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45" r:id="rId2"/>
    <p:sldMasterId id="2147483932" r:id="rId3"/>
    <p:sldMasterId id="2147483920" r:id="rId4"/>
    <p:sldMasterId id="2147483908" r:id="rId5"/>
  </p:sldMasterIdLst>
  <p:notesMasterIdLst>
    <p:notesMasterId r:id="rId22"/>
  </p:notesMasterIdLst>
  <p:handoutMasterIdLst>
    <p:handoutMasterId r:id="rId23"/>
  </p:handoutMasterIdLst>
  <p:sldIdLst>
    <p:sldId id="257" r:id="rId6"/>
    <p:sldId id="387" r:id="rId7"/>
    <p:sldId id="423" r:id="rId8"/>
    <p:sldId id="416" r:id="rId9"/>
    <p:sldId id="443" r:id="rId10"/>
    <p:sldId id="448" r:id="rId11"/>
    <p:sldId id="449" r:id="rId12"/>
    <p:sldId id="450" r:id="rId13"/>
    <p:sldId id="451" r:id="rId14"/>
    <p:sldId id="452" r:id="rId15"/>
    <p:sldId id="411" r:id="rId16"/>
    <p:sldId id="453" r:id="rId17"/>
    <p:sldId id="418" r:id="rId18"/>
    <p:sldId id="454" r:id="rId19"/>
    <p:sldId id="277" r:id="rId20"/>
    <p:sldId id="44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6401"/>
    <a:srgbClr val="FE7A22"/>
    <a:srgbClr val="FF33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11713-E1FD-4CC9-A551-C9F2B22C6807}" v="2" dt="2023-05-01T13:02:23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1219" autoAdjust="0"/>
  </p:normalViewPr>
  <p:slideViewPr>
    <p:cSldViewPr snapToGrid="0" showGuides="1">
      <p:cViewPr varScale="1">
        <p:scale>
          <a:sx n="60" d="100"/>
          <a:sy n="60" d="100"/>
        </p:scale>
        <p:origin x="34" y="149"/>
      </p:cViewPr>
      <p:guideLst>
        <p:guide orient="horz" pos="2092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3A436CF-3957-4DE2-A2CE-BA5818231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*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573B9E0-497B-4F76-A2D5-4C5018C78D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5A2CC-ADDB-4102-9F53-1014F984124C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D511716-5AAF-410A-90C4-A3FD72058E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BBA983-D3D9-47C1-8734-7B1AE33DB1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41E60-8685-4A90-914A-611C604DB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2968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*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9CCD-594E-40E3-8E2C-43B627413D1A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C1D57-075E-48FB-8324-DAA2D2D53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007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1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8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61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8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23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1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5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5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7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35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8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6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*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C1D57-075E-48FB-8324-DAA2D2D536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242C1-DA21-47C6-BAC5-0A4C794CA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3191BC-C932-46B5-8447-A428BBB70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9DB0AB-D71C-45FF-BA05-88BF4484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59D6-4818-495E-8A26-46B36CD09B34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72C9F9-58FF-4C8F-AEA0-72B4DEBB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52DE69-31CF-48EF-A475-48D4C6E5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4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87B43-90AC-4AFF-8B62-195CC8D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39E9AC3-9E7A-4037-A042-0ADBC6FA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A44295-0E1D-42D3-8E69-B753FC59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A83-8B6F-415F-8E9C-D812F1A19406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B7B420-FB21-46E5-904D-16067537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3AEDC3-7CBE-44F6-9C53-5EC48F77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2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90099FC-5BA4-473E-96B6-45B02EB77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5E702A-66BF-46FD-B411-BA9670EE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6E8F3D-4124-405F-9B39-34BC85DD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188D-F03B-439E-ABD5-F38377EE41C6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E91BC3-0442-48EF-AE3A-6D92A325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FDF484-C43A-4547-BA61-617605F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4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9DF24-6A54-4B26-8C89-B766A52A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A4125D-9BB7-4B62-84A6-39B0C303E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2136D3-EFA4-4E06-9A88-71058F85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B576-708C-4AA4-ACDA-CAE906C92B87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3F7002-8760-45AE-B64B-DA351C90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E5F138-8C96-49A0-BE94-F3BBE9A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7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B479-723B-4059-BE9C-B995D4FA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8E2E71-239D-4B62-86A8-CBE8D5E8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E5FA83-AF35-407B-8EA9-CE683B7B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EC3-78E0-4447-9832-5185611AD275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2D9402-5645-4D0D-87DB-A954B6AE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B592D1-B985-48BF-87DA-3905A6D1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2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59A83-1C38-462B-B514-E14596DB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4ECB07-632F-4B2B-A9A7-D3CA7A54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BFAA7D-6E3D-488D-857F-FA452BB6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4200-1740-4F13-BF96-F68A7F8731F6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4128E4-89C8-4301-9658-11C75CAD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96ED40-5566-414E-9584-C2B6062E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7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8C60F-1AA4-4B50-A4F0-EB0C5DFA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DF8F2D-A81C-41F1-8407-810E3FA5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C063573-00FC-48D0-A678-606FB3F35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9F7EDC-4AEB-4071-B4B4-247004C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B05-C280-4EF8-8D04-3939130A3C9A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511264-8384-4BE0-98A0-55B47584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D91618-6A3C-418F-91C9-D2513D5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1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B4808-4E7F-4836-B513-4CDFECBC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97CCFD-6BA4-481B-8614-9A32DD04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46E424-145F-4E59-A229-5EBF84407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64AD46-7C72-4BAB-A2B5-8B1C00AA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0BE488-97D3-4F04-B914-560A007D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D60BAD9-5B0D-47B2-A410-86623413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882-12A9-4EC1-B890-85FD1D9354A8}" type="datetime1">
              <a:rPr lang="en-GB" smtClean="0"/>
              <a:t>01/05/2023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FD614EA-8A9C-42DE-800D-CBAD95EB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C93F15B-7495-4B25-AEE7-0B42DB46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2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A5DF-3424-4E78-8EE7-D3968B22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DA2A8CA-B799-4A08-A4D5-68FC6988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DE8E-2C5F-4E42-BB86-AF04A7E6C34D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E5E294B-A18A-4612-95C1-F2E52171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88D5D0-3093-4429-A516-4E62628F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2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8BCC99D-318D-462E-B5C9-D8EE07C2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E1C-80A5-49D6-B4A4-34889B4A30EA}" type="datetime1">
              <a:rPr lang="en-GB" smtClean="0"/>
              <a:t>01/05/2023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A869548-F67A-43A9-BC72-A537235C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1DA297-B700-439A-80DA-62D5C00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48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9C93D-5889-4621-949D-AAF42890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B7E240-D435-48D1-A64C-8072065B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025AF2A-530A-4159-BB8D-73CBF01C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137E61-B5AE-40C9-B3B0-47664D95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18CF-B694-45FA-BD8B-76C5A7398ED3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A24093-853C-4B0E-A702-15205C4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785E01-1A67-4A2B-A8DE-E37F4624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5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C2DF8-6A09-4839-880A-66F15EA1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17B59D-F383-4C8C-B604-7B9BB0FC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3AFE96-01BF-4164-8E76-031119B7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E35-0875-4BC7-B141-FCECBB81E628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29D81E-D542-4BB9-A35D-C93C05D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580705-3E3F-4238-9ACA-4D22BF44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06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2F5E4-4404-4A55-87E5-5A3E3933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D3CE8C-EC7D-4484-9371-35CDFC5C2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544314-876B-46BD-ABA8-3B1CD8C9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FEB20E-10A8-4161-BEC3-4A0B6DAA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6B-DB01-4931-AC56-8EC7AA74629C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3487BE-EA8A-4B57-B210-E4665AF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7188B1-6FE6-44B3-987D-30458D23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3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DDAE2-1C3B-4AEB-A0D3-48A50480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53CDA5-57A8-4B64-955C-8DEC5C33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69FF3-26BA-4B81-85FF-DE88B7A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37BC-A6E6-453E-9BF7-FDC61C9828E2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4E4EC6-94B7-4142-9E79-1F2EF07C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CFACC-C2CF-464C-85B5-D66541F1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6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4B3545-7F60-40C9-82AE-902993C93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0EFA8E9-6252-440C-9B83-DE6B47D7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E669C7-EE15-45D4-980B-B20C6F72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71BB-CEC0-44E1-BC4C-E64DFDECF1F6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5E6694-6113-43CE-9705-0D212B5E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DA79E8-6C5F-405B-8837-52CC7A51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50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bg>
      <p:bgPr>
        <a:solidFill>
          <a:srgbClr val="00A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B7862-DE65-4AF3-A4A5-74C94D7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064196-4F7E-4B88-86C5-D0DAF3FC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0968-D31A-4718-8F7B-876B89A91C14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9CB32B-E81E-4865-BF7D-2325243D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FEBFA2-0052-4350-A99A-A8A72294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0BA-64E5-4EE9-97A6-D6D9361A1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20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1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A6D6"/>
          </a:solidFill>
          <a:ln>
            <a:solidFill>
              <a:srgbClr val="00A6D6">
                <a:alpha val="92000"/>
              </a:srgb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88E5-D4CA-4147-97D9-AEE879420FB9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8EC823B4-0A34-40C5-9094-356311D16B4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2" descr="Image result for ing logo">
            <a:extLst>
              <a:ext uri="{FF2B5EF4-FFF2-40B4-BE49-F238E27FC236}">
                <a16:creationId xmlns:a16="http://schemas.microsoft.com/office/drawing/2014/main" id="{4B8F4FF9-17C7-4819-B0D7-54EC323AED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73" y="6202753"/>
            <a:ext cx="1638300" cy="4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u delft logo">
            <a:extLst>
              <a:ext uri="{FF2B5EF4-FFF2-40B4-BE49-F238E27FC236}">
                <a16:creationId xmlns:a16="http://schemas.microsoft.com/office/drawing/2014/main" id="{2D0890D1-63D0-433E-A608-9E8BC5A13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" y="6077227"/>
            <a:ext cx="1381540" cy="5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77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1"/>
            <a:ext cx="12192000" cy="99920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A6D6"/>
          </a:solidFill>
          <a:ln>
            <a:solidFill>
              <a:srgbClr val="00A6D6">
                <a:alpha val="92000"/>
              </a:srgb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87" y="136525"/>
            <a:ext cx="10571998" cy="97045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9910-2194-4888-8CA3-9209C99B9F05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36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7DAE4-6C44-46FD-B88A-C7A4A0285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5E5584-AFA2-41FD-9A80-0B30ADCF0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384841-8AB7-47BE-9D40-FB461056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C51C-907F-4A18-BFCC-2E4CD6AB5F55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58D076-96C5-41A3-A73E-2A2DCF7A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F022D-2281-4A52-BF7E-C059778D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44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E43D9-2462-4112-979D-8EBF1AA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BE0363-F872-4F92-A63D-003C9B56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2E203-1994-4542-8845-835839CC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A8CA-BB48-4AB9-804E-7F0135F4A065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EE522B-1DC2-4641-A2D3-D4D7A97F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2A6348-4FD7-46CF-9B2C-AA22FEBC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8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57D5F-5495-44B4-8EFC-67A7842E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0E4F08-8578-48CD-A51A-9315180B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7B3769-888B-4282-AF58-77C9F9C8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3424-3115-420D-BD7C-64A508226997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641A20-A68A-4A3B-8BDA-0E4A24A9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7DE99-14CF-4512-83BE-71FA5F07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64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F9258-4842-4633-AB16-E8F7B78E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04591-47AA-436D-8C44-11FA6045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E3D5592-917C-42FE-8A34-3CB3E1399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7BD0F7-0024-49B6-B567-A19C432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C77E-371D-4629-B863-0993CB091621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3C2BE0-28D6-4699-9C7A-2B78DC78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827F07-5CB0-4163-BB14-238EF254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4EC6-8F30-44EE-8704-498C8646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341D8D-85B1-432F-B671-0C40B802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507266-E5D5-47CE-BA8D-5A512286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7BF-D2B4-48E1-90F2-CFD37BB6E1DB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4C9E36-AA88-4344-B918-585DCA86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04CF2B-9248-4591-A28A-C6C65D27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72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983D-F2EB-4E61-83F7-9E68D46A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B0832A-E6EF-431D-A3B7-194BBEFC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203FAC-18E0-4A1B-999A-266D9B0B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396708-66A0-4E28-BCD5-929ACDEE6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E8C5C34-F1C7-48C0-88EA-85F60B69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A9BC525-4C3E-4EE0-ABB3-C07F0BF8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C5B6-6134-4FB8-9CF4-4026C5EDB44A}" type="datetime1">
              <a:rPr lang="en-GB" smtClean="0"/>
              <a:t>01/05/2023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B3C2167-EE66-4E0C-93E2-BEE4C770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5328A0C-85A2-4422-B2E8-F062BB82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53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19685-BCE2-4154-868C-535F894C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FE77D95-C98A-4951-A589-7442D65B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C33-AFB5-470F-B1A7-29A24CCEC713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33C6AC-6200-4320-BB5E-7D54AA86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5A8D2B-28C0-47C9-861C-F1093929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59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DB7FEDD-07E7-40D7-A84A-B667D64E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6383-7EA5-4884-900F-F82F225A6085}" type="datetime1">
              <a:rPr lang="en-GB" smtClean="0"/>
              <a:t>01/05/2023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D2009B-13BD-4766-A13A-DB99BA97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09EBC-C0DB-489B-BFD5-0F36E2E5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17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09E05-D9F3-4FBE-92D0-81CBC5A3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C1DE9B-7A8E-43D3-906C-ABF027A3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4E1662-2AC9-4A75-AC13-D9FF93FB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9887E3-C7AA-4EE4-BF3C-49924222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A00-17A9-4C5A-BFDF-BCD2669E2984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A8D32D-C22F-4CF4-900F-0101A3FE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89DCCE-E4AB-4D12-80F4-3E58060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6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27267-4E42-4AE7-BD95-DBB15615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31C33DF-6B82-45A0-A23C-566CF7F67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17FF9D-53A6-4EE3-93B1-77E184DB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825583-74C7-4AA3-957F-EAEBFAC7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5D14-65DB-4C5A-B8DB-C6B191FFAD04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21962E-9D52-4451-8624-4EA4DC2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1BFC5F-64E4-47E8-8A4E-97F2C46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86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D2832-6AB6-4D69-8E4B-DCD893AB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F4C92-D321-4E4C-B694-9359DC21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5D9C28-2F9A-4C86-BCAD-26C9F0D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C77-B10D-4773-8084-3B8F4ADB7105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01075B-1A2B-4A61-8295-1709D858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B0F23B-54A6-4018-A211-8AFE78DF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705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06318B-F73F-4489-B901-228841E7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77B061-5BD5-4076-8DA7-DDD36AFD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704509-7301-4BD0-8F6E-F99FF7B1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67B7-3DDE-4102-861C-D3EAC866F04A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624DDE-B0A9-43D4-B507-81494A6B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4B113E-113E-4E20-BAC4-5FFC5BEA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612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63ED3-5016-406F-9B28-6A37EEF5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459819-D355-44A3-983F-8A7B5D308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A3D02D-FFD3-484A-B0E2-0D10DD04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0C73-2361-4C43-BACA-DE66E71DBF12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6E33AB-DA09-48E7-A229-D498ADFD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3E097E-7575-40FE-BA68-80E0DEC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78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3959B-0725-4479-9F28-2635293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83E44C-9EFD-4B31-ADD9-E2239247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77D367-0BBA-40ED-B31B-A782C0B6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EED3-2F0F-4A40-B09D-2CEBEF912890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28B1A3-F719-4903-85E7-64B40D48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A46B8-147C-4D0F-A4B8-4A6FEDDA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29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D7923-E429-4C95-BAFC-8410BB90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4CF7B8-D26A-44CE-8C3A-9E7A87D9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F175AA-6B8D-43F2-9DCC-62DDAE1B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8CCC-36A1-4344-B8F2-752B84F2C9E7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1EF735-2358-42A5-A88B-9C96969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D33218-310D-45BA-8291-3CEE9995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02510-6565-4D36-9C48-AD3D43F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3C5C73-02A6-43A6-B7D4-3130F26A3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3E95E8-C33F-460D-A2E1-D16CD6E8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D5242C-48F3-4B8E-B8E5-FE7F3F25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18F-9651-4EFE-877E-76FB63225480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C921E6-4AA7-405C-B77C-809CD82D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9AC978-0092-4884-AB86-6264276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44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719FE-9CCF-41D3-B9D7-ABAEDB0D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E2DEC8-B7CB-466B-8AF7-22CF70B7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B26806-8BE6-4913-95BC-0EF4FF944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21DCA9-9B6F-4183-9B6C-E6F283D3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A3F-D090-4347-8708-2473709D1CDE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C22F9F-B035-450C-8D10-7854C0E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933320-F06F-4582-AF33-0A8895A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86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42F9C-0F47-4AE4-B41D-61C7CF3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4577BD-83C4-4303-AC83-9196D492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972711-0D17-4099-A9F4-D0D3E46E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4EDE25-7198-4265-92EB-9437B8CA0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3C9DCA-F259-46E3-8F61-73B4F9D0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53BB42D-A418-4556-9C65-E459A0E2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CB0-D706-4EA0-B2D5-AF26D75BB392}" type="datetime1">
              <a:rPr lang="en-GB" smtClean="0"/>
              <a:t>01/05/2023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CAD529-F893-475E-9704-19D329F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5474224-7E93-49CA-BDD7-61CCDD9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19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54DAD-6A0D-4C11-9911-0A6E7E13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0B1FE3-844C-4598-A7D1-3F87DC53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B8C2-2D19-4EA4-AE82-63C07B6951C9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F3C26C-EB67-48F8-AA93-D75C64F7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72188E-8F1E-40DC-8B48-59D50534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64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7CCE399-F29A-4743-959F-A5CB792D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4D44-828C-4098-B30B-58DBAA1798BD}" type="datetime1">
              <a:rPr lang="en-GB" smtClean="0"/>
              <a:t>01/05/2023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B5A714-F3E8-4A0D-9FED-884F7992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CA26D5-EEFB-4D1A-AEAF-2F14AB2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57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36321-4B7A-439F-8428-B62324D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C1A4A6-3FB2-491A-BB03-D9358F96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3B36E81-358A-482D-9216-81C4BE249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E8DBF0-E7F3-464C-8793-4B6106E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A032-526B-494F-A93B-CD750840C7C0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B969E8-DE95-42A8-A490-F55D4AB2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98D894-109A-4DF3-BB55-F304711A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45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E6BD5-E5E8-453F-8F77-2210EB8E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156CA31-C67F-4C71-9511-E0478817F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4010EB-3E49-4D94-A03C-A0EA4528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EBAC79-4EAF-4020-8D42-0BC5496A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885-8465-4E5D-B0BD-A0722EA36FAE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7B6C23-9A58-4539-A577-8AA6B65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2B1F95-F0EF-4E1A-85B5-8289E3A3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367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13BD2-390E-4DA0-9C53-A769CDB7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4CC35A-3E01-4B65-B748-1238BF34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676D07-56B1-46D0-8534-0F4D943D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F1B5-EC20-4928-A191-AD32B1234C8D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D863AD-C65F-41A1-A273-D6ED5132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38C82E-AC74-4C4E-8EEA-8E55F76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170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45EF79F-D2D3-4E63-9376-D76970BCC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D8A15BC-B5E7-444C-A6C4-FCB864A9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624EE7-1BC7-43F7-8C4B-11D44F0B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976-93E8-44A6-A717-5245687E65C0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FC18BA-D695-40CC-AA5A-445F75EA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C0A513-FE86-4AC1-9538-6D034FAA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59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1212-173F-4F59-A49C-4728C146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E8254F-1CFD-446E-A70A-4E909349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9969B-9217-449E-B85C-7D5510B5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7068-51A3-491D-AC4D-EAC5095BE9D9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CB7F43-CDE7-4DD1-AFE9-5D7AE66C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F5CF16-9CEF-4385-9D2A-3C2BFAF7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140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5BBDD-2D20-4036-9B84-FE1F872E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7FCCF-94D1-4D4F-A3A9-91DA61F8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BEFD6A-1BB5-4953-879A-E6D9D7E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807B-E6DB-4829-B8E5-8996F3BF612C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79B316-E60E-4E8A-93C5-4A6DBCB8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B59CD4-08F1-4B2A-930B-E51D919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0864C-4ED1-40A0-AAF7-09C0B42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23A0BF-6141-458E-891C-54BDA564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02046B-280D-431F-9E90-98032FC8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DE1E5A-DC02-4A08-9DEC-6560927CE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ACA3A37-6DF7-4C7E-A561-271B8BE06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A848885-8E7B-4D22-97DB-384B3F2A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FB63-B31B-430C-BC50-B0CBDCB81D1A}" type="datetime1">
              <a:rPr lang="en-GB" smtClean="0"/>
              <a:t>01/05/2023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E172DA7-BDED-4377-BF2E-BAC3A73F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85D2B8D-9FC4-4119-84AA-7CD0AC47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11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FDB08-D930-4062-A298-6C91B5A4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3D340C-28D0-46F7-82C0-2AB203AE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AEF06-2C62-457F-9402-D45ACC9E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EC3D-E46C-4089-A793-0AE2E1C8A5E7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01158E-4CD4-453F-B96A-7C1684E9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81D737-DF1A-472C-AF39-848CE495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89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76D37-8BCB-4880-A96C-3B65E298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600DF-8051-4552-9CC6-D6D70DD4C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D75011-2B9A-4365-8CF7-AD82E084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573B5B-4BAC-4043-ACB5-0970F42E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DAA4-0842-4CB4-A385-3C5D7D53F2EA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6A957E-65E0-4171-8125-BED3674E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443C7B-223B-4B90-BAAE-9EEBF598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048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6D92-A6A5-4156-951F-52BD74D3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B0728-4907-48FF-A6AD-400B4731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E28A78-F976-4C30-AED3-AD68AE756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4742F97-2E84-489C-BAEA-5FE994A75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D521A86-665F-4E27-B2B7-C5B677888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CBBD4F-F224-4BF9-9614-3E0B5FFE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C20F-ABAE-4A3D-943F-D0AAF0D82EDD}" type="datetime1">
              <a:rPr lang="en-GB" smtClean="0"/>
              <a:t>01/05/2023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975C790-1727-41EA-93F0-AC45E0F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B571F24-1426-4BF7-8592-81F5B219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59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38EA-0E88-4433-8606-F242D8CA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513788-FE83-4CCF-8F63-90B8229A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49F6-421B-405B-9F0C-4336A20841B9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16D5CF-8C88-4CD4-8366-0DE0772D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B610449-0C7D-4E12-AA70-F6AA5000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1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FDB9255-926D-4692-81D2-579E3F19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8BA-F0B4-485F-B157-E69421EE76F3}" type="datetime1">
              <a:rPr lang="en-GB" smtClean="0"/>
              <a:t>01/05/2023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F2C5E2-6354-4DCF-8540-578BA78C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D5E87D-F3BA-4D1E-B18D-E0FCD8D3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22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95FB4-CFA0-476D-8414-22C4EB0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34EB59-CFC9-4320-BD9F-B2DD083B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E89D79-A016-4800-8795-F8F2F0467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3A0B1D-1DBD-4F27-9E0B-0B39A995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09C3-77BE-44DD-9A28-E4F0CF2E8CBF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9D7FAC-6C65-4FA4-A2BA-D0098ABA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8CF5AF-348F-4667-876D-50936573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63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B4E9A-A8FE-4D2B-9930-23D3C0BD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6CE28BC-AEEF-4C2A-A5BA-993AC10F0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4CF4E9-C058-4B39-B2A3-A24BD2D6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6A8D92-065F-44DA-B824-54054E44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9ED7-F66C-4E5A-9274-10CDF457F592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A63ECF-6D45-4F2D-9D11-ED7BA1A2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BD7B7E-A28C-4A95-887C-68BC10BC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904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A4B7-F400-4807-AE8A-C57FA004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8064F1-C033-4977-8881-AF5BA0E7C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C3B639-CEB6-45B7-BE87-0DCD1FD8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AF9-23F0-4D29-AA0C-889BD4575A98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2985A0-7AEE-4B32-BE1F-C49E56F9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B72503-6AC2-4118-A602-A8465AAA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324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5FDBED5-F15C-4912-96A3-10CEB014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04F786-D680-426B-A100-46FD1948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26859A-DCE8-41BC-991A-3A22C47C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B70C-924C-4AD0-92B6-D5040AC1E3BB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A5A0AD-BB32-439F-9EAE-CEDE721D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974D84-6E3B-473F-8C57-80E030B0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39D4-EDA2-450E-9260-988588A4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F4E2E3-06E5-4C1F-92FB-98D4783B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54EA-9D2C-4013-8D37-15DDECA3FFE7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586AE04-5C8D-4A92-827F-B3BB144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370C33-FBD0-4C32-A569-66062D73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77A935-7DF5-4717-8D14-F4AA823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3CEC-2AF3-4088-B4F7-BDEF9698A804}" type="datetime1">
              <a:rPr lang="en-GB" smtClean="0"/>
              <a:t>01/05/2023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3256E1-3032-450B-B659-E9E12594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04C5B0-469E-4F57-9411-D7F6E01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58C-F795-4DE0-84EB-21663D3F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2C745C-3FFE-4EA7-8549-63F663AD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762BCE-EE4A-49F3-B7FA-2DAAF816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E78B54-107F-46F0-9F92-45FE7DF6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785B-29B8-4A34-9666-A21C2E8AF429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F34D7F-78A8-40C9-86EB-441C6B08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2E4955-94C6-437E-885A-6071DA6E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9CC3C-12C7-47A7-9671-1DC7E619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1BA4DC2-95D5-46E2-8A20-7C30BCEE3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BA101F-FF1E-4229-B158-AEBAF4D2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16F6324-573B-4074-896C-22C2D7DD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6EE5-F974-47FA-93FA-C35C3A29F76F}" type="datetime1">
              <a:rPr lang="en-GB" smtClean="0"/>
              <a:t>01/05/2023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A601B5-262C-45CE-B1E1-3796B593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1E7730-916A-4A54-B701-B2B844C9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5309CF9-FFB2-4278-8DAD-1A595A79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16DC0E-74BC-4178-942E-BB1408AF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36B7CC-F47D-4F28-9658-EB6EF37A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691C8-5A9A-4631-AD4E-91A20788A7A0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9AA5B-ABDA-4932-815E-52A3F91CD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C05C9D-18C1-4848-A406-387802561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0AC3-E3D4-4351-8FA7-5188D2E65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8D090D-D25E-4CD5-A9CB-C5438269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5AF599-44D2-4B64-A0BE-468164C1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2E5CB0-3AE5-40C7-978C-56C54488F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EA57-8D89-409C-889A-3711125DCCD5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DAB235-5F55-4751-8C69-39D20DE5E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A1EFEA-01A4-4A85-A3BF-AA3E8FD6B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23B4-0A34-40C5-9094-356311D16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660" r:id="rId12"/>
    <p:sldLayoutId id="2147483895" r:id="rId13"/>
    <p:sldLayoutId id="214748394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A70CB0-61C8-42B1-A62C-69287411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1A128F-BFA1-4F9C-8ADE-6B621F9E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263DED-076A-461B-9B75-8E490CC65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406B-76DE-4EFF-8576-FED7A5B801F1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031A2-0D63-48C7-9576-34B51E8BE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023A4-D647-4799-98AE-1E9F288F1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9E4F-CCF2-4871-BC02-10AEE8ACB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C178B15-A3BA-429C-BA7D-9EB02642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2FCE3-6232-4675-97B7-FC1A9583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8A645D-48C3-4E19-9C91-D559BCC32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CBAD-9673-4331-82A3-BF5213F9E780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C43AFA-A6D2-4415-9BB2-A3A2577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154B8E-4F44-4169-B3EF-23A707B0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A179-D0CE-4350-B97F-C9C58521F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2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6EC5A64-C298-450F-8088-A04331DE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728E4B-2335-402D-8542-2BEF6DE9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BF3555-A9F1-4A15-A419-D1C40C0A0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B9BB-3A92-44D1-9C7A-18555875F881}" type="datetime1">
              <a:rPr lang="en-GB" smtClean="0"/>
              <a:t>01/05/2023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0166F-B7A8-4E77-8864-DFC7A2183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659E38-C652-4842-85FD-7BB9186CE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2ED2-A044-4CB1-A9BF-67F46ADB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AFA97-C4C3-43A3-9057-B978320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8" y="723731"/>
            <a:ext cx="11217452" cy="9704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GB" sz="5600" b="1" dirty="0">
                <a:solidFill>
                  <a:schemeClr val="bg1"/>
                </a:solidFill>
              </a:rPr>
            </a:br>
            <a:br>
              <a:rPr lang="en-GB" sz="5600" b="1" dirty="0">
                <a:solidFill>
                  <a:schemeClr val="bg1"/>
                </a:solidFill>
              </a:rPr>
            </a:br>
            <a:r>
              <a:rPr lang="en-US" i="0" dirty="0">
                <a:effectLst/>
                <a:latin typeface="+mn-lt"/>
              </a:rPr>
              <a:t>It Will Never Work in Theory – Lightning Talks 2023</a:t>
            </a:r>
            <a:br>
              <a:rPr lang="en-GB" b="1" dirty="0">
                <a:solidFill>
                  <a:schemeClr val="bg1"/>
                </a:solidFill>
              </a:rPr>
            </a:br>
            <a:br>
              <a:rPr lang="en-GB" sz="5600" b="1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Understanding and Predicting Delays in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Large-Scale Software Development</a:t>
            </a:r>
            <a:br>
              <a:rPr lang="en-US" sz="51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Lightning Talk</a:t>
            </a:r>
            <a:endParaRPr lang="en-GB" sz="4200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ing logo">
            <a:extLst>
              <a:ext uri="{FF2B5EF4-FFF2-40B4-BE49-F238E27FC236}">
                <a16:creationId xmlns:a16="http://schemas.microsoft.com/office/drawing/2014/main" id="{B724EFEF-2D1F-4902-847A-AD694E6E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45" y="5868864"/>
            <a:ext cx="2873890" cy="7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u delft logo">
            <a:extLst>
              <a:ext uri="{FF2B5EF4-FFF2-40B4-BE49-F238E27FC236}">
                <a16:creationId xmlns:a16="http://schemas.microsoft.com/office/drawing/2014/main" id="{CEC385B6-340C-4740-9FB9-6E7741E2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0" y="5615998"/>
            <a:ext cx="2514191" cy="98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09B8FED-9956-4BF7-9787-D42AA61CE2F5}"/>
              </a:ext>
            </a:extLst>
          </p:cNvPr>
          <p:cNvSpPr txBox="1">
            <a:spLocks/>
          </p:cNvSpPr>
          <p:nvPr/>
        </p:nvSpPr>
        <p:spPr>
          <a:xfrm>
            <a:off x="372679" y="146710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39DE1B1-EC12-4136-A9BA-37C6B65F56A1}"/>
              </a:ext>
            </a:extLst>
          </p:cNvPr>
          <p:cNvSpPr txBox="1"/>
          <p:nvPr/>
        </p:nvSpPr>
        <p:spPr>
          <a:xfrm>
            <a:off x="839143" y="6101508"/>
            <a:ext cx="11916383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  <a:latin typeface="+mj-lt"/>
              </a:rPr>
              <a:t>																	         	        </a:t>
            </a:r>
            <a:r>
              <a:rPr lang="nl-NL" sz="2500" dirty="0">
                <a:solidFill>
                  <a:schemeClr val="bg1"/>
                </a:solidFill>
                <a:latin typeface="+mj-lt"/>
              </a:rPr>
              <a:t>25 April 2023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29C3F87-8626-481B-AC28-F30C18004306}"/>
              </a:ext>
            </a:extLst>
          </p:cNvPr>
          <p:cNvSpPr txBox="1"/>
          <p:nvPr/>
        </p:nvSpPr>
        <p:spPr>
          <a:xfrm>
            <a:off x="372679" y="4626947"/>
            <a:ext cx="844391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500" dirty="0">
                <a:solidFill>
                  <a:schemeClr val="bg1"/>
                </a:solidFill>
              </a:rPr>
              <a:t>Elvan Kula, </a:t>
            </a:r>
            <a:r>
              <a:rPr lang="nl-NL" sz="3500" dirty="0" err="1">
                <a:solidFill>
                  <a:schemeClr val="bg1"/>
                </a:solidFill>
              </a:rPr>
              <a:t>Ph.D</a:t>
            </a:r>
            <a:r>
              <a:rPr lang="nl-NL" sz="3500" dirty="0">
                <a:solidFill>
                  <a:schemeClr val="bg1"/>
                </a:solidFill>
              </a:rPr>
              <a:t>. Candidate @ TU Delft &amp; ING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10" descr="2,672 Stopwatch Animation Illustrations &amp;amp; Clip Art - iStock">
            <a:extLst>
              <a:ext uri="{FF2B5EF4-FFF2-40B4-BE49-F238E27FC236}">
                <a16:creationId xmlns:a16="http://schemas.microsoft.com/office/drawing/2014/main" id="{4DE5A839-A220-F4ED-CEF1-1B8249A8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4" y="2380516"/>
            <a:ext cx="2473909" cy="24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1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Influential Factors 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10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5294A-DB8F-05D6-8E60-222FD9864275}"/>
              </a:ext>
            </a:extLst>
          </p:cNvPr>
          <p:cNvSpPr txBox="1"/>
          <p:nvPr/>
        </p:nvSpPr>
        <p:spPr>
          <a:xfrm>
            <a:off x="6095999" y="1958199"/>
            <a:ext cx="5582087" cy="322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Factor						Top 2		Rank</a:t>
            </a:r>
            <a:endParaRPr lang="en-US" sz="1900" dirty="0"/>
          </a:p>
          <a:p>
            <a:pPr>
              <a:lnSpc>
                <a:spcPct val="200000"/>
              </a:lnSpc>
            </a:pPr>
            <a:r>
              <a:rPr lang="en-US" dirty="0"/>
              <a:t>Requirements refinement		91%			#1</a:t>
            </a:r>
          </a:p>
          <a:p>
            <a:pPr>
              <a:lnSpc>
                <a:spcPct val="200000"/>
              </a:lnSpc>
            </a:pPr>
            <a:r>
              <a:rPr lang="en-US" dirty="0"/>
              <a:t>Task dependencies				92%			#2</a:t>
            </a:r>
          </a:p>
          <a:p>
            <a:pPr>
              <a:lnSpc>
                <a:spcPct val="200000"/>
              </a:lnSpc>
            </a:pPr>
            <a:r>
              <a:rPr lang="en-US" dirty="0"/>
              <a:t>Organizational alignment		90%			#3</a:t>
            </a:r>
          </a:p>
          <a:p>
            <a:pPr>
              <a:lnSpc>
                <a:spcPct val="200000"/>
              </a:lnSpc>
            </a:pPr>
            <a:r>
              <a:rPr lang="en-US" dirty="0"/>
              <a:t>Organizational politics			86%			#4</a:t>
            </a:r>
          </a:p>
          <a:p>
            <a:pPr>
              <a:lnSpc>
                <a:spcPct val="200000"/>
              </a:lnSpc>
            </a:pPr>
            <a:r>
              <a:rPr lang="en-US" dirty="0"/>
              <a:t>Geographic distribution			83%			#5</a:t>
            </a:r>
          </a:p>
        </p:txBody>
      </p:sp>
      <p:pic>
        <p:nvPicPr>
          <p:cNvPr id="6146" name="Picture 2" descr="Premium Vector | Trophy cup flat vector icon simple winner symbol gold  illustration isolated on white background">
            <a:extLst>
              <a:ext uri="{FF2B5EF4-FFF2-40B4-BE49-F238E27FC236}">
                <a16:creationId xmlns:a16="http://schemas.microsoft.com/office/drawing/2014/main" id="{E8E53C6F-54C9-C52B-9F6C-4CE61933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46" y="3276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6">
            <a:extLst>
              <a:ext uri="{FF2B5EF4-FFF2-40B4-BE49-F238E27FC236}">
                <a16:creationId xmlns:a16="http://schemas.microsoft.com/office/drawing/2014/main" id="{C776212C-FB80-9E6D-DE62-B5C035F2F026}"/>
              </a:ext>
            </a:extLst>
          </p:cNvPr>
          <p:cNvSpPr txBox="1"/>
          <p:nvPr/>
        </p:nvSpPr>
        <p:spPr>
          <a:xfrm>
            <a:off x="408905" y="1859639"/>
            <a:ext cx="4990409" cy="1011752"/>
          </a:xfrm>
          <a:prstGeom prst="rect">
            <a:avLst/>
          </a:prstGeom>
          <a:ln w="28575">
            <a:solidFill>
              <a:srgbClr val="00A6D6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100" b="1" dirty="0">
                <a:solidFill>
                  <a:prstClr val="black"/>
                </a:solidFill>
                <a:latin typeface="Calibri Light" panose="020F0302020204030204"/>
              </a:rPr>
              <a:t>The top influential factors are not in software and they are controllable</a:t>
            </a:r>
          </a:p>
        </p:txBody>
      </p:sp>
    </p:spTree>
    <p:extLst>
      <p:ext uri="{BB962C8B-B14F-4D97-AF65-F5344CB8AC3E}">
        <p14:creationId xmlns:p14="http://schemas.microsoft.com/office/powerpoint/2010/main" val="304134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Factor Interactions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11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jdelijke aanduiding voor inhoud 13">
            <a:extLst>
              <a:ext uri="{FF2B5EF4-FFF2-40B4-BE49-F238E27FC236}">
                <a16:creationId xmlns:a16="http://schemas.microsoft.com/office/drawing/2014/main" id="{4092540A-80FA-43A3-8657-17CB14502A7E}"/>
              </a:ext>
            </a:extLst>
          </p:cNvPr>
          <p:cNvSpPr txBox="1">
            <a:spLocks/>
          </p:cNvSpPr>
          <p:nvPr/>
        </p:nvSpPr>
        <p:spPr>
          <a:xfrm>
            <a:off x="11517663" y="2667806"/>
            <a:ext cx="1735426" cy="238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B050"/>
              </a:buClr>
              <a:buNone/>
            </a:pPr>
            <a:endParaRPr lang="en-GB" sz="1700" dirty="0">
              <a:latin typeface="+mj-lt"/>
            </a:endParaRPr>
          </a:p>
        </p:txBody>
      </p:sp>
      <p:sp>
        <p:nvSpPr>
          <p:cNvPr id="16" name="Tekstvak 9">
            <a:extLst>
              <a:ext uri="{FF2B5EF4-FFF2-40B4-BE49-F238E27FC236}">
                <a16:creationId xmlns:a16="http://schemas.microsoft.com/office/drawing/2014/main" id="{F462C52F-397F-45DC-B11E-ABA35A67AF5C}"/>
              </a:ext>
            </a:extLst>
          </p:cNvPr>
          <p:cNvSpPr txBox="1"/>
          <p:nvPr/>
        </p:nvSpPr>
        <p:spPr>
          <a:xfrm>
            <a:off x="369143" y="1937772"/>
            <a:ext cx="11621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 focused on </a:t>
            </a:r>
            <a:r>
              <a:rPr lang="en-US" sz="2400" b="1" dirty="0">
                <a:latin typeface="+mj-lt"/>
              </a:rPr>
              <a:t>three types of relationships </a:t>
            </a:r>
            <a:r>
              <a:rPr lang="en-US" sz="2400" dirty="0">
                <a:latin typeface="+mj-lt"/>
              </a:rPr>
              <a:t>between factors: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Direct relationship </a:t>
            </a:r>
            <a:r>
              <a:rPr lang="en-US" sz="2400" dirty="0">
                <a:latin typeface="+mj-lt"/>
              </a:rPr>
              <a:t>(X → delay): X is an immediate reason for delay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Indirect relationship </a:t>
            </a:r>
            <a:r>
              <a:rPr lang="en-US" sz="2400" dirty="0">
                <a:latin typeface="+mj-lt"/>
              </a:rPr>
              <a:t>(X → Y → delay): X leads to events that, in turn, lead to delay</a:t>
            </a:r>
            <a:br>
              <a:rPr lang="en-US" sz="2400" dirty="0">
                <a:latin typeface="+mj-lt"/>
              </a:rPr>
            </a:br>
            <a:endParaRPr lang="en-GB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latin typeface="+mj-lt"/>
              </a:rPr>
              <a:t>Contributory relationship </a:t>
            </a:r>
            <a:r>
              <a:rPr lang="en-GB" sz="2400" dirty="0">
                <a:latin typeface="+mj-lt"/>
              </a:rPr>
              <a:t>(Y </a:t>
            </a:r>
            <a:r>
              <a:rPr lang="en-GB" sz="2400" dirty="0">
                <a:solidFill>
                  <a:srgbClr val="FF0000"/>
                </a:solidFill>
                <a:latin typeface="+mj-lt"/>
              </a:rPr>
              <a:t>(+ X)</a:t>
            </a:r>
            <a:r>
              <a:rPr lang="en-GB" sz="2400" dirty="0">
                <a:latin typeface="+mj-lt"/>
              </a:rPr>
              <a:t> → delay): X is a necessary condition for Y to lead to delay </a:t>
            </a:r>
            <a:br>
              <a:rPr lang="en-GB" sz="2400" dirty="0">
                <a:latin typeface="+mj-lt"/>
              </a:rPr>
            </a:br>
            <a:endParaRPr lang="en-GB" sz="2400" dirty="0">
              <a:latin typeface="+mj-lt"/>
            </a:endParaRPr>
          </a:p>
          <a:p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09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EB027-C21E-4DED-AE64-13B3AD7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155BB-7A23-41BD-BF22-10E7F9F874AF}"/>
              </a:ext>
            </a:extLst>
          </p:cNvPr>
          <p:cNvSpPr txBox="1"/>
          <p:nvPr/>
        </p:nvSpPr>
        <p:spPr>
          <a:xfrm>
            <a:off x="1796328" y="2567226"/>
            <a:ext cx="859934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5000" b="1" dirty="0" err="1">
                <a:solidFill>
                  <a:schemeClr val="bg1"/>
                </a:solidFill>
                <a:latin typeface="+mj-lt"/>
              </a:rPr>
              <a:t>Conceptual</a:t>
            </a:r>
            <a:r>
              <a:rPr lang="nl-NL" sz="5000" b="1" dirty="0">
                <a:solidFill>
                  <a:schemeClr val="bg1"/>
                </a:solidFill>
                <a:latin typeface="+mj-lt"/>
              </a:rPr>
              <a:t> Framework</a:t>
            </a:r>
            <a:endParaRPr lang="nl-NL" sz="5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078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Conceptual Framework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13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71D2F-5142-4B4C-9972-FAC2F395A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33"/>
          <a:stretch/>
        </p:blipFill>
        <p:spPr>
          <a:xfrm>
            <a:off x="1752880" y="154406"/>
            <a:ext cx="8686240" cy="5483560"/>
          </a:xfrm>
          <a:prstGeom prst="rect">
            <a:avLst/>
          </a:prstGeom>
        </p:spPr>
      </p:pic>
      <p:sp>
        <p:nvSpPr>
          <p:cNvPr id="9" name="Tekstvak 6">
            <a:extLst>
              <a:ext uri="{FF2B5EF4-FFF2-40B4-BE49-F238E27FC236}">
                <a16:creationId xmlns:a16="http://schemas.microsoft.com/office/drawing/2014/main" id="{C3728AE6-B9E6-EA63-9141-D615557A60ED}"/>
              </a:ext>
            </a:extLst>
          </p:cNvPr>
          <p:cNvSpPr txBox="1"/>
          <p:nvPr/>
        </p:nvSpPr>
        <p:spPr>
          <a:xfrm>
            <a:off x="672193" y="5805704"/>
            <a:ext cx="10847614" cy="800219"/>
          </a:xfrm>
          <a:prstGeom prst="rect">
            <a:avLst/>
          </a:prstGeom>
          <a:ln w="28575">
            <a:solidFill>
              <a:srgbClr val="00A6D6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prstClr val="black"/>
                </a:solidFill>
                <a:latin typeface="Calibri Light" panose="020F0302020204030204"/>
              </a:rPr>
              <a:t>Factors interact</a:t>
            </a:r>
            <a:r>
              <a:rPr lang="en-US" sz="2300" b="1" dirty="0">
                <a:solidFill>
                  <a:prstClr val="black"/>
                </a:solidFill>
                <a:latin typeface="Calibri Light" panose="020F0302020204030204"/>
              </a:rPr>
              <a:t> hierarchically</a:t>
            </a:r>
            <a:r>
              <a:rPr lang="en-US" sz="2300" dirty="0">
                <a:solidFill>
                  <a:prstClr val="black"/>
                </a:solidFill>
                <a:latin typeface="Calibri Light" panose="020F0302020204030204"/>
              </a:rPr>
              <a:t>; </a:t>
            </a:r>
          </a:p>
          <a:p>
            <a:pPr algn="ctr"/>
            <a:r>
              <a:rPr lang="en-US" sz="2300" dirty="0">
                <a:solidFill>
                  <a:prstClr val="black"/>
                </a:solidFill>
                <a:latin typeface="Calibri Light" panose="020F0302020204030204"/>
              </a:rPr>
              <a:t>organizational factors interact with people factors, which in turn impact technical factors. </a:t>
            </a:r>
            <a:endParaRPr lang="en-GB" sz="2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0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Conceptual Framework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14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71D2F-5142-4B4C-9972-FAC2F395A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33"/>
          <a:stretch/>
        </p:blipFill>
        <p:spPr>
          <a:xfrm>
            <a:off x="1752880" y="154406"/>
            <a:ext cx="8686240" cy="54835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226D4D8-4E56-72CD-5830-6D460230507E}"/>
              </a:ext>
            </a:extLst>
          </p:cNvPr>
          <p:cNvSpPr/>
          <p:nvPr/>
        </p:nvSpPr>
        <p:spPr>
          <a:xfrm>
            <a:off x="4593771" y="4463143"/>
            <a:ext cx="1066800" cy="5551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48A7B7-113A-1E0D-3EFB-21057A5D6E57}"/>
              </a:ext>
            </a:extLst>
          </p:cNvPr>
          <p:cNvSpPr/>
          <p:nvPr/>
        </p:nvSpPr>
        <p:spPr>
          <a:xfrm>
            <a:off x="4593771" y="3922749"/>
            <a:ext cx="1066800" cy="5551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DBC445-7A60-67EC-4CC7-5C569BB100C7}"/>
              </a:ext>
            </a:extLst>
          </p:cNvPr>
          <p:cNvSpPr/>
          <p:nvPr/>
        </p:nvSpPr>
        <p:spPr>
          <a:xfrm>
            <a:off x="4593771" y="3357259"/>
            <a:ext cx="1066800" cy="5551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1E35D-F839-8C0F-4711-4035CA76C260}"/>
              </a:ext>
            </a:extLst>
          </p:cNvPr>
          <p:cNvSpPr/>
          <p:nvPr/>
        </p:nvSpPr>
        <p:spPr>
          <a:xfrm>
            <a:off x="4212771" y="1760992"/>
            <a:ext cx="1066800" cy="5551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0E754A-2CB2-700E-09F8-CCEB82006053}"/>
              </a:ext>
            </a:extLst>
          </p:cNvPr>
          <p:cNvSpPr/>
          <p:nvPr/>
        </p:nvSpPr>
        <p:spPr>
          <a:xfrm>
            <a:off x="4593771" y="1283155"/>
            <a:ext cx="1066800" cy="5551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2906F7-7E01-56E5-F201-44ABB6513AEC}"/>
              </a:ext>
            </a:extLst>
          </p:cNvPr>
          <p:cNvSpPr/>
          <p:nvPr/>
        </p:nvSpPr>
        <p:spPr>
          <a:xfrm>
            <a:off x="6716486" y="2618600"/>
            <a:ext cx="1752600" cy="5551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kstvak 6">
            <a:extLst>
              <a:ext uri="{FF2B5EF4-FFF2-40B4-BE49-F238E27FC236}">
                <a16:creationId xmlns:a16="http://schemas.microsoft.com/office/drawing/2014/main" id="{3B5B0202-8611-BD40-F9D4-40995CFBC89A}"/>
              </a:ext>
            </a:extLst>
          </p:cNvPr>
          <p:cNvSpPr txBox="1"/>
          <p:nvPr/>
        </p:nvSpPr>
        <p:spPr>
          <a:xfrm>
            <a:off x="672193" y="5805704"/>
            <a:ext cx="10847614" cy="800219"/>
          </a:xfrm>
          <a:prstGeom prst="rect">
            <a:avLst/>
          </a:prstGeom>
          <a:ln w="28575">
            <a:solidFill>
              <a:srgbClr val="00A6D6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prstClr val="black"/>
                </a:solidFill>
                <a:latin typeface="Calibri Light" panose="020F0302020204030204"/>
              </a:rPr>
              <a:t>Factors interact</a:t>
            </a:r>
            <a:r>
              <a:rPr lang="en-US" sz="2300" b="1" dirty="0">
                <a:solidFill>
                  <a:prstClr val="black"/>
                </a:solidFill>
                <a:latin typeface="Calibri Light" panose="020F0302020204030204"/>
              </a:rPr>
              <a:t> hierarchically</a:t>
            </a:r>
            <a:r>
              <a:rPr lang="en-US" sz="2300" dirty="0">
                <a:solidFill>
                  <a:prstClr val="black"/>
                </a:solidFill>
                <a:latin typeface="Calibri Light" panose="020F0302020204030204"/>
              </a:rPr>
              <a:t>; </a:t>
            </a:r>
          </a:p>
          <a:p>
            <a:pPr algn="ctr"/>
            <a:r>
              <a:rPr lang="en-US" sz="2300" dirty="0">
                <a:solidFill>
                  <a:prstClr val="black"/>
                </a:solidFill>
                <a:latin typeface="Calibri Light" panose="020F0302020204030204"/>
              </a:rPr>
              <a:t>organizational factors interact with people factors, which in turn impact technical factors. </a:t>
            </a:r>
            <a:endParaRPr lang="en-GB" sz="2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61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59" y="5896"/>
            <a:ext cx="10571998" cy="970450"/>
          </a:xfrm>
        </p:spPr>
        <p:txBody>
          <a:bodyPr>
            <a:norm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How to apply this in practice?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336F294-2E6A-4645-A768-1074EEF1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15</a:t>
            </a:fld>
            <a:endParaRPr lang="en-GB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BC4B2F8F-95B8-4295-96D5-468DEB9438F5}"/>
              </a:ext>
            </a:extLst>
          </p:cNvPr>
          <p:cNvSpPr txBox="1"/>
          <p:nvPr/>
        </p:nvSpPr>
        <p:spPr>
          <a:xfrm>
            <a:off x="566044" y="1195009"/>
            <a:ext cx="11898099" cy="541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On-time software delivery requires a </a:t>
            </a:r>
            <a:r>
              <a:rPr lang="en-US" sz="2400" b="1" dirty="0">
                <a:latin typeface="+mj-lt"/>
              </a:rPr>
              <a:t>holistic approach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latin typeface="+mj-lt"/>
              </a:rPr>
              <a:t>The top most influential factors are not in software!</a:t>
            </a:r>
          </a:p>
          <a:p>
            <a:pPr>
              <a:lnSpc>
                <a:spcPct val="150000"/>
              </a:lnSpc>
            </a:pPr>
            <a:br>
              <a:rPr lang="en-US" sz="2300" dirty="0">
                <a:latin typeface="+mj-lt"/>
              </a:rPr>
            </a:br>
            <a:endParaRPr lang="en-US" sz="23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latin typeface="+mj-lt"/>
              </a:rPr>
              <a:t>Invest in your requirements refinement, organizational environment, dependency management</a:t>
            </a:r>
          </a:p>
          <a:p>
            <a:pPr>
              <a:lnSpc>
                <a:spcPct val="150000"/>
              </a:lnSpc>
            </a:pPr>
            <a:endParaRPr lang="en-US" sz="2300" dirty="0">
              <a:latin typeface="+mj-lt"/>
            </a:endParaRPr>
          </a:p>
        </p:txBody>
      </p:sp>
      <p:sp>
        <p:nvSpPr>
          <p:cNvPr id="14" name="Tekstvak 25">
            <a:extLst>
              <a:ext uri="{FF2B5EF4-FFF2-40B4-BE49-F238E27FC236}">
                <a16:creationId xmlns:a16="http://schemas.microsoft.com/office/drawing/2014/main" id="{3B691015-B841-43B1-9773-AB089D5A7F73}"/>
              </a:ext>
            </a:extLst>
          </p:cNvPr>
          <p:cNvSpPr txBox="1"/>
          <p:nvPr/>
        </p:nvSpPr>
        <p:spPr>
          <a:xfrm>
            <a:off x="6634498" y="1116461"/>
            <a:ext cx="53242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	</a:t>
            </a:r>
            <a:endParaRPr lang="en-US" sz="2400" dirty="0">
              <a:latin typeface="+mj-lt"/>
            </a:endParaRPr>
          </a:p>
        </p:txBody>
      </p:sp>
      <p:pic>
        <p:nvPicPr>
          <p:cNvPr id="4" name="Graphic 3" descr="Gloeilamp">
            <a:extLst>
              <a:ext uri="{FF2B5EF4-FFF2-40B4-BE49-F238E27FC236}">
                <a16:creationId xmlns:a16="http://schemas.microsoft.com/office/drawing/2014/main" id="{5105F3F9-F38F-B1E3-9CEA-48ADCE26C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7" y="1881755"/>
            <a:ext cx="488777" cy="488777"/>
          </a:xfrm>
          <a:prstGeom prst="rect">
            <a:avLst/>
          </a:prstGeom>
        </p:spPr>
      </p:pic>
      <p:pic>
        <p:nvPicPr>
          <p:cNvPr id="6" name="Graphic 5" descr="Gloeilamp">
            <a:extLst>
              <a:ext uri="{FF2B5EF4-FFF2-40B4-BE49-F238E27FC236}">
                <a16:creationId xmlns:a16="http://schemas.microsoft.com/office/drawing/2014/main" id="{263253FB-3BA2-7CC1-BCAD-FDCEB5FED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6" y="2976309"/>
            <a:ext cx="488777" cy="488777"/>
          </a:xfrm>
          <a:prstGeom prst="rect">
            <a:avLst/>
          </a:prstGeom>
        </p:spPr>
      </p:pic>
      <p:pic>
        <p:nvPicPr>
          <p:cNvPr id="7170" name="Picture 2" descr="Effective User Stories Course - Scrum WithStyle">
            <a:extLst>
              <a:ext uri="{FF2B5EF4-FFF2-40B4-BE49-F238E27FC236}">
                <a16:creationId xmlns:a16="http://schemas.microsoft.com/office/drawing/2014/main" id="{4CBF8514-3E5E-6CF6-0D8B-3D656778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65" y="3721327"/>
            <a:ext cx="2777363" cy="175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ographic Organization Structure | Free Template | FigJam">
            <a:extLst>
              <a:ext uri="{FF2B5EF4-FFF2-40B4-BE49-F238E27FC236}">
                <a16:creationId xmlns:a16="http://schemas.microsoft.com/office/drawing/2014/main" id="{1860BEC9-D6D6-F732-0A0D-AF33998B5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3" b="10073"/>
          <a:stretch/>
        </p:blipFill>
        <p:spPr bwMode="auto">
          <a:xfrm>
            <a:off x="5806714" y="3772807"/>
            <a:ext cx="2143125" cy="16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verything You Need to Know About Task Dependencies | monday.com Blog">
            <a:extLst>
              <a:ext uri="{FF2B5EF4-FFF2-40B4-BE49-F238E27FC236}">
                <a16:creationId xmlns:a16="http://schemas.microsoft.com/office/drawing/2014/main" id="{25AE6CE8-8B36-37E0-66BF-EA9867F2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328" y="3772807"/>
            <a:ext cx="3307442" cy="16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AFA97-C4C3-43A3-9057-B978320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8" y="2305712"/>
            <a:ext cx="8705419" cy="970450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br>
              <a:rPr lang="en-GB" sz="3500" b="1" dirty="0"/>
            </a:br>
            <a:br>
              <a:rPr lang="en-GB" sz="3500" b="1" dirty="0"/>
            </a:br>
            <a:br>
              <a:rPr lang="en-GB" sz="3500" b="1" dirty="0"/>
            </a:br>
            <a:br>
              <a:rPr lang="en-GB" sz="3500" b="1" dirty="0"/>
            </a:br>
            <a:r>
              <a:rPr lang="en-GB" sz="3500" b="1" dirty="0"/>
              <a:t>             </a:t>
            </a:r>
            <a:r>
              <a:rPr lang="en-US" sz="3000" dirty="0"/>
              <a:t>Elvan Kula </a:t>
            </a:r>
            <a:br>
              <a:rPr lang="en-US" sz="3000" dirty="0"/>
            </a:br>
            <a:r>
              <a:rPr lang="en-US" sz="3000" dirty="0"/>
              <a:t>               e.kula@tudelft.nl</a:t>
            </a:r>
            <a:br>
              <a:rPr lang="en-US" sz="3000" dirty="0"/>
            </a:br>
            <a:r>
              <a:rPr lang="en-US" sz="3000" dirty="0"/>
              <a:t>               @</a:t>
            </a:r>
            <a:r>
              <a:rPr lang="en-US" sz="3000" dirty="0" err="1"/>
              <a:t>KulaElvan</a:t>
            </a:r>
            <a:br>
              <a:rPr lang="en-GB" sz="3500" dirty="0"/>
            </a:br>
            <a:r>
              <a:rPr lang="en-GB" sz="3500" dirty="0"/>
              <a:t>             </a:t>
            </a:r>
            <a:r>
              <a:rPr lang="en-GB" sz="3000" dirty="0"/>
              <a:t>AI for Fintech Research</a:t>
            </a:r>
            <a:br>
              <a:rPr lang="en-GB" sz="3500" dirty="0"/>
            </a:br>
            <a:r>
              <a:rPr lang="en-GB" sz="3500" b="1" dirty="0"/>
              <a:t>    </a:t>
            </a:r>
            <a:br>
              <a:rPr lang="en-GB" sz="3500" b="1" dirty="0"/>
            </a:br>
            <a:br>
              <a:rPr lang="en-GB" sz="3500" dirty="0"/>
            </a:br>
            <a:endParaRPr lang="en-GB" sz="3500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9B8FED-9956-4BF7-9787-D42AA61CE2F5}"/>
              </a:ext>
            </a:extLst>
          </p:cNvPr>
          <p:cNvSpPr txBox="1">
            <a:spLocks/>
          </p:cNvSpPr>
          <p:nvPr/>
        </p:nvSpPr>
        <p:spPr>
          <a:xfrm>
            <a:off x="372679" y="146710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7D560-5AAB-4F86-8B15-1728DBFFE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04" y="1865038"/>
            <a:ext cx="3127923" cy="3127923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14FE43C8-B05A-4399-A2F0-DFCE5FD56E8D}"/>
              </a:ext>
            </a:extLst>
          </p:cNvPr>
          <p:cNvSpPr txBox="1">
            <a:spLocks/>
          </p:cNvSpPr>
          <p:nvPr/>
        </p:nvSpPr>
        <p:spPr>
          <a:xfrm>
            <a:off x="372679" y="21705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Interested? Contact me!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Twitter icon">
            <a:extLst>
              <a:ext uri="{FF2B5EF4-FFF2-40B4-BE49-F238E27FC236}">
                <a16:creationId xmlns:a16="http://schemas.microsoft.com/office/drawing/2014/main" id="{50F26124-8AA2-4393-866C-A7E8AC49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05" y="3939298"/>
            <a:ext cx="837665" cy="8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CA6014-16F5-4D85-95F3-FB48EC89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9" y="5169237"/>
            <a:ext cx="1285172" cy="707457"/>
          </a:xfrm>
          <a:prstGeom prst="rect">
            <a:avLst/>
          </a:prstGeom>
        </p:spPr>
      </p:pic>
      <p:pic>
        <p:nvPicPr>
          <p:cNvPr id="1028" name="Picture 4" descr="Flat mail icon white envelope red back Royalty Free Vector">
            <a:extLst>
              <a:ext uri="{FF2B5EF4-FFF2-40B4-BE49-F238E27FC236}">
                <a16:creationId xmlns:a16="http://schemas.microsoft.com/office/drawing/2014/main" id="{B141EAE0-FA62-4002-B90F-B0D0305D9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5"/>
          <a:stretch/>
        </p:blipFill>
        <p:spPr bwMode="auto">
          <a:xfrm>
            <a:off x="581173" y="2709360"/>
            <a:ext cx="868182" cy="8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man Profile Icons - Download Free Vector Icons | Noun Project">
            <a:extLst>
              <a:ext uri="{FF2B5EF4-FFF2-40B4-BE49-F238E27FC236}">
                <a16:creationId xmlns:a16="http://schemas.microsoft.com/office/drawing/2014/main" id="{40F38E64-5C05-48EA-8FE9-876B31CB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1" y="1443406"/>
            <a:ext cx="1114887" cy="11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5" y="7402"/>
            <a:ext cx="10571998" cy="970450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chemeClr val="bg1"/>
                </a:solidFill>
              </a:rPr>
              <a:t>The Case for Software Effort </a:t>
            </a:r>
            <a:r>
              <a:rPr lang="nl-NL" sz="4000" dirty="0" err="1">
                <a:solidFill>
                  <a:schemeClr val="bg1"/>
                </a:solidFill>
              </a:rPr>
              <a:t>Estimation</a:t>
            </a:r>
            <a:endParaRPr lang="en-GB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957325-7007-42E4-8EE9-1F13425FB358}"/>
              </a:ext>
            </a:extLst>
          </p:cNvPr>
          <p:cNvSpPr/>
          <p:nvPr/>
        </p:nvSpPr>
        <p:spPr>
          <a:xfrm>
            <a:off x="430157" y="1523863"/>
            <a:ext cx="581824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b="1" dirty="0">
                <a:latin typeface="+mj-lt"/>
              </a:rPr>
              <a:t>Late delivery </a:t>
            </a:r>
            <a:r>
              <a:rPr lang="en-GB" sz="2400" dirty="0">
                <a:latin typeface="+mj-lt"/>
              </a:rPr>
              <a:t>and </a:t>
            </a:r>
            <a:r>
              <a:rPr lang="en-GB" sz="2400" b="1" dirty="0">
                <a:latin typeface="+mj-lt"/>
              </a:rPr>
              <a:t>cost overruns </a:t>
            </a:r>
            <a:r>
              <a:rPr lang="en-GB" sz="2400" dirty="0">
                <a:latin typeface="+mj-lt"/>
              </a:rPr>
              <a:t>have been common problems in the software industry for decades (average overrun of 30%). </a:t>
            </a:r>
          </a:p>
          <a:p>
            <a:endParaRPr lang="en-GB" sz="2000" dirty="0">
              <a:latin typeface="+mj-lt"/>
            </a:endParaRPr>
          </a:p>
        </p:txBody>
      </p:sp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00271BE1-7EFF-439B-BBAD-24BB0A71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4" y="1719501"/>
            <a:ext cx="5287011" cy="28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4">
            <a:extLst>
              <a:ext uri="{FF2B5EF4-FFF2-40B4-BE49-F238E27FC236}">
                <a16:creationId xmlns:a16="http://schemas.microsoft.com/office/drawing/2014/main" id="{43055BF6-32E6-4D9D-A5EF-4DF0A280DE77}"/>
              </a:ext>
            </a:extLst>
          </p:cNvPr>
          <p:cNvSpPr/>
          <p:nvPr/>
        </p:nvSpPr>
        <p:spPr>
          <a:xfrm>
            <a:off x="6452552" y="4706611"/>
            <a:ext cx="54819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  <p:sp>
        <p:nvSpPr>
          <p:cNvPr id="11" name="Tekstvak 6">
            <a:extLst>
              <a:ext uri="{FF2B5EF4-FFF2-40B4-BE49-F238E27FC236}">
                <a16:creationId xmlns:a16="http://schemas.microsoft.com/office/drawing/2014/main" id="{D1B58711-C9AB-4C68-AB32-6A1EFA7CB2D7}"/>
              </a:ext>
            </a:extLst>
          </p:cNvPr>
          <p:cNvSpPr txBox="1"/>
          <p:nvPr/>
        </p:nvSpPr>
        <p:spPr>
          <a:xfrm>
            <a:off x="528405" y="4111448"/>
            <a:ext cx="5287011" cy="1563377"/>
          </a:xfrm>
          <a:prstGeom prst="rect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With software projects being complex </a:t>
            </a:r>
            <a:r>
              <a:rPr lang="en-US" sz="2200" b="1" dirty="0">
                <a:solidFill>
                  <a:prstClr val="black"/>
                </a:solidFill>
                <a:latin typeface="Calibri Light" panose="020F0302020204030204"/>
              </a:rPr>
              <a:t>socio-technical systems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, a large pool of interrelated factors can affect the development effort.</a:t>
            </a:r>
          </a:p>
        </p:txBody>
      </p:sp>
      <p:sp>
        <p:nvSpPr>
          <p:cNvPr id="12" name="Tekstvak 6">
            <a:extLst>
              <a:ext uri="{FF2B5EF4-FFF2-40B4-BE49-F238E27FC236}">
                <a16:creationId xmlns:a16="http://schemas.microsoft.com/office/drawing/2014/main" id="{C1A538C9-8FEF-1D19-10E5-D59FF7CD09C7}"/>
              </a:ext>
            </a:extLst>
          </p:cNvPr>
          <p:cNvSpPr txBox="1"/>
          <p:nvPr/>
        </p:nvSpPr>
        <p:spPr>
          <a:xfrm>
            <a:off x="6376584" y="5137498"/>
            <a:ext cx="5543381" cy="537327"/>
          </a:xfrm>
          <a:prstGeom prst="rect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50" dirty="0">
                <a:solidFill>
                  <a:prstClr val="black"/>
                </a:solidFill>
                <a:latin typeface="Calibri Light" panose="020F0302020204030204"/>
              </a:rPr>
              <a:t>Rule of thumb and general models do not work!</a:t>
            </a:r>
          </a:p>
        </p:txBody>
      </p:sp>
    </p:spTree>
    <p:extLst>
      <p:ext uri="{BB962C8B-B14F-4D97-AF65-F5344CB8AC3E}">
        <p14:creationId xmlns:p14="http://schemas.microsoft.com/office/powerpoint/2010/main" val="114936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7">
            <a:extLst>
              <a:ext uri="{FF2B5EF4-FFF2-40B4-BE49-F238E27FC236}">
                <a16:creationId xmlns:a16="http://schemas.microsoft.com/office/drawing/2014/main" id="{D90DB17D-9166-4EDF-9218-BB7336112CE5}"/>
              </a:ext>
            </a:extLst>
          </p:cNvPr>
          <p:cNvSpPr/>
          <p:nvPr/>
        </p:nvSpPr>
        <p:spPr>
          <a:xfrm>
            <a:off x="6915150" y="1837733"/>
            <a:ext cx="4904170" cy="565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GB" sz="2100" dirty="0">
                <a:latin typeface="+mj-lt"/>
              </a:rPr>
              <a:t>Extract influential factors from &gt; 600 teams:</a:t>
            </a:r>
            <a:br>
              <a:rPr lang="en-GB" sz="2100" dirty="0">
                <a:latin typeface="+mj-lt"/>
              </a:rPr>
            </a:br>
            <a:endParaRPr lang="en-GB" sz="21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100" dirty="0">
                <a:latin typeface="+mj-lt"/>
              </a:rPr>
              <a:t> 	    Survey data from 631 participants</a:t>
            </a:r>
            <a:br>
              <a:rPr lang="en-US" sz="2100" dirty="0">
                <a:latin typeface="+mj-lt"/>
              </a:rPr>
            </a:br>
            <a:r>
              <a:rPr lang="en-US" sz="21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100" dirty="0">
                <a:latin typeface="+mj-lt"/>
              </a:rPr>
              <a:t>          An analysis of years of backlog data  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1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100" dirty="0">
                <a:latin typeface="+mj-lt"/>
              </a:rPr>
              <a:t>         An analysis of years of code quality and deployment data	</a:t>
            </a:r>
            <a:br>
              <a:rPr lang="en-GB" sz="2100" dirty="0">
                <a:latin typeface="+mj-lt"/>
              </a:rPr>
            </a:br>
            <a:endParaRPr lang="nl-NL" sz="21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nl-NL" sz="21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nl-NL" sz="2100" dirty="0"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79" y="146710"/>
            <a:ext cx="10571998" cy="970450"/>
          </a:xfrm>
        </p:spPr>
        <p:txBody>
          <a:bodyPr>
            <a:norm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Series of Case Studies at ING</a:t>
            </a:r>
            <a:endParaRPr lang="en-GB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79" y="727689"/>
            <a:ext cx="5489713" cy="824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800" dirty="0">
              <a:latin typeface="+mj-lt"/>
            </a:endParaRPr>
          </a:p>
          <a:p>
            <a:pPr marL="0" lvl="0" indent="0">
              <a:lnSpc>
                <a:spcPct val="100000"/>
              </a:lnSpc>
              <a:buNone/>
            </a:pPr>
            <a:br>
              <a:rPr lang="en-GB" sz="1800" dirty="0">
                <a:latin typeface="+mj-lt"/>
              </a:rPr>
            </a:br>
            <a:endParaRPr lang="en-GB" sz="1800" dirty="0">
              <a:latin typeface="+mj-lt"/>
            </a:endParaRPr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40D38CE-6FE1-4392-8882-72FE744808B1}"/>
              </a:ext>
            </a:extLst>
          </p:cNvPr>
          <p:cNvSpPr txBox="1"/>
          <p:nvPr/>
        </p:nvSpPr>
        <p:spPr>
          <a:xfrm>
            <a:off x="372679" y="1620659"/>
            <a:ext cx="527847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nl-NL" dirty="0">
                <a:latin typeface="+mj-lt"/>
              </a:rPr>
            </a:br>
            <a:br>
              <a:rPr lang="nl-NL" dirty="0">
                <a:latin typeface="+mj-lt"/>
              </a:rPr>
            </a:br>
            <a:endParaRPr lang="nl-NL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nl-NL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64A7BC-8D85-4112-A8D8-63569A5F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b="0" smtClean="0"/>
              <a:t>3</a:t>
            </a:fld>
            <a:endParaRPr lang="en-GB" b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CB8111B-0C66-4C1F-8E28-2B70ACF33316}"/>
              </a:ext>
            </a:extLst>
          </p:cNvPr>
          <p:cNvSpPr/>
          <p:nvPr/>
        </p:nvSpPr>
        <p:spPr>
          <a:xfrm>
            <a:off x="372679" y="1678678"/>
            <a:ext cx="5771616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nl-NL" sz="2300" b="1" dirty="0">
                <a:latin typeface="+mj-lt"/>
              </a:rPr>
              <a:t>Mixed-</a:t>
            </a:r>
            <a:r>
              <a:rPr lang="nl-NL" sz="2300" b="1" dirty="0" err="1">
                <a:latin typeface="+mj-lt"/>
              </a:rPr>
              <a:t>methods</a:t>
            </a:r>
            <a:r>
              <a:rPr lang="nl-NL" sz="2300" b="1" dirty="0">
                <a:latin typeface="+mj-lt"/>
              </a:rPr>
              <a:t> approach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br>
              <a:rPr lang="en-GB" sz="2100" dirty="0">
                <a:latin typeface="+mj-lt"/>
              </a:rPr>
            </a:br>
            <a:endParaRPr lang="nl-NL" sz="21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nl-NL" sz="21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nl-NL" sz="2100" dirty="0">
              <a:latin typeface="+mj-lt"/>
            </a:endParaRPr>
          </a:p>
        </p:txBody>
      </p:sp>
      <p:pic>
        <p:nvPicPr>
          <p:cNvPr id="17" name="Graphic 16" descr="Doelgroep">
            <a:extLst>
              <a:ext uri="{FF2B5EF4-FFF2-40B4-BE49-F238E27FC236}">
                <a16:creationId xmlns:a16="http://schemas.microsoft.com/office/drawing/2014/main" id="{B861F24F-7B05-405E-AD8F-8E31058F7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5150" y="2912361"/>
            <a:ext cx="560173" cy="560173"/>
          </a:xfrm>
          <a:prstGeom prst="rect">
            <a:avLst/>
          </a:prstGeom>
        </p:spPr>
      </p:pic>
      <p:sp>
        <p:nvSpPr>
          <p:cNvPr id="12" name="Tekstvak 6">
            <a:extLst>
              <a:ext uri="{FF2B5EF4-FFF2-40B4-BE49-F238E27FC236}">
                <a16:creationId xmlns:a16="http://schemas.microsoft.com/office/drawing/2014/main" id="{737F8FD8-A4AC-4259-A880-F0C1A769DD27}"/>
              </a:ext>
            </a:extLst>
          </p:cNvPr>
          <p:cNvSpPr txBox="1"/>
          <p:nvPr/>
        </p:nvSpPr>
        <p:spPr>
          <a:xfrm>
            <a:off x="468196" y="2912361"/>
            <a:ext cx="5676099" cy="415498"/>
          </a:xfrm>
          <a:prstGeom prst="rect">
            <a:avLst/>
          </a:prstGeom>
          <a:ln w="28575">
            <a:solidFill>
              <a:srgbClr val="00A6D6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100" b="1" dirty="0">
                <a:solidFill>
                  <a:prstClr val="black"/>
                </a:solidFill>
                <a:latin typeface="Calibri Light" panose="020F0302020204030204"/>
              </a:rPr>
              <a:t>R</a:t>
            </a:r>
            <a:r>
              <a:rPr lang="en-GB" sz="2100" b="1" dirty="0">
                <a:solidFill>
                  <a:prstClr val="black"/>
                </a:solidFill>
                <a:latin typeface="Calibri Light" panose="020F0302020204030204"/>
              </a:rPr>
              <a:t>Q1: </a:t>
            </a:r>
            <a:r>
              <a:rPr lang="en-GB" sz="2100" dirty="0">
                <a:solidFill>
                  <a:prstClr val="black"/>
                </a:solidFill>
                <a:latin typeface="Calibri Light" panose="020F0302020204030204"/>
              </a:rPr>
              <a:t>What factors affect on-time delivery?</a:t>
            </a:r>
          </a:p>
        </p:txBody>
      </p:sp>
      <p:sp>
        <p:nvSpPr>
          <p:cNvPr id="13" name="Tekstvak 18">
            <a:extLst>
              <a:ext uri="{FF2B5EF4-FFF2-40B4-BE49-F238E27FC236}">
                <a16:creationId xmlns:a16="http://schemas.microsoft.com/office/drawing/2014/main" id="{765B1208-590D-4C08-B375-D5845C14B591}"/>
              </a:ext>
            </a:extLst>
          </p:cNvPr>
          <p:cNvSpPr txBox="1"/>
          <p:nvPr/>
        </p:nvSpPr>
        <p:spPr>
          <a:xfrm>
            <a:off x="481350" y="4037986"/>
            <a:ext cx="5662945" cy="415498"/>
          </a:xfrm>
          <a:prstGeom prst="rect">
            <a:avLst/>
          </a:prstGeom>
          <a:ln w="28575">
            <a:solidFill>
              <a:srgbClr val="00A6D6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100" b="1" dirty="0">
                <a:solidFill>
                  <a:prstClr val="black"/>
                </a:solidFill>
                <a:latin typeface="Calibri Light" panose="020F0302020204030204"/>
              </a:rPr>
              <a:t>R</a:t>
            </a:r>
            <a:r>
              <a:rPr lang="en-GB" sz="2100" b="1" dirty="0">
                <a:solidFill>
                  <a:prstClr val="black"/>
                </a:solidFill>
                <a:latin typeface="Calibri Light" panose="020F0302020204030204"/>
              </a:rPr>
              <a:t>Q2: </a:t>
            </a:r>
            <a:r>
              <a:rPr lang="nl-NL" sz="2100" dirty="0">
                <a:latin typeface="Calibri Light" panose="020F0302020204030204"/>
              </a:rPr>
              <a:t>How are these factors </a:t>
            </a:r>
            <a:r>
              <a:rPr lang="nl-NL" sz="2100" dirty="0" err="1">
                <a:latin typeface="Calibri Light" panose="020F0302020204030204"/>
              </a:rPr>
              <a:t>related</a:t>
            </a:r>
            <a:r>
              <a:rPr lang="nl-NL" sz="2100" dirty="0">
                <a:latin typeface="Calibri Light" panose="020F0302020204030204"/>
              </a:rPr>
              <a:t> </a:t>
            </a:r>
            <a:r>
              <a:rPr lang="nl-NL" sz="2100" dirty="0" err="1">
                <a:latin typeface="Calibri Light" panose="020F0302020204030204"/>
              </a:rPr>
              <a:t>to</a:t>
            </a:r>
            <a:r>
              <a:rPr lang="nl-NL" sz="2100" dirty="0">
                <a:latin typeface="Calibri Light" panose="020F0302020204030204"/>
              </a:rPr>
              <a:t> </a:t>
            </a:r>
            <a:r>
              <a:rPr lang="nl-NL" sz="2100" dirty="0" err="1">
                <a:latin typeface="Calibri Light" panose="020F0302020204030204"/>
              </a:rPr>
              <a:t>each</a:t>
            </a:r>
            <a:r>
              <a:rPr lang="nl-NL" sz="2100" dirty="0">
                <a:latin typeface="Calibri Light" panose="020F0302020204030204"/>
              </a:rPr>
              <a:t> </a:t>
            </a:r>
            <a:r>
              <a:rPr lang="nl-NL" sz="2100" dirty="0" err="1">
                <a:latin typeface="Calibri Light" panose="020F0302020204030204"/>
              </a:rPr>
              <a:t>other</a:t>
            </a:r>
            <a:r>
              <a:rPr lang="nl-NL" sz="2100" dirty="0">
                <a:latin typeface="Calibri Light" panose="020F0302020204030204"/>
              </a:rPr>
              <a:t>?</a:t>
            </a:r>
          </a:p>
        </p:txBody>
      </p:sp>
      <p:pic>
        <p:nvPicPr>
          <p:cNvPr id="16" name="Graphic 15" descr="Staafdiagram met stijgende lijn">
            <a:extLst>
              <a:ext uri="{FF2B5EF4-FFF2-40B4-BE49-F238E27FC236}">
                <a16:creationId xmlns:a16="http://schemas.microsoft.com/office/drawing/2014/main" id="{00018B22-030E-4011-B043-5D5DC18F3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150" y="3896785"/>
            <a:ext cx="553764" cy="553764"/>
          </a:xfrm>
          <a:prstGeom prst="rect">
            <a:avLst/>
          </a:prstGeom>
        </p:spPr>
      </p:pic>
      <p:pic>
        <p:nvPicPr>
          <p:cNvPr id="19" name="Graphic 18" descr="Zandloper">
            <a:extLst>
              <a:ext uri="{FF2B5EF4-FFF2-40B4-BE49-F238E27FC236}">
                <a16:creationId xmlns:a16="http://schemas.microsoft.com/office/drawing/2014/main" id="{78968543-49AE-482B-95D3-AF6311C70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9558" y="4874800"/>
            <a:ext cx="444947" cy="4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EB027-C21E-4DED-AE64-13B3AD7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155BB-7A23-41BD-BF22-10E7F9F874AF}"/>
              </a:ext>
            </a:extLst>
          </p:cNvPr>
          <p:cNvSpPr txBox="1"/>
          <p:nvPr/>
        </p:nvSpPr>
        <p:spPr>
          <a:xfrm>
            <a:off x="1796328" y="2567226"/>
            <a:ext cx="859934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5000" b="1" dirty="0">
                <a:solidFill>
                  <a:schemeClr val="bg1"/>
                </a:solidFill>
                <a:latin typeface="+mj-lt"/>
              </a:rPr>
              <a:t>Factors </a:t>
            </a:r>
            <a:r>
              <a:rPr lang="nl-NL" sz="5000" b="1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nl-NL" sz="5000" b="1" dirty="0">
                <a:solidFill>
                  <a:schemeClr val="bg1"/>
                </a:solidFill>
                <a:latin typeface="+mj-lt"/>
              </a:rPr>
              <a:t> Factor </a:t>
            </a:r>
            <a:r>
              <a:rPr lang="nl-NL" sz="5000" b="1" dirty="0" err="1">
                <a:solidFill>
                  <a:schemeClr val="bg1"/>
                </a:solidFill>
                <a:latin typeface="+mj-lt"/>
              </a:rPr>
              <a:t>Relationships</a:t>
            </a:r>
            <a:endParaRPr lang="nl-NL" sz="5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2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Organizational Factors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5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6 Elements of Organizational Structure">
            <a:extLst>
              <a:ext uri="{FF2B5EF4-FFF2-40B4-BE49-F238E27FC236}">
                <a16:creationId xmlns:a16="http://schemas.microsoft.com/office/drawing/2014/main" id="{8F85C475-2CAD-14FE-6803-12580640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2" y="1763144"/>
            <a:ext cx="4545640" cy="36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5294A-DB8F-05D6-8E60-222FD9864275}"/>
              </a:ext>
            </a:extLst>
          </p:cNvPr>
          <p:cNvSpPr txBox="1"/>
          <p:nvPr/>
        </p:nvSpPr>
        <p:spPr>
          <a:xfrm>
            <a:off x="6095999" y="1958199"/>
            <a:ext cx="5582087" cy="324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Factor						Top 2		Rank</a:t>
            </a:r>
            <a:endParaRPr lang="en-US" sz="1900" dirty="0"/>
          </a:p>
          <a:p>
            <a:pPr>
              <a:lnSpc>
                <a:spcPct val="200000"/>
              </a:lnSpc>
            </a:pPr>
            <a:r>
              <a:rPr lang="en-US" dirty="0"/>
              <a:t>Organizational alignment		90%			#3</a:t>
            </a:r>
          </a:p>
          <a:p>
            <a:pPr>
              <a:lnSpc>
                <a:spcPct val="200000"/>
              </a:lnSpc>
            </a:pPr>
            <a:r>
              <a:rPr lang="en-US" dirty="0"/>
              <a:t>Organizational politics			86%			#4</a:t>
            </a:r>
          </a:p>
          <a:p>
            <a:pPr>
              <a:lnSpc>
                <a:spcPct val="200000"/>
              </a:lnSpc>
            </a:pPr>
            <a:r>
              <a:rPr lang="en-US" dirty="0"/>
              <a:t>Geographic distribution			83%			#5</a:t>
            </a:r>
          </a:p>
          <a:p>
            <a:pPr>
              <a:lnSpc>
                <a:spcPct val="200000"/>
              </a:lnSpc>
            </a:pPr>
            <a:r>
              <a:rPr lang="en-US" dirty="0"/>
              <a:t>Executive support				77%			#14</a:t>
            </a:r>
          </a:p>
          <a:p>
            <a:pPr>
              <a:lnSpc>
                <a:spcPct val="200000"/>
              </a:lnSpc>
            </a:pPr>
            <a:r>
              <a:rPr lang="en-US" dirty="0"/>
              <a:t>Organizational stability			66%			#20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F193E-2470-E8B7-C4C0-09CFA412BBFE}"/>
              </a:ext>
            </a:extLst>
          </p:cNvPr>
          <p:cNvSpPr/>
          <p:nvPr/>
        </p:nvSpPr>
        <p:spPr>
          <a:xfrm>
            <a:off x="6095999" y="2481943"/>
            <a:ext cx="5429686" cy="1665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76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Process Factors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6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5294A-DB8F-05D6-8E60-222FD9864275}"/>
              </a:ext>
            </a:extLst>
          </p:cNvPr>
          <p:cNvSpPr txBox="1"/>
          <p:nvPr/>
        </p:nvSpPr>
        <p:spPr>
          <a:xfrm>
            <a:off x="6095999" y="1958199"/>
            <a:ext cx="5582087" cy="324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Factor						Top 2		Rank</a:t>
            </a:r>
            <a:endParaRPr lang="en-US" sz="1900" dirty="0"/>
          </a:p>
          <a:p>
            <a:pPr>
              <a:lnSpc>
                <a:spcPct val="200000"/>
              </a:lnSpc>
            </a:pPr>
            <a:r>
              <a:rPr lang="en-US" dirty="0"/>
              <a:t>Requirements refinement		91%			#1</a:t>
            </a:r>
          </a:p>
          <a:p>
            <a:pPr>
              <a:lnSpc>
                <a:spcPct val="200000"/>
              </a:lnSpc>
            </a:pPr>
            <a:r>
              <a:rPr lang="en-US" dirty="0"/>
              <a:t>Agile maturity					84%			#7</a:t>
            </a:r>
          </a:p>
          <a:p>
            <a:pPr>
              <a:lnSpc>
                <a:spcPct val="200000"/>
              </a:lnSpc>
            </a:pPr>
            <a:r>
              <a:rPr lang="en-US" dirty="0"/>
              <a:t>Regularity in delivery			87%			#8</a:t>
            </a:r>
          </a:p>
          <a:p>
            <a:pPr>
              <a:lnSpc>
                <a:spcPct val="200000"/>
              </a:lnSpc>
            </a:pPr>
            <a:r>
              <a:rPr lang="en-US" dirty="0"/>
              <a:t>Work in progress				75%			#16</a:t>
            </a:r>
          </a:p>
          <a:p>
            <a:pPr>
              <a:lnSpc>
                <a:spcPct val="200000"/>
              </a:lnSpc>
            </a:pPr>
            <a:r>
              <a:rPr lang="en-US" dirty="0"/>
              <a:t>User involvement				71%			#19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C2668-03AE-F13D-86F7-5BDD898CF3AB}"/>
              </a:ext>
            </a:extLst>
          </p:cNvPr>
          <p:cNvSpPr/>
          <p:nvPr/>
        </p:nvSpPr>
        <p:spPr>
          <a:xfrm>
            <a:off x="6095999" y="2481943"/>
            <a:ext cx="5429686" cy="5987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50" name="Picture 2" descr="6 Stages for Software Development Procedure You Need to Know">
            <a:extLst>
              <a:ext uri="{FF2B5EF4-FFF2-40B4-BE49-F238E27FC236}">
                <a16:creationId xmlns:a16="http://schemas.microsoft.com/office/drawing/2014/main" id="{6873F746-3517-85BD-22FF-CAB9DC4F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1613807"/>
            <a:ext cx="3935186" cy="39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 Factors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7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5294A-DB8F-05D6-8E60-222FD9864275}"/>
              </a:ext>
            </a:extLst>
          </p:cNvPr>
          <p:cNvSpPr txBox="1"/>
          <p:nvPr/>
        </p:nvSpPr>
        <p:spPr>
          <a:xfrm>
            <a:off x="6095999" y="1958199"/>
            <a:ext cx="5582087" cy="26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Factor						Top 2		Rank</a:t>
            </a:r>
            <a:endParaRPr lang="en-US" sz="1900" dirty="0"/>
          </a:p>
          <a:p>
            <a:pPr>
              <a:lnSpc>
                <a:spcPct val="200000"/>
              </a:lnSpc>
            </a:pPr>
            <a:r>
              <a:rPr lang="en-US" dirty="0"/>
              <a:t>Task dependencies				92%			#2</a:t>
            </a:r>
          </a:p>
          <a:p>
            <a:pPr>
              <a:lnSpc>
                <a:spcPct val="200000"/>
              </a:lnSpc>
            </a:pPr>
            <a:r>
              <a:rPr lang="en-US" dirty="0"/>
              <a:t>Project size					84%			#11</a:t>
            </a:r>
          </a:p>
          <a:p>
            <a:pPr>
              <a:lnSpc>
                <a:spcPct val="200000"/>
              </a:lnSpc>
            </a:pPr>
            <a:r>
              <a:rPr lang="en-US" dirty="0"/>
              <a:t>Project newness				83%			#13</a:t>
            </a:r>
          </a:p>
          <a:p>
            <a:pPr>
              <a:lnSpc>
                <a:spcPct val="200000"/>
              </a:lnSpc>
            </a:pPr>
            <a:r>
              <a:rPr lang="en-US" dirty="0"/>
              <a:t>Project security				65%			#22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B6D06-8F33-631B-7B3A-6DB11EF15EC4}"/>
              </a:ext>
            </a:extLst>
          </p:cNvPr>
          <p:cNvSpPr/>
          <p:nvPr/>
        </p:nvSpPr>
        <p:spPr>
          <a:xfrm>
            <a:off x="6095999" y="2481943"/>
            <a:ext cx="5429686" cy="5987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what is software, uses, types and definition">
            <a:extLst>
              <a:ext uri="{FF2B5EF4-FFF2-40B4-BE49-F238E27FC236}">
                <a16:creationId xmlns:a16="http://schemas.microsoft.com/office/drawing/2014/main" id="{FBB83AE0-6E87-8263-6DB1-DD9F17C14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9" r="10944"/>
          <a:stretch/>
        </p:blipFill>
        <p:spPr bwMode="auto">
          <a:xfrm>
            <a:off x="818712" y="1913773"/>
            <a:ext cx="4310743" cy="30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People Factors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8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5294A-DB8F-05D6-8E60-222FD9864275}"/>
              </a:ext>
            </a:extLst>
          </p:cNvPr>
          <p:cNvSpPr txBox="1"/>
          <p:nvPr/>
        </p:nvSpPr>
        <p:spPr>
          <a:xfrm>
            <a:off x="6095999" y="1958199"/>
            <a:ext cx="5582087" cy="322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Factor						Top 2		Rank</a:t>
            </a:r>
            <a:endParaRPr lang="en-US" sz="1900" dirty="0"/>
          </a:p>
          <a:p>
            <a:pPr>
              <a:lnSpc>
                <a:spcPct val="200000"/>
              </a:lnSpc>
            </a:pPr>
            <a:r>
              <a:rPr lang="en-US" dirty="0"/>
              <a:t>Team stability					85%			#9</a:t>
            </a:r>
          </a:p>
          <a:p>
            <a:pPr>
              <a:lnSpc>
                <a:spcPct val="200000"/>
              </a:lnSpc>
            </a:pPr>
            <a:r>
              <a:rPr lang="en-US" dirty="0"/>
              <a:t>Skills and knowledge			83%			#10</a:t>
            </a:r>
          </a:p>
          <a:p>
            <a:pPr>
              <a:lnSpc>
                <a:spcPct val="200000"/>
              </a:lnSpc>
            </a:pPr>
            <a:r>
              <a:rPr lang="en-US" dirty="0"/>
              <a:t>Team familiarity				76%			#15</a:t>
            </a:r>
          </a:p>
          <a:p>
            <a:pPr>
              <a:lnSpc>
                <a:spcPct val="200000"/>
              </a:lnSpc>
            </a:pPr>
            <a:r>
              <a:rPr lang="en-US" dirty="0"/>
              <a:t>Team commitment				69%			#18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				47%			#25</a:t>
            </a:r>
          </a:p>
        </p:txBody>
      </p:sp>
      <p:pic>
        <p:nvPicPr>
          <p:cNvPr id="4098" name="Picture 2" descr="Developers team web design with people characters 2314279 Vector Art at  Vecteezy">
            <a:extLst>
              <a:ext uri="{FF2B5EF4-FFF2-40B4-BE49-F238E27FC236}">
                <a16:creationId xmlns:a16="http://schemas.microsoft.com/office/drawing/2014/main" id="{AB7251A2-E3E0-7E63-FB14-19133FA2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" y="1710814"/>
            <a:ext cx="5590042" cy="37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70C9-94EF-4106-8D31-83B3507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7" y="-50788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Technical Factors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73AE7-DDB1-4AA5-BFB6-145A9537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900" dirty="0">
              <a:latin typeface="+mj-l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1900" dirty="0">
              <a:latin typeface="Calibri Light" panose="020F03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GB" sz="1900" dirty="0">
                <a:latin typeface="+mj-lt"/>
              </a:rPr>
            </a:br>
            <a:br>
              <a:rPr lang="en-GB" sz="1900" dirty="0">
                <a:latin typeface="+mj-lt"/>
              </a:rPr>
            </a:br>
            <a:endParaRPr lang="en-GB" sz="1900" dirty="0">
              <a:latin typeface="+mj-lt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2DD6EA1-A6A4-4AA2-ABAE-06D7D13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23B4-0A34-40C5-9094-356311D16B47}" type="slidenum">
              <a:rPr lang="en-GB" smtClean="0"/>
              <a:t>9</a:t>
            </a:fld>
            <a:endParaRPr lang="en-GB"/>
          </a:p>
        </p:txBody>
      </p:sp>
      <p:sp>
        <p:nvSpPr>
          <p:cNvPr id="3" name="AutoShape 2" descr="https://www.overleaf.com/project/5be434e3d972d92f794b0518/file/5be434e4d972d92f794b0525">
            <a:extLst>
              <a:ext uri="{FF2B5EF4-FFF2-40B4-BE49-F238E27FC236}">
                <a16:creationId xmlns:a16="http://schemas.microsoft.com/office/drawing/2014/main" id="{AB66B391-31D5-4909-B86C-C172FF176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5294A-DB8F-05D6-8E60-222FD9864275}"/>
              </a:ext>
            </a:extLst>
          </p:cNvPr>
          <p:cNvSpPr txBox="1"/>
          <p:nvPr/>
        </p:nvSpPr>
        <p:spPr>
          <a:xfrm>
            <a:off x="6095999" y="1958199"/>
            <a:ext cx="5582087" cy="377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Factor						Top 2		Rank</a:t>
            </a:r>
            <a:endParaRPr lang="en-US" sz="1900" dirty="0"/>
          </a:p>
          <a:p>
            <a:pPr>
              <a:lnSpc>
                <a:spcPct val="200000"/>
              </a:lnSpc>
            </a:pPr>
            <a:r>
              <a:rPr lang="en-US" dirty="0"/>
              <a:t>Technical dependencies			89%			#6</a:t>
            </a:r>
          </a:p>
          <a:p>
            <a:pPr>
              <a:lnSpc>
                <a:spcPct val="200000"/>
              </a:lnSpc>
            </a:pPr>
            <a:r>
              <a:rPr lang="en-US" dirty="0"/>
              <a:t>Poor code documentation		82%			#12</a:t>
            </a:r>
          </a:p>
          <a:p>
            <a:pPr>
              <a:lnSpc>
                <a:spcPct val="200000"/>
              </a:lnSpc>
            </a:pPr>
            <a:r>
              <a:rPr lang="en-US" dirty="0"/>
              <a:t>Unreliable infrastructure			70%			#17</a:t>
            </a:r>
          </a:p>
          <a:p>
            <a:pPr>
              <a:lnSpc>
                <a:spcPct val="200000"/>
              </a:lnSpc>
            </a:pPr>
            <a:r>
              <a:rPr lang="en-US" dirty="0"/>
              <a:t>Bugs or incidents				68%			#21</a:t>
            </a:r>
          </a:p>
          <a:p>
            <a:pPr>
              <a:lnSpc>
                <a:spcPct val="200000"/>
              </a:lnSpc>
            </a:pPr>
            <a:r>
              <a:rPr lang="en-US" dirty="0"/>
              <a:t>Lack of code quality			65%			#23</a:t>
            </a:r>
          </a:p>
          <a:p>
            <a:pPr>
              <a:lnSpc>
                <a:spcPct val="200000"/>
              </a:lnSpc>
            </a:pPr>
            <a:r>
              <a:rPr lang="en-US" dirty="0"/>
              <a:t>Insufficient testing				62%			#24</a:t>
            </a:r>
          </a:p>
        </p:txBody>
      </p:sp>
      <p:pic>
        <p:nvPicPr>
          <p:cNvPr id="5122" name="Picture 2" descr="Software Developer Job Description | Job Description Examples | TopResume">
            <a:extLst>
              <a:ext uri="{FF2B5EF4-FFF2-40B4-BE49-F238E27FC236}">
                <a16:creationId xmlns:a16="http://schemas.microsoft.com/office/drawing/2014/main" id="{1FA1AFD3-E6E4-3DDF-6702-F9886829C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r="12500"/>
          <a:stretch/>
        </p:blipFill>
        <p:spPr bwMode="auto">
          <a:xfrm>
            <a:off x="666311" y="2132357"/>
            <a:ext cx="459148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38844"/>
      </p:ext>
    </p:extLst>
  </p:cSld>
  <p:clrMapOvr>
    <a:masterClrMapping/>
  </p:clrMapOvr>
</p:sld>
</file>

<file path=ppt/theme/theme1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10228</TotalTime>
  <Words>918</Words>
  <Application>Microsoft Office PowerPoint</Application>
  <PresentationFormat>Widescreen</PresentationFormat>
  <Paragraphs>197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Wingdings</vt:lpstr>
      <vt:lpstr>1_Aangepast ontwerp</vt:lpstr>
      <vt:lpstr>Aangepast ontwerp</vt:lpstr>
      <vt:lpstr>4_Aangepast ontwerp</vt:lpstr>
      <vt:lpstr>3_Aangepast ontwerp</vt:lpstr>
      <vt:lpstr>2_Aangepast ontwerp</vt:lpstr>
      <vt:lpstr>  It Will Never Work in Theory – Lightning Talks 2023  Understanding and Predicting Delays in Large-Scale Software Development  Lightning Talk</vt:lpstr>
      <vt:lpstr>The Case for Software Effort Estimation</vt:lpstr>
      <vt:lpstr>A Series of Case Studies at ING</vt:lpstr>
      <vt:lpstr>PowerPoint Presentation</vt:lpstr>
      <vt:lpstr>Organizational Factors</vt:lpstr>
      <vt:lpstr>Process Factors</vt:lpstr>
      <vt:lpstr>Project Factors</vt:lpstr>
      <vt:lpstr>People Factors</vt:lpstr>
      <vt:lpstr>Technical Factors</vt:lpstr>
      <vt:lpstr>Top Influential Factors </vt:lpstr>
      <vt:lpstr>Factor Interactions</vt:lpstr>
      <vt:lpstr>PowerPoint Presentation</vt:lpstr>
      <vt:lpstr>Conceptual Framework</vt:lpstr>
      <vt:lpstr>Conceptual Framework</vt:lpstr>
      <vt:lpstr>How to apply this in practice?</vt:lpstr>
      <vt:lpstr>                 Elvan Kula                 e.kula@tudelft.nl                @KulaElvan              AI for Fintech Research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Predicting Software Delays</dc:title>
  <dc:creator>Elvan Kula</dc:creator>
  <cp:lastModifiedBy>Kula, E. (Elvan)</cp:lastModifiedBy>
  <cp:revision>332</cp:revision>
  <dcterms:created xsi:type="dcterms:W3CDTF">2018-12-07T13:00:25Z</dcterms:created>
  <dcterms:modified xsi:type="dcterms:W3CDTF">2023-05-01T13:02:51Z</dcterms:modified>
</cp:coreProperties>
</file>