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C2E6-7B7F-44C5-AF2D-216F514BC71A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3A9C-33B1-4E25-8034-F1FD2F52F0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0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B3A9C-33B1-4E25-8034-F1FD2F52F09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8CCED-B9AB-4AEC-B635-11A5828F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9B590A-36BE-4CC1-88DE-8872A063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83D56-9C7D-4CFE-937B-B7297039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2A564-9D16-478B-B7A2-05A94962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6B65E-EB7C-46B0-AD05-838B134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3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4024-5EE9-4B29-9982-663103A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A1D39D-7B76-40C4-A315-A71C08F6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5F5FE-FD1F-41E3-91FB-286986DA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9A03E-B8F5-4CBB-B379-35D75A59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23F8C-DC0D-4AD9-9748-E7B572F4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B02D5F-7B17-45E0-8341-F0163F54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1C4F0D-617B-4B54-946A-B4369801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5BE66-D55E-4DD1-B53A-8CB304EE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5BC2-4110-4905-B745-0C632C9C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176C7-FF04-4E6C-8CB4-281B0F83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A239E-D6D5-4F09-B8D4-7E040443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97C07-B4A2-497E-8854-0092F405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41201-A7FC-422F-81F5-932AC6DC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2ACEE-ADD9-49AF-BB2C-ED1EEED0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23DCB-23A7-40D4-8AC4-A50BEB0C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2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34FEC-191E-4E56-9FCE-59CCE112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104C9-0483-4277-BF51-E8E843FA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D2331-745D-4D49-B6D1-FB7EF7F1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54369-6E22-4395-87C9-0E98E1CB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EF755-ECDD-45F1-A8E9-93E9494D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C6017-71B0-404E-BB56-EA4E784F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8B5DB-08D0-4B3E-A029-64054D06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DB1EE2-9503-41FE-A003-F30F1E5B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20101-5E0A-4B63-B5F8-103DDD5B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9003C-F082-483E-9913-72A56990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8DF47-015E-486C-B809-31095E3F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21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F9B2D-5C78-45E9-818C-812F7A0C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6D0783-723E-48DF-8E4B-A4891B51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8BF7AF-7804-4513-BEF9-009E5C785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F5B0B6-0A75-4C63-BF29-A9D6DF4EA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EEF8F-A052-4203-9B6A-AE4211B99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B67497-9FA5-447A-A271-61DA075D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1F4E36-75A2-4236-8A68-AE67A65C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ADE4DE-ED2F-4D1F-944D-5E6D7019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9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061DF-9E01-47E6-B1F9-304CE69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70C2F2-EA39-4B56-99EC-D925EA87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6F543-5984-43CA-854E-7A876FE6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4AE4A9-E107-455A-883E-6BC8956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5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0CFC3B-7B33-4907-BFB1-D0A7AF1B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FE70B-2005-462D-97C8-2F0E0A0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5B375-571F-438B-9405-EE15E44F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3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E2AC-2F77-4D5B-BD72-03EF9D02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9D692-508A-4C64-8EF1-C919BF20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C4BDD-3BAA-494F-B769-325748E5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8A193A-714A-4296-9ABD-DE77C2E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4C24E9-F48C-40A9-9FB3-1EC12A7A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0C026-FDD0-4785-B2C9-56161D9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F75D-D7BA-45DE-8D2D-9E6D51BC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02DD07-69BA-420B-8C26-610731F48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0B212-78D5-4019-860F-2BDF725CD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A1FCD-53B6-4F7D-8189-80E87E1E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724B5-7C2A-4017-B2F0-788DF1D7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E6399-845D-4C35-A383-2C9D703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64FA5-1391-431F-9CA7-DC10748E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E4188-3D57-4856-9EDC-B2CAB9D5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2B215-25A5-4D5E-AC7B-34D1E1BEC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557C2-3B63-4E1B-A18D-2F0F80D4A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BE429-1E88-4E03-BF67-62104B561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EF514-0BA3-49DD-B920-71BA8094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51D755-0E47-4A7B-BEF6-018C2136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Итоги анализа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CE9233-616F-4CDE-B8DE-5642BE68DBAF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D76B5-8B76-4EB1-BBE1-CE5E859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Было поставлено две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D395B-F38E-4BB4-B1F6-FB63FFAE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Проанализировать причины низкой конверсии по </a:t>
            </a:r>
            <a:r>
              <a:rPr lang="ru-RU" dirty="0" err="1"/>
              <a:t>гео</a:t>
            </a:r>
            <a:r>
              <a:rPr lang="ru-RU" dirty="0"/>
              <a:t> Колумбия</a:t>
            </a:r>
          </a:p>
          <a:p>
            <a:endParaRPr lang="ru-RU" dirty="0"/>
          </a:p>
          <a:p>
            <a:r>
              <a:rPr lang="ru-RU" dirty="0"/>
              <a:t>Подготовить рейтинговый свод по работе операторов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E8730EA-B71E-4B9A-B8D3-37464DA14D9A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D76B5-8B76-4EB1-BBE1-CE5E859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619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Итоги Анализа низкой конверсии </a:t>
            </a:r>
            <a:r>
              <a:rPr lang="ru-RU" sz="4000" dirty="0" err="1"/>
              <a:t>гео</a:t>
            </a:r>
            <a:r>
              <a:rPr lang="ru-RU" sz="4000" dirty="0"/>
              <a:t> Колумбия: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F42C61-C1C8-4BFF-A3A4-AD5D96FF973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77770"/>
              </p:ext>
            </p:extLst>
          </p:nvPr>
        </p:nvGraphicFramePr>
        <p:xfrm>
          <a:off x="838200" y="1825625"/>
          <a:ext cx="4504267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9">
                  <a:extLst>
                    <a:ext uri="{9D8B030D-6E8A-4147-A177-3AD203B41FA5}">
                      <a16:colId xmlns:a16="http://schemas.microsoft.com/office/drawing/2014/main" val="3017798730"/>
                    </a:ext>
                  </a:extLst>
                </a:gridCol>
                <a:gridCol w="1463728">
                  <a:extLst>
                    <a:ext uri="{9D8B030D-6E8A-4147-A177-3AD203B41FA5}">
                      <a16:colId xmlns:a16="http://schemas.microsoft.com/office/drawing/2014/main" val="13675048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Гео Колумбия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0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Показатель (на одного оператора)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Значение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3588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ru-RU" sz="1600" dirty="0"/>
                        <a:t>Звонков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247,38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Длительность звонка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89,99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Лидогенерация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56,86%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1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Рабочее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1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Средний 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61,31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1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Доля </a:t>
                      </a:r>
                      <a:r>
                        <a:rPr lang="ru-RU" sz="1600" dirty="0" err="1"/>
                        <a:t>аппрувов</a:t>
                      </a:r>
                      <a:r>
                        <a:rPr lang="ru-RU" sz="1600" dirty="0"/>
                        <a:t> с кросс-продажами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Отказов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19,2%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Грязный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аппрув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37,5</a:t>
                      </a:r>
                      <a:r>
                        <a:rPr lang="en-US" sz="1600" dirty="0">
                          <a:latin typeface="+mn-lt"/>
                        </a:rPr>
                        <a:t>%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09300"/>
                  </a:ext>
                </a:extLst>
              </a:tr>
            </a:tbl>
          </a:graphicData>
        </a:graphic>
      </p:graphicFrame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E0068D8A-2D60-4BD6-B7A3-6263AED6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286234"/>
              </p:ext>
            </p:extLst>
          </p:nvPr>
        </p:nvGraphicFramePr>
        <p:xfrm>
          <a:off x="5342467" y="1825625"/>
          <a:ext cx="5850467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43">
                  <a:extLst>
                    <a:ext uri="{9D8B030D-6E8A-4147-A177-3AD203B41FA5}">
                      <a16:colId xmlns:a16="http://schemas.microsoft.com/office/drawing/2014/main" val="3017798730"/>
                    </a:ext>
                  </a:extLst>
                </a:gridCol>
                <a:gridCol w="1566662">
                  <a:extLst>
                    <a:ext uri="{9D8B030D-6E8A-4147-A177-3AD203B41FA5}">
                      <a16:colId xmlns:a16="http://schemas.microsoft.com/office/drawing/2014/main" val="1367504851"/>
                    </a:ext>
                  </a:extLst>
                </a:gridCol>
                <a:gridCol w="1566662">
                  <a:extLst>
                    <a:ext uri="{9D8B030D-6E8A-4147-A177-3AD203B41FA5}">
                      <a16:colId xmlns:a16="http://schemas.microsoft.com/office/drawing/2014/main" val="30245382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n-lt"/>
                        </a:rPr>
                        <a:t>Остальные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n-lt"/>
                        </a:rPr>
                        <a:t>Отношение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0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Показатель (на одного оператора)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Значение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3588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Звонков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139,14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12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+mn-lt"/>
                        </a:rPr>
                        <a:t>Длительность звонка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48,48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2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Лидогенерация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63,29%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521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Рабочее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11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Средний 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64,47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31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Доля </a:t>
                      </a:r>
                      <a:r>
                        <a:rPr lang="ru-RU" sz="1600" dirty="0" err="1">
                          <a:latin typeface="+mn-lt"/>
                        </a:rPr>
                        <a:t>аппрувов</a:t>
                      </a:r>
                      <a:r>
                        <a:rPr lang="ru-RU" sz="1600" dirty="0">
                          <a:latin typeface="+mn-lt"/>
                        </a:rPr>
                        <a:t> с кросс-продажами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9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Отказов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20,37%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7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Грязный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аппрув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42,79%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09300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F5496D-D4FB-4BF6-95C4-FDB6283DECF3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5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0733-E2CC-478D-9722-EA4866B0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6795DF-135E-4DCF-8C07-FDA8F8D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вдвое большем общем числе звонков</a:t>
            </a:r>
            <a:r>
              <a:rPr lang="en-US" dirty="0"/>
              <a:t> (</a:t>
            </a:r>
            <a:r>
              <a:rPr lang="ru-RU" dirty="0"/>
              <a:t>в 1,78 раз</a:t>
            </a:r>
            <a:r>
              <a:rPr lang="en-US" dirty="0"/>
              <a:t>)</a:t>
            </a:r>
            <a:r>
              <a:rPr lang="ru-RU" dirty="0"/>
              <a:t> и почти вдвое большем рабочем времени (в 1,9 раз) грязный </a:t>
            </a:r>
            <a:r>
              <a:rPr lang="ru-RU" dirty="0" err="1"/>
              <a:t>аппрув</a:t>
            </a:r>
            <a:r>
              <a:rPr lang="ru-RU" dirty="0"/>
              <a:t> по </a:t>
            </a:r>
            <a:r>
              <a:rPr lang="ru-RU" dirty="0" err="1"/>
              <a:t>гео</a:t>
            </a:r>
            <a:r>
              <a:rPr lang="ru-RU" dirty="0"/>
              <a:t> Колумбия почти на 12% меньше чем по остальным регионам.</a:t>
            </a:r>
          </a:p>
          <a:p>
            <a:r>
              <a:rPr lang="ru-RU" dirty="0"/>
              <a:t>При этом среднее время на один звонок почти в 2 раза (в 1,86 раз) больше по </a:t>
            </a:r>
            <a:r>
              <a:rPr lang="ru-RU" dirty="0" err="1"/>
              <a:t>гео</a:t>
            </a:r>
            <a:r>
              <a:rPr lang="ru-RU" dirty="0"/>
              <a:t> Колумбия, что означает чересчур большие временные затраты на один звонок.</a:t>
            </a:r>
          </a:p>
          <a:p>
            <a:r>
              <a:rPr lang="ru-RU" dirty="0"/>
              <a:t>Лидогенерация по </a:t>
            </a:r>
            <a:r>
              <a:rPr lang="ru-RU" dirty="0" err="1"/>
              <a:t>гео</a:t>
            </a:r>
            <a:r>
              <a:rPr lang="ru-RU" dirty="0"/>
              <a:t> Колумбия на 10% меньше, что характеризует меньшую эффективность одного звонка.</a:t>
            </a:r>
          </a:p>
          <a:p>
            <a:r>
              <a:rPr lang="ru-RU" dirty="0"/>
              <a:t>Кросс продажи по остальным регионам в 2,33 раза больше, что может означать большую клиентоориентированность и стремление предложить дополнительные продукты.</a:t>
            </a:r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3233F5-B8AE-4307-9686-E5D16C7A1468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DEC5-EB47-4D6D-812F-BF8AC73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84EED-08A3-43EF-AB55-19D2CA43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Завышенное число звонков и рабочего времени на одного оператора может означать их загруженность. Рекомендуется рассмотреть </a:t>
            </a:r>
            <a:r>
              <a:rPr lang="ru-RU" b="1" dirty="0"/>
              <a:t>снижение нагрузки </a:t>
            </a:r>
            <a:r>
              <a:rPr lang="ru-RU" dirty="0"/>
              <a:t>с целью повышения эффективности либо </a:t>
            </a:r>
            <a:r>
              <a:rPr lang="ru-RU" b="1" dirty="0"/>
              <a:t>увеличение штата</a:t>
            </a:r>
            <a:r>
              <a:rPr lang="ru-RU" dirty="0"/>
              <a:t>.</a:t>
            </a:r>
          </a:p>
          <a:p>
            <a:r>
              <a:rPr lang="ru-RU" dirty="0"/>
              <a:t>Высокое среднее время одного звонка и меньшая лидогенерация может характеризовать низкую подготовку операторов в части  быстрых и эффективных переговоров. Необходимо провести </a:t>
            </a:r>
            <a:r>
              <a:rPr lang="ru-RU" b="1" dirty="0"/>
              <a:t>обучение</a:t>
            </a:r>
            <a:r>
              <a:rPr lang="ru-RU" dirty="0"/>
              <a:t> и улучшить </a:t>
            </a:r>
            <a:r>
              <a:rPr lang="ru-RU" b="1" dirty="0"/>
              <a:t>подготовку</a:t>
            </a:r>
            <a:r>
              <a:rPr lang="ru-RU" dirty="0"/>
              <a:t> по данным моментам, создать соответствующую </a:t>
            </a:r>
            <a:r>
              <a:rPr lang="ru-RU" b="1" dirty="0"/>
              <a:t>памятку</a:t>
            </a:r>
            <a:r>
              <a:rPr lang="ru-RU" dirty="0"/>
              <a:t>.</a:t>
            </a:r>
          </a:p>
          <a:p>
            <a:r>
              <a:rPr lang="ru-RU" dirty="0"/>
              <a:t>Низкая доля кросс-продаж может возникать в связи с отсутствием у операторов мотивации или знаний в сторонних продуктах. Рекомендуется провести обучение, подготовить емкий </a:t>
            </a:r>
            <a:r>
              <a:rPr lang="ru-RU" b="1" dirty="0"/>
              <a:t>свод продаваемых сторонних продуктов</a:t>
            </a:r>
            <a:r>
              <a:rPr lang="ru-RU" dirty="0"/>
              <a:t>, добавить или модернизировать дополнительную </a:t>
            </a:r>
            <a:r>
              <a:rPr lang="ru-RU" b="1" dirty="0"/>
              <a:t>мотивацию</a:t>
            </a:r>
            <a:r>
              <a:rPr lang="ru-RU" dirty="0"/>
              <a:t> в части кросс-продаж.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14C6D4-AD61-4D3D-BE50-C2FB73073283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8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FC23-18A2-45BA-A39B-0DC40182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9490" cy="1325563"/>
          </a:xfrm>
        </p:spPr>
        <p:txBody>
          <a:bodyPr/>
          <a:lstStyle/>
          <a:p>
            <a:r>
              <a:rPr lang="ru-RU" dirty="0"/>
              <a:t>Рейтинговый свод по работе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B53D2-8E93-4E9D-8D12-71B47357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принято решение подготовить рейтинговый свод на основе балльного метода по выбранным категориям с дополнительными весами: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546BE6-AC65-47EF-99BA-25034E24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49737"/>
              </p:ext>
            </p:extLst>
          </p:nvPr>
        </p:nvGraphicFramePr>
        <p:xfrm>
          <a:off x="838200" y="3225799"/>
          <a:ext cx="10278534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1383849621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1837866110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91421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Эффективность рабочего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/>
                        <a:t>Аппрувов</a:t>
                      </a:r>
                      <a:r>
                        <a:rPr lang="ru-RU" sz="1600" dirty="0"/>
                        <a:t> на единицу времени </a:t>
                      </a:r>
                      <a:r>
                        <a:rPr lang="ru-RU" sz="1600" dirty="0" err="1"/>
                        <a:t>проказывает</a:t>
                      </a:r>
                      <a:r>
                        <a:rPr lang="ru-RU" sz="1600" dirty="0"/>
                        <a:t> насколько эффективность сотрудник  использует свое рабочее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Чистый </a:t>
                      </a:r>
                      <a:r>
                        <a:rPr lang="ru-RU" dirty="0" err="1"/>
                        <a:t>аппрув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Эффективность сотрудника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5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Средний 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Средний объем заработка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Апсейлы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Способность сотрудника повысить продажи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Кросс-продажи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Умение продать дополнительные услуги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2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Число звонков на единицу времени характеризует интенсивность работы сотрудника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7165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ECB7EF-22A7-4580-8035-E1720B178BBF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2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0CE2-52DC-4F2D-B369-121B17CA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Топ 10 сотрудников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9D5E16D-92DC-47C4-B21B-3F2034DB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38977"/>
              </p:ext>
            </p:extLst>
          </p:nvPr>
        </p:nvGraphicFramePr>
        <p:xfrm>
          <a:off x="380995" y="1690688"/>
          <a:ext cx="5562604" cy="439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5">
                  <a:extLst>
                    <a:ext uri="{9D8B030D-6E8A-4147-A177-3AD203B41FA5}">
                      <a16:colId xmlns:a16="http://schemas.microsoft.com/office/drawing/2014/main" val="406880899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7301399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302324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772365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230421"/>
                    </a:ext>
                  </a:extLst>
                </a:gridCol>
                <a:gridCol w="719666">
                  <a:extLst>
                    <a:ext uri="{9D8B030D-6E8A-4147-A177-3AD203B41FA5}">
                      <a16:colId xmlns:a16="http://schemas.microsoft.com/office/drawing/2014/main" val="3544385013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26828506"/>
                    </a:ext>
                  </a:extLst>
                </a:gridCol>
              </a:tblGrid>
              <a:tr h="5476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Login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Time Efficiency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CLN APP.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AVG CHECK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UPS.%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CROSS%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Productivity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098849370"/>
                  </a:ext>
                </a:extLst>
              </a:tr>
              <a:tr h="3480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esp_387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39.05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97.28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81.57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10858561"/>
                  </a:ext>
                </a:extLst>
              </a:tr>
              <a:tr h="3480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esp_366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58.93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78.40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0.30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106.98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4015896488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col.pe.1450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33.83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69.48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91.83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816349901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col.co.1260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39.89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69.19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78.08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13780493"/>
                  </a:ext>
                </a:extLst>
              </a:tr>
              <a:tr h="5476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msk_oper_esp_363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78.01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78.18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0.35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151.68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54895060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col.pe.1377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39.80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64.66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98.13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370001561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col.pe.1280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40.97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62.05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106.35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789266006"/>
                  </a:ext>
                </a:extLst>
              </a:tr>
              <a:tr h="3480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esp_384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44.44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66.13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134.18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801759229"/>
                  </a:ext>
                </a:extLst>
              </a:tr>
              <a:tr h="3480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esp_431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37.01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65.66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88.48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480916797"/>
                  </a:ext>
                </a:extLst>
              </a:tr>
              <a:tr h="3480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esp_475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32.40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81.61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56.71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166775751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66751E68-BC32-4528-89D2-E5C0AC3D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95425"/>
            <a:ext cx="5562604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mployee checklist">
            <a:extLst>
              <a:ext uri="{FF2B5EF4-FFF2-40B4-BE49-F238E27FC236}">
                <a16:creationId xmlns:a16="http://schemas.microsoft.com/office/drawing/2014/main" id="{965811CC-4164-4637-B8A2-4C370047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88" y="4432451"/>
            <a:ext cx="2944284" cy="16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C0EADC-BD54-4949-94DB-110CC26E8BE8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4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0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B721D-CAFE-4D96-9C3B-D5522B1A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89"/>
            <a:ext cx="10515600" cy="727075"/>
          </a:xfrm>
        </p:spPr>
        <p:txBody>
          <a:bodyPr/>
          <a:lstStyle/>
          <a:p>
            <a:pPr algn="ctr"/>
            <a:r>
              <a:rPr lang="ru-RU" dirty="0"/>
              <a:t>Прочие данные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106682A-68B6-4F82-9A99-26EA4F23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19" y="1271443"/>
            <a:ext cx="4644743" cy="21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5052520-67CE-40FD-95EA-288C0A0F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" y="1032404"/>
            <a:ext cx="5952596" cy="47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3463E07-55BF-454C-B605-A6EB4904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479201"/>
            <a:ext cx="4868863" cy="21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4E004-5EB8-45FE-BBEB-C3BA60801DF0}"/>
              </a:ext>
            </a:extLst>
          </p:cNvPr>
          <p:cNvSpPr txBox="1"/>
          <p:nvPr/>
        </p:nvSpPr>
        <p:spPr>
          <a:xfrm>
            <a:off x="744537" y="6017246"/>
            <a:ext cx="107029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Не смотря на то, что некоторые сотрудники не имеют высоких показателей эффективности или продуктивности, они все равно находятся в топе. На примере с </a:t>
            </a:r>
            <a:r>
              <a:rPr lang="ru-RU" sz="1300" dirty="0" err="1"/>
              <a:t>Боррето</a:t>
            </a:r>
            <a:r>
              <a:rPr lang="ru-RU" sz="1300" dirty="0"/>
              <a:t> </a:t>
            </a:r>
            <a:r>
              <a:rPr lang="ru-RU" sz="1300" dirty="0" err="1"/>
              <a:t>Хосбель</a:t>
            </a:r>
            <a:r>
              <a:rPr lang="ru-RU" sz="1300" dirty="0"/>
              <a:t> и </a:t>
            </a:r>
            <a:r>
              <a:rPr lang="ru-RU" sz="1300" dirty="0" err="1"/>
              <a:t>Ибернет</a:t>
            </a:r>
            <a:r>
              <a:rPr lang="ru-RU" sz="1300" dirty="0"/>
              <a:t> Молина </a:t>
            </a:r>
            <a:r>
              <a:rPr lang="ru-RU" sz="1300" dirty="0" err="1"/>
              <a:t>Агилар</a:t>
            </a:r>
            <a:r>
              <a:rPr lang="ru-RU" sz="1300" dirty="0"/>
              <a:t> это объясняется их высоким средним чеком и крайне высокой активностью в части </a:t>
            </a:r>
            <a:r>
              <a:rPr lang="ru-RU" sz="1300" dirty="0" err="1"/>
              <a:t>апсейла</a:t>
            </a:r>
            <a:r>
              <a:rPr lang="ru-RU" sz="1300" dirty="0"/>
              <a:t> и кросс-продаж. Так, даже, </a:t>
            </a:r>
            <a:r>
              <a:rPr lang="ru-RU" sz="1300" dirty="0" err="1"/>
              <a:t>Ибернет</a:t>
            </a:r>
            <a:r>
              <a:rPr lang="ru-RU" sz="1300" dirty="0"/>
              <a:t> Молина </a:t>
            </a:r>
            <a:r>
              <a:rPr lang="ru-RU" sz="1300" dirty="0" err="1"/>
              <a:t>Агилар</a:t>
            </a:r>
            <a:r>
              <a:rPr lang="ru-RU" sz="1300" dirty="0"/>
              <a:t> получает титул лучшего сотрудника.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9D9AD4-E2F8-4E51-92E9-0968DEC5EC61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5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4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4CD5930-0595-457F-B6EC-9C043EA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F7D59C-7939-4877-863F-92C4EDF44108}"/>
              </a:ext>
            </a:extLst>
          </p:cNvPr>
          <p:cNvSpPr/>
          <p:nvPr/>
        </p:nvSpPr>
        <p:spPr>
          <a:xfrm>
            <a:off x="4354460" y="4158854"/>
            <a:ext cx="4127657" cy="12587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99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582</Words>
  <Application>Microsoft Office PowerPoint</Application>
  <PresentationFormat>Широкоэкранный</PresentationFormat>
  <Paragraphs>168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Итоги анализа данных</vt:lpstr>
      <vt:lpstr>Было поставлено две задачи:</vt:lpstr>
      <vt:lpstr>Итоги Анализа низкой конверсии гео Колумбия:</vt:lpstr>
      <vt:lpstr>Выводы:</vt:lpstr>
      <vt:lpstr>Предложение</vt:lpstr>
      <vt:lpstr>Рейтинговый свод по работе операторов</vt:lpstr>
      <vt:lpstr>Топ 10 сотрудников</vt:lpstr>
      <vt:lpstr>Прочие данные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 анализа данных</dc:title>
  <dc:creator>Маск Такседо</dc:creator>
  <cp:lastModifiedBy>Маск Такседо</cp:lastModifiedBy>
  <cp:revision>11</cp:revision>
  <dcterms:created xsi:type="dcterms:W3CDTF">2022-01-16T21:34:35Z</dcterms:created>
  <dcterms:modified xsi:type="dcterms:W3CDTF">2022-01-17T00:52:50Z</dcterms:modified>
</cp:coreProperties>
</file>