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C2E6-7B7F-44C5-AF2D-216F514BC71A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3A9C-33B1-4E25-8034-F1FD2F52F0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00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B3A9C-33B1-4E25-8034-F1FD2F52F09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3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6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03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3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5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3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8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81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8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E94D7C-9EB5-45F8-9928-E2619D0A2061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74AE0B-604C-4B80-A6FD-11AEB2DE0BC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0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7516FC-314D-41A6-9076-B84946FEE0E9}"/>
              </a:ext>
            </a:extLst>
          </p:cNvPr>
          <p:cNvSpPr/>
          <p:nvPr/>
        </p:nvSpPr>
        <p:spPr>
          <a:xfrm>
            <a:off x="-2054942" y="2939845"/>
            <a:ext cx="13676671" cy="208727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51D755-0E47-4A7B-BEF6-018C2136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Итоги анализа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DEF514-0BA3-49DD-B920-71BA8094F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FCE9233-616F-4CDE-B8DE-5642BE68DBAF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1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A85A62-B36D-4FCD-8335-5D02D73126DB}"/>
              </a:ext>
            </a:extLst>
          </p:cNvPr>
          <p:cNvSpPr/>
          <p:nvPr/>
        </p:nvSpPr>
        <p:spPr>
          <a:xfrm>
            <a:off x="-1927123" y="1122363"/>
            <a:ext cx="13676671" cy="2781043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D76B5-8B76-4EB1-BBE1-CE5E859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612" y="581777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/>
              <a:t>Было поставлено две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D395B-F38E-4BB4-B1F6-FB63FFAE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Проанализировать причины низкой конверсии по </a:t>
            </a:r>
            <a:r>
              <a:rPr lang="ru-RU" dirty="0" err="1"/>
              <a:t>гео</a:t>
            </a:r>
            <a:r>
              <a:rPr lang="ru-RU" dirty="0"/>
              <a:t> Колумбия</a:t>
            </a:r>
          </a:p>
          <a:p>
            <a:endParaRPr lang="ru-RU" dirty="0"/>
          </a:p>
          <a:p>
            <a:r>
              <a:rPr lang="ru-RU" dirty="0"/>
              <a:t>Подготовить рейтинговый свод по работе операторов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ABD478-C823-414B-A331-9CFC053B238D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3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2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BEC37D-979C-421F-83D0-4886171277ED}"/>
              </a:ext>
            </a:extLst>
          </p:cNvPr>
          <p:cNvSpPr/>
          <p:nvPr/>
        </p:nvSpPr>
        <p:spPr>
          <a:xfrm>
            <a:off x="-1966452" y="435103"/>
            <a:ext cx="13676671" cy="1325563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D76B5-8B76-4EB1-BBE1-CE5E859A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6199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Итоги Анализа низкой конверсии </a:t>
            </a:r>
            <a:r>
              <a:rPr lang="ru-RU" sz="4000" dirty="0" err="1"/>
              <a:t>гео</a:t>
            </a:r>
            <a:r>
              <a:rPr lang="ru-RU" sz="4000" dirty="0"/>
              <a:t> Колумбия: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F42C61-C1C8-4BFF-A3A4-AD5D96FF973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1179315"/>
              </p:ext>
            </p:extLst>
          </p:nvPr>
        </p:nvGraphicFramePr>
        <p:xfrm>
          <a:off x="838200" y="1825625"/>
          <a:ext cx="4504267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9">
                  <a:extLst>
                    <a:ext uri="{9D8B030D-6E8A-4147-A177-3AD203B41FA5}">
                      <a16:colId xmlns:a16="http://schemas.microsoft.com/office/drawing/2014/main" val="3017798730"/>
                    </a:ext>
                  </a:extLst>
                </a:gridCol>
                <a:gridCol w="1463728">
                  <a:extLst>
                    <a:ext uri="{9D8B030D-6E8A-4147-A177-3AD203B41FA5}">
                      <a16:colId xmlns:a16="http://schemas.microsoft.com/office/drawing/2014/main" val="13675048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Гео Колумбия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0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Показатель (на одного оператора)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Значение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13588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ru-RU" sz="1600" dirty="0"/>
                        <a:t>Звонков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247,38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2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Длительность звонка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89,99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0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Лидогенерация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56,86%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1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Рабочее 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3,60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1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Средний чек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61,31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1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Доля </a:t>
                      </a:r>
                      <a:r>
                        <a:rPr lang="ru-RU" sz="1600" dirty="0" err="1"/>
                        <a:t>аппрувов</a:t>
                      </a:r>
                      <a:r>
                        <a:rPr lang="ru-RU" sz="1600" dirty="0"/>
                        <a:t> с кросс-продажами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Отказов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19,2%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5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Грязный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аппрув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37,5</a:t>
                      </a:r>
                      <a:r>
                        <a:rPr lang="en-US" sz="1600" dirty="0">
                          <a:latin typeface="+mn-lt"/>
                        </a:rPr>
                        <a:t>%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09300"/>
                  </a:ext>
                </a:extLst>
              </a:tr>
            </a:tbl>
          </a:graphicData>
        </a:graphic>
      </p:graphicFrame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E0068D8A-2D60-4BD6-B7A3-6263AED62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36885"/>
              </p:ext>
            </p:extLst>
          </p:nvPr>
        </p:nvGraphicFramePr>
        <p:xfrm>
          <a:off x="5342467" y="1825625"/>
          <a:ext cx="5850467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43">
                  <a:extLst>
                    <a:ext uri="{9D8B030D-6E8A-4147-A177-3AD203B41FA5}">
                      <a16:colId xmlns:a16="http://schemas.microsoft.com/office/drawing/2014/main" val="3017798730"/>
                    </a:ext>
                  </a:extLst>
                </a:gridCol>
                <a:gridCol w="1566662">
                  <a:extLst>
                    <a:ext uri="{9D8B030D-6E8A-4147-A177-3AD203B41FA5}">
                      <a16:colId xmlns:a16="http://schemas.microsoft.com/office/drawing/2014/main" val="1367504851"/>
                    </a:ext>
                  </a:extLst>
                </a:gridCol>
                <a:gridCol w="1566662">
                  <a:extLst>
                    <a:ext uri="{9D8B030D-6E8A-4147-A177-3AD203B41FA5}">
                      <a16:colId xmlns:a16="http://schemas.microsoft.com/office/drawing/2014/main" val="30245382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+mn-lt"/>
                        </a:rPr>
                        <a:t>Остальные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+mn-lt"/>
                        </a:rPr>
                        <a:t>Отношение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0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Показатель (на одного оператора)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Значение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13588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Звонков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139,14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212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+mn-lt"/>
                        </a:rPr>
                        <a:t>Длительность звонка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48,48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20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Лидогенерация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63,29%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521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Рабочее 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1,89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11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Средний чек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64,47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31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Доля </a:t>
                      </a:r>
                      <a:r>
                        <a:rPr lang="ru-RU" sz="1600" dirty="0" err="1">
                          <a:latin typeface="+mn-lt"/>
                        </a:rPr>
                        <a:t>аппрувов</a:t>
                      </a:r>
                      <a:r>
                        <a:rPr lang="ru-RU" sz="1600" dirty="0">
                          <a:latin typeface="+mn-lt"/>
                        </a:rPr>
                        <a:t> с кросс-продажами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90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Отказов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20,37%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75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Грязный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аппрув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+mn-lt"/>
                        </a:rPr>
                        <a:t>42,79%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09300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EF5496D-D4FB-4BF6-95C4-FDB6283DECF3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4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5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C945E0-6D00-4528-8C23-DDFFD04FEC59}"/>
              </a:ext>
            </a:extLst>
          </p:cNvPr>
          <p:cNvSpPr/>
          <p:nvPr/>
        </p:nvSpPr>
        <p:spPr>
          <a:xfrm>
            <a:off x="-1927123" y="988907"/>
            <a:ext cx="13676671" cy="4131734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0733-E2CC-478D-9722-EA4866B0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E6795DF-135E-4DCF-8C07-FDA8F8D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вдвое большем общем числе звонков</a:t>
            </a:r>
            <a:r>
              <a:rPr lang="en-US" dirty="0"/>
              <a:t> (</a:t>
            </a:r>
            <a:r>
              <a:rPr lang="ru-RU" dirty="0"/>
              <a:t>в 1,78 раз</a:t>
            </a:r>
            <a:r>
              <a:rPr lang="en-US" dirty="0"/>
              <a:t>)</a:t>
            </a:r>
            <a:r>
              <a:rPr lang="ru-RU" dirty="0"/>
              <a:t> и почти вдвое большем рабочем времени (в 1,9 раз) грязный </a:t>
            </a:r>
            <a:r>
              <a:rPr lang="ru-RU" dirty="0" err="1"/>
              <a:t>аппрув</a:t>
            </a:r>
            <a:r>
              <a:rPr lang="ru-RU" dirty="0"/>
              <a:t> по </a:t>
            </a:r>
            <a:r>
              <a:rPr lang="ru-RU" dirty="0" err="1"/>
              <a:t>гео</a:t>
            </a:r>
            <a:r>
              <a:rPr lang="ru-RU" dirty="0"/>
              <a:t> Колумбия почти на 12% меньше чем по остальным регионам.</a:t>
            </a:r>
          </a:p>
          <a:p>
            <a:r>
              <a:rPr lang="ru-RU" dirty="0"/>
              <a:t>При этом среднее время на один звонок почти в 2 раза (в 1,86 раз) больше по </a:t>
            </a:r>
            <a:r>
              <a:rPr lang="ru-RU" dirty="0" err="1"/>
              <a:t>гео</a:t>
            </a:r>
            <a:r>
              <a:rPr lang="ru-RU" dirty="0"/>
              <a:t> Колумбия, что означает чересчур большие временные затраты на один звонок.</a:t>
            </a:r>
          </a:p>
          <a:p>
            <a:r>
              <a:rPr lang="ru-RU" dirty="0"/>
              <a:t>Лидогенерация по </a:t>
            </a:r>
            <a:r>
              <a:rPr lang="ru-RU" dirty="0" err="1"/>
              <a:t>гео</a:t>
            </a:r>
            <a:r>
              <a:rPr lang="ru-RU" dirty="0"/>
              <a:t> Колумбия на 10% меньше, что характеризует меньшую эффективность одного звонка.</a:t>
            </a:r>
          </a:p>
          <a:p>
            <a:r>
              <a:rPr lang="ru-RU" dirty="0"/>
              <a:t>Кросс продажи по остальным регионам в 2,33 раза больше, что может означать большую клиентоориентированность и стремление предложить дополнительные продукты.</a:t>
            </a:r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0DAF1D-872E-4CB4-9B99-EE3518483737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3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0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B7FCCB-3D79-4CA9-85E0-7688BF574DCA}"/>
              </a:ext>
            </a:extLst>
          </p:cNvPr>
          <p:cNvSpPr/>
          <p:nvPr/>
        </p:nvSpPr>
        <p:spPr>
          <a:xfrm>
            <a:off x="-1927123" y="988906"/>
            <a:ext cx="13676671" cy="4644977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FDEC5-EB47-4D6D-812F-BF8AC732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84EED-08A3-43EF-AB55-19D2CA43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Завышенное число звонков и рабочего времени на одного оператора может означать их загруженность. Рекомендуется рассмотреть </a:t>
            </a:r>
            <a:r>
              <a:rPr lang="ru-RU" b="1" dirty="0"/>
              <a:t>снижение нагрузки </a:t>
            </a:r>
            <a:r>
              <a:rPr lang="ru-RU" dirty="0"/>
              <a:t>с целью повышения эффективности либо </a:t>
            </a:r>
            <a:r>
              <a:rPr lang="ru-RU" b="1" dirty="0"/>
              <a:t>увеличение штата</a:t>
            </a:r>
            <a:r>
              <a:rPr lang="ru-RU" dirty="0"/>
              <a:t>.</a:t>
            </a:r>
          </a:p>
          <a:p>
            <a:r>
              <a:rPr lang="ru-RU" dirty="0"/>
              <a:t>Высокое среднее время одного звонка и меньшая лидогенерация может характеризовать низкую подготовку операторов в части  быстрых и эффективных переговоров. Необходимо провести </a:t>
            </a:r>
            <a:r>
              <a:rPr lang="ru-RU" b="1" dirty="0"/>
              <a:t>обучение</a:t>
            </a:r>
            <a:r>
              <a:rPr lang="ru-RU" dirty="0"/>
              <a:t> и улучшить </a:t>
            </a:r>
            <a:r>
              <a:rPr lang="ru-RU" b="1" dirty="0"/>
              <a:t>подготовку</a:t>
            </a:r>
            <a:r>
              <a:rPr lang="ru-RU" dirty="0"/>
              <a:t> по данным моментам, создать соответствующую </a:t>
            </a:r>
            <a:r>
              <a:rPr lang="ru-RU" b="1" dirty="0"/>
              <a:t>памятку</a:t>
            </a:r>
            <a:r>
              <a:rPr lang="ru-RU" dirty="0"/>
              <a:t>.</a:t>
            </a:r>
          </a:p>
          <a:p>
            <a:r>
              <a:rPr lang="ru-RU" dirty="0"/>
              <a:t>Низкая доля кросс-продаж может возникать в связи с отсутствием у операторов мотивации или знаний в сторонних продуктах. Рекомендуется провести обучение, подготовить емкий </a:t>
            </a:r>
            <a:r>
              <a:rPr lang="ru-RU" b="1" dirty="0"/>
              <a:t>свод продаваемых сторонних продуктов</a:t>
            </a:r>
            <a:r>
              <a:rPr lang="ru-RU" dirty="0"/>
              <a:t>, добавить или модернизировать дополнительную </a:t>
            </a:r>
            <a:r>
              <a:rPr lang="ru-RU" b="1" dirty="0"/>
              <a:t>мотивацию</a:t>
            </a:r>
            <a:r>
              <a:rPr lang="ru-RU" dirty="0"/>
              <a:t> в части кросс-продаж.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14C6D4-AD61-4D3D-BE50-C2FB73073283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3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8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8D594E-3A65-4360-B481-625286FA3F25}"/>
              </a:ext>
            </a:extLst>
          </p:cNvPr>
          <p:cNvSpPr/>
          <p:nvPr/>
        </p:nvSpPr>
        <p:spPr>
          <a:xfrm>
            <a:off x="-1955391" y="387249"/>
            <a:ext cx="13676671" cy="227022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FC23-18A2-45BA-A39B-0DC40182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8949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Рейтинговый свод по работе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B53D2-8E93-4E9D-8D12-71B47357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принято решение подготовить рейтинговый свод на основе балльного метода по выбранным категориям с дополнительными весами: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546BE6-AC65-47EF-99BA-25034E247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49737"/>
              </p:ext>
            </p:extLst>
          </p:nvPr>
        </p:nvGraphicFramePr>
        <p:xfrm>
          <a:off x="838200" y="3225799"/>
          <a:ext cx="10278534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67">
                  <a:extLst>
                    <a:ext uri="{9D8B030D-6E8A-4147-A177-3AD203B41FA5}">
                      <a16:colId xmlns:a16="http://schemas.microsoft.com/office/drawing/2014/main" val="1383849621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1837866110"/>
                    </a:ext>
                  </a:extLst>
                </a:gridCol>
                <a:gridCol w="1989667">
                  <a:extLst>
                    <a:ext uri="{9D8B030D-6E8A-4147-A177-3AD203B41FA5}">
                      <a16:colId xmlns:a16="http://schemas.microsoft.com/office/drawing/2014/main" val="391421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Эффективность рабочего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/>
                        <a:t>Аппрувов</a:t>
                      </a:r>
                      <a:r>
                        <a:rPr lang="ru-RU" sz="1600" dirty="0"/>
                        <a:t> на единицу времени </a:t>
                      </a:r>
                      <a:r>
                        <a:rPr lang="ru-RU" sz="1600" dirty="0" err="1"/>
                        <a:t>проказывает</a:t>
                      </a:r>
                      <a:r>
                        <a:rPr lang="ru-RU" sz="1600" dirty="0"/>
                        <a:t> насколько эффективность сотрудник  использует свое рабочее 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1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Чистый </a:t>
                      </a:r>
                      <a:r>
                        <a:rPr lang="ru-RU" dirty="0" err="1"/>
                        <a:t>аппрув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Эффективность сотрудника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5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Средний чек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Средний объем заработка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1,1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1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Апсейлы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Способность сотрудника повысить продажи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92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Кросс-продажи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Умение продать дополнительные услуги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2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Число звонков на единицу времени характеризует интенсивность работы сотрудника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 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71658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ECB7EF-22A7-4580-8035-E1720B178BBF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3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2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BA61CB-0B3B-47F1-82F2-093F7ABC8668}"/>
              </a:ext>
            </a:extLst>
          </p:cNvPr>
          <p:cNvSpPr/>
          <p:nvPr/>
        </p:nvSpPr>
        <p:spPr>
          <a:xfrm>
            <a:off x="-1927123" y="953728"/>
            <a:ext cx="13676671" cy="3628103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0CE2-52DC-4F2D-B369-121B17C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25" y="481918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Топ 10 сотрудников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9D5E16D-92DC-47C4-B21B-3F2034DB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70944"/>
              </p:ext>
            </p:extLst>
          </p:nvPr>
        </p:nvGraphicFramePr>
        <p:xfrm>
          <a:off x="380995" y="1859221"/>
          <a:ext cx="5562604" cy="422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5">
                  <a:extLst>
                    <a:ext uri="{9D8B030D-6E8A-4147-A177-3AD203B41FA5}">
                      <a16:colId xmlns:a16="http://schemas.microsoft.com/office/drawing/2014/main" val="406880899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73013990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302324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7772365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5230421"/>
                    </a:ext>
                  </a:extLst>
                </a:gridCol>
                <a:gridCol w="719666">
                  <a:extLst>
                    <a:ext uri="{9D8B030D-6E8A-4147-A177-3AD203B41FA5}">
                      <a16:colId xmlns:a16="http://schemas.microsoft.com/office/drawing/2014/main" val="3544385013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26828506"/>
                    </a:ext>
                  </a:extLst>
                </a:gridCol>
              </a:tblGrid>
              <a:tr h="5266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Login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Time Efficiency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CLN APP.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AVG CHECK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UPS.%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CROSS%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Productivity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098849370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esp_387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39.05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97.28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0.91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81.57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10858561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esp_366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58.93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78.40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0.30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106.98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4015896488"/>
                  </a:ext>
                </a:extLst>
              </a:tr>
              <a:tr h="3753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col.pe.1450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33.83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69.48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91.83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816349901"/>
                  </a:ext>
                </a:extLst>
              </a:tr>
              <a:tr h="3753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col.co.1260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39.89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69.19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78.08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813780493"/>
                  </a:ext>
                </a:extLst>
              </a:tr>
              <a:tr h="5266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msk_oper_esp_363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78.01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78.18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0.35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151.68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854895060"/>
                  </a:ext>
                </a:extLst>
              </a:tr>
              <a:tr h="3753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col.pe.1377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39.80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64.66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98.13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370001561"/>
                  </a:ext>
                </a:extLst>
              </a:tr>
              <a:tr h="37535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col.pe.1280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40.97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62.05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106.35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789266006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esp_384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44.44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0.69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66.13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0.82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134.18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801759229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esp_431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37.01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65.66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0.69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0.02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88.48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480916797"/>
                  </a:ext>
                </a:extLst>
              </a:tr>
              <a:tr h="3347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esp_475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32.40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0.74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81.61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0.63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0.93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100" dirty="0">
                          <a:effectLst/>
                        </a:rPr>
                        <a:t>56.71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166775751"/>
                  </a:ext>
                </a:extLst>
              </a:tr>
            </a:tbl>
          </a:graphicData>
        </a:graphic>
      </p:graphicFrame>
      <p:pic>
        <p:nvPicPr>
          <p:cNvPr id="2053" name="Picture 5">
            <a:extLst>
              <a:ext uri="{FF2B5EF4-FFF2-40B4-BE49-F238E27FC236}">
                <a16:creationId xmlns:a16="http://schemas.microsoft.com/office/drawing/2014/main" id="{66751E68-BC32-4528-89D2-E5C0AC3D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59221"/>
            <a:ext cx="5562604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C0EADC-BD54-4949-94DB-110CC26E8BE8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4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07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CB8F943-D121-4111-9307-82314C0E4678}"/>
              </a:ext>
            </a:extLst>
          </p:cNvPr>
          <p:cNvSpPr/>
          <p:nvPr/>
        </p:nvSpPr>
        <p:spPr>
          <a:xfrm>
            <a:off x="-1927123" y="216119"/>
            <a:ext cx="13676671" cy="6073827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B721D-CAFE-4D96-9C3B-D5522B1A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489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Прочие данные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106682A-68B6-4F82-9A99-26EA4F23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19" y="1212477"/>
            <a:ext cx="4644743" cy="214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5052520-67CE-40FD-95EA-288C0A0F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" y="1032405"/>
            <a:ext cx="5952596" cy="451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3463E07-55BF-454C-B605-A6EB4904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360960"/>
            <a:ext cx="4868863" cy="21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4E004-5EB8-45FE-BBEB-C3BA60801DF0}"/>
              </a:ext>
            </a:extLst>
          </p:cNvPr>
          <p:cNvSpPr txBox="1"/>
          <p:nvPr/>
        </p:nvSpPr>
        <p:spPr>
          <a:xfrm>
            <a:off x="744537" y="5597449"/>
            <a:ext cx="107029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Не смотря на то, что некоторые сотрудники не имеют высоких показателей эффективности или продуктивности, они все равно находятся в топе. На примере с </a:t>
            </a:r>
            <a:r>
              <a:rPr lang="ru-RU" sz="1300" dirty="0" err="1"/>
              <a:t>Боррето</a:t>
            </a:r>
            <a:r>
              <a:rPr lang="ru-RU" sz="1300" dirty="0"/>
              <a:t> </a:t>
            </a:r>
            <a:r>
              <a:rPr lang="ru-RU" sz="1300" dirty="0" err="1"/>
              <a:t>Хосбель</a:t>
            </a:r>
            <a:r>
              <a:rPr lang="ru-RU" sz="1300" dirty="0"/>
              <a:t> и </a:t>
            </a:r>
            <a:r>
              <a:rPr lang="ru-RU" sz="1300" dirty="0" err="1"/>
              <a:t>Ибернет</a:t>
            </a:r>
            <a:r>
              <a:rPr lang="ru-RU" sz="1300" dirty="0"/>
              <a:t> Молина </a:t>
            </a:r>
            <a:r>
              <a:rPr lang="ru-RU" sz="1300" dirty="0" err="1"/>
              <a:t>Агилар</a:t>
            </a:r>
            <a:r>
              <a:rPr lang="ru-RU" sz="1300" dirty="0"/>
              <a:t> это объясняется их высоким средним чеком и крайне высокой активностью в части </a:t>
            </a:r>
            <a:r>
              <a:rPr lang="ru-RU" sz="1300" dirty="0" err="1"/>
              <a:t>апсейла</a:t>
            </a:r>
            <a:r>
              <a:rPr lang="ru-RU" sz="1300" dirty="0"/>
              <a:t> и кросс-продаж. Так, даже, </a:t>
            </a:r>
            <a:r>
              <a:rPr lang="ru-RU" sz="1300" dirty="0" err="1"/>
              <a:t>Ибернет</a:t>
            </a:r>
            <a:r>
              <a:rPr lang="ru-RU" sz="1300" dirty="0"/>
              <a:t> Молина </a:t>
            </a:r>
            <a:r>
              <a:rPr lang="ru-RU" sz="1300" dirty="0" err="1"/>
              <a:t>Агилар</a:t>
            </a:r>
            <a:r>
              <a:rPr lang="ru-RU" sz="1300" dirty="0"/>
              <a:t> получает титул лучшего сотрудника.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D9D9AD4-E2F8-4E51-92E9-0968DEC5EC61}"/>
              </a:ext>
            </a:extLst>
          </p:cNvPr>
          <p:cNvSpPr/>
          <p:nvPr/>
        </p:nvSpPr>
        <p:spPr>
          <a:xfrm>
            <a:off x="9104399" y="216119"/>
            <a:ext cx="2971800" cy="906244"/>
          </a:xfrm>
          <a:prstGeom prst="rect">
            <a:avLst/>
          </a:prstGeom>
          <a:blipFill dpi="0" rotWithShape="1">
            <a:blip r:embed="rId6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4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E72E3-A5F0-4C44-89B0-19917A15ECB2}"/>
              </a:ext>
            </a:extLst>
          </p:cNvPr>
          <p:cNvSpPr/>
          <p:nvPr/>
        </p:nvSpPr>
        <p:spPr>
          <a:xfrm>
            <a:off x="-1927123" y="1122363"/>
            <a:ext cx="13676671" cy="3223495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4CD5930-0595-457F-B6EC-9C043EA94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9080" y="1440426"/>
            <a:ext cx="8915399" cy="2262781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F7D59C-7939-4877-863F-92C4EDF44108}"/>
              </a:ext>
            </a:extLst>
          </p:cNvPr>
          <p:cNvSpPr/>
          <p:nvPr/>
        </p:nvSpPr>
        <p:spPr>
          <a:xfrm>
            <a:off x="7245144" y="2444487"/>
            <a:ext cx="4127657" cy="1258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9967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583</Words>
  <Application>Microsoft Office PowerPoint</Application>
  <PresentationFormat>Широкоэкранный</PresentationFormat>
  <Paragraphs>169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Итоги анализа данных</vt:lpstr>
      <vt:lpstr>Было поставлено две задачи:</vt:lpstr>
      <vt:lpstr>Итоги Анализа низкой конверсии гео Колумбия:</vt:lpstr>
      <vt:lpstr>Выводы:</vt:lpstr>
      <vt:lpstr>Предложение</vt:lpstr>
      <vt:lpstr>Рейтинговый свод по работе операторов</vt:lpstr>
      <vt:lpstr>Топ 10 сотрудников</vt:lpstr>
      <vt:lpstr>Прочие данные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 анализа данных</dc:title>
  <dc:creator>Маск Такседо</dc:creator>
  <cp:lastModifiedBy>Маск Такседо</cp:lastModifiedBy>
  <cp:revision>14</cp:revision>
  <dcterms:created xsi:type="dcterms:W3CDTF">2022-01-16T21:34:35Z</dcterms:created>
  <dcterms:modified xsi:type="dcterms:W3CDTF">2022-01-17T01:17:24Z</dcterms:modified>
</cp:coreProperties>
</file>