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1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C2E6-7B7F-44C5-AF2D-216F514BC71A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B3A9C-33B1-4E25-8034-F1FD2F52F0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00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B3A9C-33B1-4E25-8034-F1FD2F52F09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4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30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0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3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3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78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7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1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1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08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90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41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E94D7C-9EB5-45F8-9928-E2619D0A2061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8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.me/aimylog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651D755-0E47-4A7B-BEF6-018C2136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Итоги анализа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DEF514-0BA3-49DD-B920-71BA8094F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Для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Just AI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FCE9233-616F-4CDE-B8DE-5642BE68DBAF}"/>
              </a:ext>
            </a:extLst>
          </p:cNvPr>
          <p:cNvSpPr/>
          <p:nvPr/>
        </p:nvSpPr>
        <p:spPr>
          <a:xfrm>
            <a:off x="8416912" y="2546555"/>
            <a:ext cx="2513216" cy="251038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11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D76B5-8B76-4EB1-BBE1-CE5E859A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12" y="581777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/>
              <a:t>Была поставлена задача: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D395B-F38E-4BB4-B1F6-FB63FFAE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255" y="2574826"/>
            <a:ext cx="10058400" cy="52233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Проанализировать динамику по 2-3 метрикам канала </a:t>
            </a:r>
            <a:r>
              <a:rPr lang="ru-RU" u="sng" dirty="0">
                <a:hlinkClick r:id="rId2"/>
              </a:rPr>
              <a:t>https://t.me/aimylogic</a:t>
            </a:r>
            <a:r>
              <a:rPr lang="ru-RU" dirty="0"/>
              <a:t> * 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CD16F1-0B89-4684-A2C0-C4FCD6E369E0}"/>
              </a:ext>
            </a:extLst>
          </p:cNvPr>
          <p:cNvSpPr/>
          <p:nvPr/>
        </p:nvSpPr>
        <p:spPr>
          <a:xfrm>
            <a:off x="9979871" y="178655"/>
            <a:ext cx="1183784" cy="1182450"/>
          </a:xfrm>
          <a:prstGeom prst="rect">
            <a:avLst/>
          </a:prstGeom>
          <a:blipFill dpi="0" rotWithShape="1">
            <a:blip r:embed="rId3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1B67D10-F38D-4DBA-BE5E-33CF46B8C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58025"/>
              </p:ext>
            </p:extLst>
          </p:nvPr>
        </p:nvGraphicFramePr>
        <p:xfrm>
          <a:off x="1105255" y="5291665"/>
          <a:ext cx="994773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732">
                  <a:extLst>
                    <a:ext uri="{9D8B030D-6E8A-4147-A177-3AD203B41FA5}">
                      <a16:colId xmlns:a16="http://schemas.microsoft.com/office/drawing/2014/main" val="739430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*Сообщество пользователей </a:t>
                      </a:r>
                      <a:r>
                        <a:rPr lang="ru-RU" b="0" dirty="0" err="1">
                          <a:solidFill>
                            <a:schemeClr val="tx1"/>
                          </a:solidFill>
                        </a:rPr>
                        <a:t>Aimylogic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- конструктора чат-ботов с искусственным интеллектом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30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F0733-E2CC-478D-9722-EA4866B0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E6795DF-135E-4DCF-8C07-FDA8F8D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Были выгружены сообщения за период с 2021-02-01 по 2022-01-17. </a:t>
            </a:r>
          </a:p>
          <a:p>
            <a:pPr marL="0" indent="0">
              <a:buNone/>
            </a:pPr>
            <a:r>
              <a:rPr lang="ru-RU" dirty="0"/>
              <a:t>Данные обработаны и приведены к виду:</a:t>
            </a:r>
          </a:p>
          <a:p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7C681D4-A1CF-405A-BD4C-A29C6A8C9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69108"/>
              </p:ext>
            </p:extLst>
          </p:nvPr>
        </p:nvGraphicFramePr>
        <p:xfrm>
          <a:off x="747252" y="2851354"/>
          <a:ext cx="10196050" cy="3196107"/>
        </p:xfrm>
        <a:graphic>
          <a:graphicData uri="http://schemas.openxmlformats.org/drawingml/2006/table">
            <a:tbl>
              <a:tblPr/>
              <a:tblGrid>
                <a:gridCol w="1027359">
                  <a:extLst>
                    <a:ext uri="{9D8B030D-6E8A-4147-A177-3AD203B41FA5}">
                      <a16:colId xmlns:a16="http://schemas.microsoft.com/office/drawing/2014/main" val="774140791"/>
                    </a:ext>
                  </a:extLst>
                </a:gridCol>
                <a:gridCol w="1469447">
                  <a:extLst>
                    <a:ext uri="{9D8B030D-6E8A-4147-A177-3AD203B41FA5}">
                      <a16:colId xmlns:a16="http://schemas.microsoft.com/office/drawing/2014/main" val="2611003902"/>
                    </a:ext>
                  </a:extLst>
                </a:gridCol>
                <a:gridCol w="1407291">
                  <a:extLst>
                    <a:ext uri="{9D8B030D-6E8A-4147-A177-3AD203B41FA5}">
                      <a16:colId xmlns:a16="http://schemas.microsoft.com/office/drawing/2014/main" val="482688811"/>
                    </a:ext>
                  </a:extLst>
                </a:gridCol>
                <a:gridCol w="1262022">
                  <a:extLst>
                    <a:ext uri="{9D8B030D-6E8A-4147-A177-3AD203B41FA5}">
                      <a16:colId xmlns:a16="http://schemas.microsoft.com/office/drawing/2014/main" val="1057918673"/>
                    </a:ext>
                  </a:extLst>
                </a:gridCol>
                <a:gridCol w="1362500">
                  <a:extLst>
                    <a:ext uri="{9D8B030D-6E8A-4147-A177-3AD203B41FA5}">
                      <a16:colId xmlns:a16="http://schemas.microsoft.com/office/drawing/2014/main" val="3780037078"/>
                    </a:ext>
                  </a:extLst>
                </a:gridCol>
                <a:gridCol w="3667431">
                  <a:extLst>
                    <a:ext uri="{9D8B030D-6E8A-4147-A177-3AD203B41FA5}">
                      <a16:colId xmlns:a16="http://schemas.microsoft.com/office/drawing/2014/main" val="3827260255"/>
                    </a:ext>
                  </a:extLst>
                </a:gridCol>
              </a:tblGrid>
              <a:tr h="1046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type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date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from_who</a:t>
                      </a:r>
                      <a:endParaRPr lang="en-US" sz="1100" b="1" dirty="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from_who_id</a:t>
                      </a:r>
                      <a:endParaRPr lang="en-US" sz="1100" b="1" dirty="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 err="1">
                          <a:effectLst/>
                        </a:rPr>
                        <a:t>to_who</a:t>
                      </a:r>
                      <a:endParaRPr lang="en-US" sz="1100" b="1" dirty="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text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234257"/>
                  </a:ext>
                </a:extLst>
              </a:tr>
              <a:tr h="3828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message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2021-02-01 11:35:12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Andrey </a:t>
                      </a:r>
                      <a:r>
                        <a:rPr lang="en-US" sz="1100" dirty="0" err="1">
                          <a:effectLst/>
                        </a:rPr>
                        <a:t>Chikishev</a:t>
                      </a:r>
                      <a:endParaRPr lang="en-US" sz="1100" dirty="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user431142189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100" dirty="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привет, если в tg ничего не изменилось, то к б...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459653"/>
                  </a:ext>
                </a:extLst>
              </a:tr>
              <a:tr h="19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message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2021-02-01 14:49:36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Евгения Петракова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user761099085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10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не работает бот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018355"/>
                  </a:ext>
                </a:extLst>
              </a:tr>
              <a:tr h="899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message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2021-02-01 14:50:30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Евгения Петракова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user761099085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100" dirty="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срочно прошу проверить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50424"/>
                  </a:ext>
                </a:extLst>
              </a:tr>
              <a:tr h="3828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message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2021-02-01 14:56:04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Andrey Chikishev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user431142189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10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здравствуйте что значит не работает? не отвеча...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74018"/>
                  </a:ext>
                </a:extLst>
              </a:tr>
              <a:tr h="1973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message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2021-02-01 15:00:56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Евгения Петракова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user761099085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10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не отвечает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27984"/>
                  </a:ext>
                </a:extLst>
              </a:tr>
              <a:tr h="104637"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41021"/>
                  </a:ext>
                </a:extLst>
              </a:tr>
              <a:tr h="2901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message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2022-01-17 22:41:52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Отец Стентон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user190521897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100" dirty="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ну и хорошо бы координаты бойца по 1с для связ...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96087"/>
                  </a:ext>
                </a:extLst>
              </a:tr>
              <a:tr h="2901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message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2022-01-17 22:50:41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Andrei Enz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user548664418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100" dirty="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всем добрый день. хотелось бы уточнить по итог...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180418"/>
                  </a:ext>
                </a:extLst>
              </a:tr>
              <a:tr h="2901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message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2022-01-17 22:52:37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Алексей Железняк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user915135877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10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 err="1">
                          <a:effectLst/>
                        </a:rPr>
                        <a:t>андрей</a:t>
                      </a:r>
                      <a:r>
                        <a:rPr lang="ru-RU" sz="1100" dirty="0">
                          <a:effectLst/>
                        </a:rPr>
                        <a:t>, спасибо за вопросы, пошел за ответами,...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54558"/>
                  </a:ext>
                </a:extLst>
              </a:tr>
              <a:tr h="2901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message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2022-01-17 23:48:16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Отец Стентон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user190521897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10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а вот и </a:t>
                      </a:r>
                      <a:r>
                        <a:rPr lang="ru-RU" sz="1100" dirty="0" err="1">
                          <a:effectLst/>
                        </a:rPr>
                        <a:t>андрюха</a:t>
                      </a:r>
                      <a:r>
                        <a:rPr lang="ru-RU" sz="1100" dirty="0">
                          <a:effectLst/>
                        </a:rPr>
                        <a:t> из ада 1с подтянулся, а он </a:t>
                      </a:r>
                      <a:r>
                        <a:rPr lang="ru-RU" sz="1100" dirty="0" err="1">
                          <a:effectLst/>
                        </a:rPr>
                        <a:t>зна</a:t>
                      </a:r>
                      <a:r>
                        <a:rPr lang="ru-RU" sz="1100" dirty="0">
                          <a:effectLst/>
                        </a:rPr>
                        <a:t>...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486338"/>
                  </a:ext>
                </a:extLst>
              </a:tr>
              <a:tr h="2901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message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2022-01-17 23:49:01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>
                          <a:effectLst/>
                        </a:rPr>
                        <a:t>Отец Стентон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user190521897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1100">
                        <a:effectLst/>
                      </a:endParaRP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 err="1">
                          <a:effectLst/>
                        </a:rPr>
                        <a:t>андрей</a:t>
                      </a:r>
                      <a:r>
                        <a:rPr lang="ru-RU" sz="1100" dirty="0">
                          <a:effectLst/>
                        </a:rPr>
                        <a:t>, айда вместе замутим тему..</a:t>
                      </a:r>
                    </a:p>
                  </a:txBody>
                  <a:tcPr marL="27365" marR="27365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80408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CD4FE-A929-4FC2-9E48-34C12E484BC1}"/>
              </a:ext>
            </a:extLst>
          </p:cNvPr>
          <p:cNvSpPr/>
          <p:nvPr/>
        </p:nvSpPr>
        <p:spPr>
          <a:xfrm>
            <a:off x="9979871" y="178655"/>
            <a:ext cx="1183784" cy="1182450"/>
          </a:xfrm>
          <a:prstGeom prst="rect">
            <a:avLst/>
          </a:prstGeom>
          <a:blipFill dpi="0" rotWithShape="1">
            <a:blip r:embed="rId2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05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629B4-D639-4254-9A7F-6E27D0EC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периода наибольшей активности сообщества: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9E27F-A00D-483C-ADB5-34CC73B8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Активность ночью (с 0:00 до 6:00): 0.06%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Активность утром (с 6:00 до 12:00): 0.22%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Активность днем (с 12:00 до 18:00): 0.44%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Активность вечером (с 18:00 до 0:00): 0.28%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Выводы и рекомендации:</a:t>
            </a:r>
            <a:endParaRPr lang="en-US" b="1" dirty="0"/>
          </a:p>
          <a:p>
            <a:pPr algn="just"/>
            <a:r>
              <a:rPr lang="ru-RU" dirty="0"/>
              <a:t>Оператору следует проверять сообщество минимум дважды в день: перед обедом и вечером - именно тогда набирается набольшее число вопросов</a:t>
            </a:r>
          </a:p>
        </p:txBody>
      </p:sp>
      <p:pic>
        <p:nvPicPr>
          <p:cNvPr id="4099" name="Picture 3" descr="In Time Фон PNG Image | PNG Play">
            <a:extLst>
              <a:ext uri="{FF2B5EF4-FFF2-40B4-BE49-F238E27FC236}">
                <a16:creationId xmlns:a16="http://schemas.microsoft.com/office/drawing/2014/main" id="{2199566E-0862-46AD-9E40-4C5DD0ED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658" y="2272480"/>
            <a:ext cx="2300749" cy="18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C63ED8-853C-481F-9738-F7437E27307C}"/>
              </a:ext>
            </a:extLst>
          </p:cNvPr>
          <p:cNvSpPr/>
          <p:nvPr/>
        </p:nvSpPr>
        <p:spPr>
          <a:xfrm>
            <a:off x="9979871" y="178655"/>
            <a:ext cx="1183784" cy="1182450"/>
          </a:xfrm>
          <a:prstGeom prst="rect">
            <a:avLst/>
          </a:prstGeom>
          <a:blipFill dpi="0" rotWithShape="1">
            <a:blip r:embed="rId3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92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629B4-D639-4254-9A7F-6E27D0EC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активности участников сообщества 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9E27F-A00D-483C-ADB5-34CC73B8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32785" cy="402336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ru-RU" dirty="0"/>
              <a:t>Всего </a:t>
            </a:r>
            <a:r>
              <a:rPr lang="ru-RU" b="1" dirty="0"/>
              <a:t>4.49% (19 человек) </a:t>
            </a:r>
            <a:r>
              <a:rPr lang="ru-RU" dirty="0"/>
              <a:t>активных пользователей формируют </a:t>
            </a:r>
            <a:r>
              <a:rPr lang="ru-RU" b="1" dirty="0"/>
              <a:t>99% </a:t>
            </a:r>
            <a:r>
              <a:rPr lang="ru-RU" dirty="0"/>
              <a:t>активности сообщества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/>
              <a:t>При этом </a:t>
            </a:r>
            <a:r>
              <a:rPr lang="ru-RU" b="1" dirty="0"/>
              <a:t>43.03% (217 человек) </a:t>
            </a:r>
            <a:r>
              <a:rPr lang="ru-RU" dirty="0"/>
              <a:t>активных пользователей оставили </a:t>
            </a:r>
            <a:r>
              <a:rPr lang="ru-RU" b="1" dirty="0"/>
              <a:t>1-3 сообщения </a:t>
            </a:r>
            <a:r>
              <a:rPr lang="ru-RU" dirty="0"/>
              <a:t>(вступили ради 1-2 вопросов и сказали "спасибо")</a:t>
            </a:r>
          </a:p>
          <a:p>
            <a:pPr marL="0" indent="0" algn="just">
              <a:buNone/>
            </a:pPr>
            <a:r>
              <a:rPr lang="ru-RU" b="1" dirty="0"/>
              <a:t>Выводы и рекомендации:</a:t>
            </a:r>
            <a:endParaRPr lang="en-US" b="1" dirty="0"/>
          </a:p>
          <a:p>
            <a:pPr marL="0" indent="0" algn="just">
              <a:buNone/>
            </a:pPr>
            <a:r>
              <a:rPr lang="ru-RU" dirty="0"/>
              <a:t>Как минимум 217 человек может в скором времени покинуть сообщество, если в нем не будет происходить какой-либо дополнительной активности, способной их заинтересовать (розыгрыши, статьи, рубрики и прочее)</a:t>
            </a:r>
          </a:p>
          <a:p>
            <a:pPr marL="0" indent="0" algn="just">
              <a:buNone/>
            </a:pPr>
            <a:r>
              <a:rPr lang="ru-RU" dirty="0"/>
              <a:t>В сообществе есть 19 очень активных пользователей, которые помогают работе оператора и создают 99% активности сообщества. Необходимо предусмотреть мотивацию таких людей (призы или бесплатные тарифы). Бесплатно их можно мотивировать, предусмотрев некий еженедельный топ активных пользователей - людям приятно занимать высокие места.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50BE9501-0158-472E-9687-40D59E87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19" y="1845734"/>
            <a:ext cx="4025437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57B79D-13D8-4E3B-AE50-6D745EE22FBF}"/>
              </a:ext>
            </a:extLst>
          </p:cNvPr>
          <p:cNvSpPr txBox="1"/>
          <p:nvPr/>
        </p:nvSpPr>
        <p:spPr>
          <a:xfrm>
            <a:off x="7540881" y="4762396"/>
            <a:ext cx="3220112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1400" i="1" dirty="0"/>
              <a:t>Распределение крайне не равномерно.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4222306-A203-46C4-85C5-EE14CB824FAB}"/>
              </a:ext>
            </a:extLst>
          </p:cNvPr>
          <p:cNvSpPr/>
          <p:nvPr/>
        </p:nvSpPr>
        <p:spPr>
          <a:xfrm>
            <a:off x="9979871" y="178655"/>
            <a:ext cx="1183784" cy="1182450"/>
          </a:xfrm>
          <a:prstGeom prst="rect">
            <a:avLst/>
          </a:prstGeom>
          <a:blipFill dpi="0" rotWithShape="1">
            <a:blip r:embed="rId3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1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2F818-F23E-4180-8584-233476FD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Активность и полезность сообщества во времени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BA654E6-7EB5-4054-BFC6-215F0BCB9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95" y="1828800"/>
            <a:ext cx="8006461" cy="4351338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1BE249-6CF2-48C2-85B8-02ECA0A9AC1D}"/>
              </a:ext>
            </a:extLst>
          </p:cNvPr>
          <p:cNvSpPr/>
          <p:nvPr/>
        </p:nvSpPr>
        <p:spPr>
          <a:xfrm>
            <a:off x="9979871" y="178655"/>
            <a:ext cx="1183784" cy="1182450"/>
          </a:xfrm>
          <a:prstGeom prst="rect">
            <a:avLst/>
          </a:prstGeom>
          <a:blipFill dpi="0" rotWithShape="1">
            <a:blip r:embed="rId3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56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>
            <a:extLst>
              <a:ext uri="{FF2B5EF4-FFF2-40B4-BE49-F238E27FC236}">
                <a16:creationId xmlns:a16="http://schemas.microsoft.com/office/drawing/2014/main" id="{04AC3B98-7E92-4F24-ADB0-AE0C70D5F0EA}"/>
              </a:ext>
            </a:extLst>
          </p:cNvPr>
          <p:cNvSpPr txBox="1">
            <a:spLocks/>
          </p:cNvSpPr>
          <p:nvPr/>
        </p:nvSpPr>
        <p:spPr>
          <a:xfrm>
            <a:off x="1179870" y="757086"/>
            <a:ext cx="8632721" cy="49448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ru-RU" sz="1500" dirty="0"/>
              <a:t>Можно сделать выводы, что в период с 2021-02-01 по 2022-01-17 имеется </a:t>
            </a:r>
            <a:r>
              <a:rPr lang="ru-RU" sz="1500" b="1" dirty="0"/>
              <a:t>умеренно возрастающий темп как активности так и полезности канала</a:t>
            </a:r>
            <a:r>
              <a:rPr lang="ru-RU" sz="1500" dirty="0"/>
              <a:t>, хотя и рост этот достаточно скромный. Одно этот показатель говорит только о среднедневной активности. В то время как большинство пользователей подписываются на канал с целью 1-2 двух вопросов и больше не ведут никакой активности </a:t>
            </a:r>
            <a:r>
              <a:rPr lang="ru-RU" sz="1500" b="1" dirty="0"/>
              <a:t>уже тот факт, что тренд не имеет нисходящей тенденции говорит о хорошей динамике</a:t>
            </a:r>
            <a:r>
              <a:rPr lang="ru-RU" sz="1500" dirty="0"/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sz="1500" dirty="0"/>
              <a:t>Так же позитивным можно назвать тот факт, что </a:t>
            </a:r>
            <a:r>
              <a:rPr lang="ru-RU" sz="1500" b="1" dirty="0"/>
              <a:t>на фоне сохранения активности, тренд полезности так же не имеет нисходящей тенденции</a:t>
            </a:r>
            <a:r>
              <a:rPr lang="ru-RU" sz="1500" dirty="0"/>
              <a:t>. Иначе бы это говорило о явном снижении полезности канала.</a:t>
            </a:r>
            <a:endParaRPr lang="ru-RU" sz="1500" b="1" dirty="0"/>
          </a:p>
          <a:p>
            <a:pPr marL="0" indent="0" algn="just">
              <a:buFont typeface="Calibri" panose="020F0502020204030204" pitchFamily="34" charset="0"/>
              <a:buNone/>
            </a:pPr>
            <a:endParaRPr lang="en-US" sz="1500" b="1" dirty="0"/>
          </a:p>
          <a:p>
            <a:pPr marL="0" indent="0" algn="just">
              <a:buFont typeface="Calibri" panose="020F0502020204030204" pitchFamily="34" charset="0"/>
              <a:buNone/>
            </a:pPr>
            <a:endParaRPr lang="en-US" sz="1500" b="1" dirty="0"/>
          </a:p>
          <a:p>
            <a:pPr marL="0" indent="0" algn="just">
              <a:buFont typeface="Calibri" panose="020F0502020204030204" pitchFamily="34" charset="0"/>
              <a:buNone/>
            </a:pPr>
            <a:r>
              <a:rPr lang="ru-RU" sz="1500" b="1" dirty="0"/>
              <a:t>Выводы и рекомендации:</a:t>
            </a:r>
            <a:endParaRPr lang="en-US" sz="1500" b="1" dirty="0"/>
          </a:p>
          <a:p>
            <a:pPr algn="just"/>
            <a:r>
              <a:rPr lang="ru-RU" sz="1500" dirty="0"/>
              <a:t>Для более удобного анализа такого важного показателя можно было бы ввести опцию оценки полезности, а так же кнопку "спасибо", позволяющую оценивать полезность канала в динамике</a:t>
            </a:r>
          </a:p>
          <a:p>
            <a:pPr algn="just"/>
            <a:r>
              <a:rPr lang="ru-RU" sz="1500" dirty="0"/>
              <a:t>Рост или сохранение активности при снижении полезности означали бы крайне негативную тенденцию, при которой необходимо либо повышать качество ответов на вопросы, либо бороться с "флудом", спамом и подозрительной активности на канале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6DFC46B-0BAD-49D3-99FB-BA971A9E0143}"/>
              </a:ext>
            </a:extLst>
          </p:cNvPr>
          <p:cNvSpPr/>
          <p:nvPr/>
        </p:nvSpPr>
        <p:spPr>
          <a:xfrm>
            <a:off x="9979871" y="178655"/>
            <a:ext cx="1183784" cy="1182450"/>
          </a:xfrm>
          <a:prstGeom prst="rect">
            <a:avLst/>
          </a:prstGeom>
          <a:blipFill dpi="0" rotWithShape="1">
            <a:blip r:embed="rId3">
              <a:alphaModFix amt="4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39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4CD5930-0595-457F-B6EC-9C043EA94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951" y="1440426"/>
            <a:ext cx="8915399" cy="2262781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A47FA1-2BEB-4E99-AF22-36D197ADCF18}"/>
              </a:ext>
            </a:extLst>
          </p:cNvPr>
          <p:cNvSpPr/>
          <p:nvPr/>
        </p:nvSpPr>
        <p:spPr>
          <a:xfrm>
            <a:off x="4924732" y="4286864"/>
            <a:ext cx="1276714" cy="127527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172" name="Picture 4" descr="http://www.advertology.ru/images/content/aimages/2018/05/29/1af05b.jpg">
            <a:extLst>
              <a:ext uri="{FF2B5EF4-FFF2-40B4-BE49-F238E27FC236}">
                <a16:creationId xmlns:a16="http://schemas.microsoft.com/office/drawing/2014/main" id="{8D3AB9E6-6EC5-40CC-813B-B084CB382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63" y="3992467"/>
            <a:ext cx="2189402" cy="14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9967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529</TotalTime>
  <Words>599</Words>
  <Application>Microsoft Office PowerPoint</Application>
  <PresentationFormat>Широкоэкранный</PresentationFormat>
  <Paragraphs>98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Courier New</vt:lpstr>
      <vt:lpstr>Wingdings 2</vt:lpstr>
      <vt:lpstr>Вид</vt:lpstr>
      <vt:lpstr>Итоги анализа данных</vt:lpstr>
      <vt:lpstr>Была поставлена задача:</vt:lpstr>
      <vt:lpstr>Исходные данные:</vt:lpstr>
      <vt:lpstr>Анализ периода наибольшей активности сообщества:</vt:lpstr>
      <vt:lpstr>Анализ активности участников сообщества :</vt:lpstr>
      <vt:lpstr>Активность и полезность сообщества во времени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 анализа данных</dc:title>
  <dc:creator>Маск Такседо</dc:creator>
  <cp:lastModifiedBy>Маск Такседо</cp:lastModifiedBy>
  <cp:revision>26</cp:revision>
  <dcterms:created xsi:type="dcterms:W3CDTF">2022-01-16T21:34:35Z</dcterms:created>
  <dcterms:modified xsi:type="dcterms:W3CDTF">2022-01-18T16:10:21Z</dcterms:modified>
</cp:coreProperties>
</file>