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9" r:id="rId6"/>
    <p:sldId id="267" r:id="rId7"/>
    <p:sldId id="268" r:id="rId8"/>
    <p:sldId id="264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B3B"/>
    <a:srgbClr val="FFFFFF"/>
    <a:srgbClr val="19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C2E6-7B7F-44C5-AF2D-216F514BC71A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3A9C-33B1-4E25-8034-F1FD2F52F0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6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4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B54E-2E90-450E-A9B1-4559903D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FC9B4-1598-4711-8A3F-405723AB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FCA90-C516-4444-8B2E-2C320731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27739-81FC-4796-BAA2-6BA4EA2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DBB12-4734-4454-BE46-0B35AF76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ABE84-8C9D-44DB-BF44-A214AEFC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34C5B-E4C2-4DF1-856C-CE15E99B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A711F-6564-4725-A5E3-9F022322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1902F-F020-4394-92DB-EF3D092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7DD05-2A6E-4CC5-AC08-1C2480E4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FF11DD-ECC7-4696-A4D8-331054313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FFD2AD-947C-45B4-8923-18D7EDCC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428C16-1288-4C3B-8DD7-CD775E68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218C6-97D4-45CC-8F58-4B1945C2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F3C98-4DAA-416E-A39F-8B1C1DA7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5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D1CFD-9F0B-4821-879C-3E85B11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3867B-4DFF-4F48-89D1-9979839B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818AD-0DEF-4E8E-814D-A9736C9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3EC49-DA5D-41BF-AD19-9520035A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71E93-F1DB-43EA-8D5D-4F740E7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09320-0194-43C4-BA03-A6DA10AD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5B9D81-AFE2-4140-A9CE-DD6A6AD9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AEA3A-83C7-4FD4-9027-DA71E40D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9E8EA-1425-4D93-8372-471C7B90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88914-9175-4B36-9F36-94792555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6CA45-3314-466F-8C8C-53BFBA21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AFD95-C871-425E-B572-0AECBDBA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EA0EB-FD6B-42D0-BBE5-DE18BE0D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EAEEC6-BABF-42C2-83EA-0A1DB49A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EE82E-326F-4B2A-BFB8-53F4B35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CEC4F6-0AE4-4D1F-8782-4F4C0B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DBA6A-1BFF-43B8-BD37-E856ED26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DAEEC-2B91-49C7-AB45-3BEE4997B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A52FC-6044-4058-861B-7726A7CC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CDE836-F0FC-44E3-9CE0-CB135E1C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C0D79-109E-4457-81F7-AFC8C3C4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2EC990-37C0-4EE6-826F-F04467F9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99E84D-223F-469A-AE1F-5EB9887B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84DFE0-0743-4214-A1C7-F6DCC498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413E-96B9-4B3D-89CA-B08850FC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FC5F0D-954E-48B1-8972-B51ACCCF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AAAA52-0B83-4C0B-BB79-6F67968C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B6678D-EE75-4283-9FA3-F4D3EE49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8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6E9976-2D2A-445F-9FF3-76B520D7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AA6EA7-25AD-4C69-9EE8-5DB52B2C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65469-1FA8-4309-BD94-6832FC94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0B6F8-2ED7-41AE-AF17-B4B3E56F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432F0-568B-487E-9480-C3138E53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C13411-7E9D-45AB-959F-CB2FB727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8DA45D-457B-4286-864B-58BE8624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955547-104E-4BF2-95BF-C7DBE432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43788E-E4AF-4720-B8DE-CCDF11D0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0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6DA6-9403-4E6F-AB93-9D2D1B6B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BF8CA0-F2E3-433B-AEDA-CC2823EA8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7447A-5DBA-4E45-BAEE-86EFD156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A5D49-D98E-4F9D-886A-7CE161AD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33D90-E12E-4A2F-91F4-5718965D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2FCF8-F88F-447D-BA47-288BEEBD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5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4CE52-AFE5-4287-BE21-E80A9E8F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CCB4FF-E380-4AE9-99E9-DD99D1C2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02703-52EB-47F8-9A2C-EB7FC1985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4D7C-9EB5-45F8-9928-E2619D0A2061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41735-5F00-40D1-92BE-D64A06243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6F59D-5846-4714-9B09-EDC73D20B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9AF8DC-68BB-4624-909F-6A6CCBC2CF64}"/>
              </a:ext>
            </a:extLst>
          </p:cNvPr>
          <p:cNvSpPr/>
          <p:nvPr/>
        </p:nvSpPr>
        <p:spPr>
          <a:xfrm>
            <a:off x="3310467" y="3639606"/>
            <a:ext cx="5266266" cy="61806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51D755-0E47-4A7B-BEF6-018C2136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939" y="1955799"/>
            <a:ext cx="9418320" cy="177799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работы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4000" dirty="0">
                <a:solidFill>
                  <a:schemeClr val="tx1"/>
                </a:solidFill>
              </a:rPr>
              <a:t>торговых точек в аэропортах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EF514-0BA3-49DD-B920-71BA8094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939" y="3733797"/>
            <a:ext cx="9418320" cy="618069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Для эко-фабрики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Сибирский кедр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1E689F-556E-4466-A8EF-3009EC1F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4351866"/>
            <a:ext cx="4762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C4A5D9D-1882-4717-A447-D08D43A4B93D}"/>
              </a:ext>
            </a:extLst>
          </p:cNvPr>
          <p:cNvSpPr/>
          <p:nvPr/>
        </p:nvSpPr>
        <p:spPr>
          <a:xfrm>
            <a:off x="728135" y="440258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FA025-C9C8-4241-BA40-61F1FB4A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новой точки ТТ1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D5E2142-EAEF-45E6-88B0-17297D3B7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4069545"/>
            <a:ext cx="7238367" cy="2314898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3" descr="Пассажиропоток по магазинам">
            <a:extLst>
              <a:ext uri="{FF2B5EF4-FFF2-40B4-BE49-F238E27FC236}">
                <a16:creationId xmlns:a16="http://schemas.microsoft.com/office/drawing/2014/main" id="{7471106E-6F65-46DC-A2D3-8B98E030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8" y="1532811"/>
            <a:ext cx="3448661" cy="25201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Результативность магазинов">
            <a:extLst>
              <a:ext uri="{FF2B5EF4-FFF2-40B4-BE49-F238E27FC236}">
                <a16:creationId xmlns:a16="http://schemas.microsoft.com/office/drawing/2014/main" id="{26AC9F9A-0521-47C1-B044-94041368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00" y="1524722"/>
            <a:ext cx="3261346" cy="48681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Конверсия">
            <a:extLst>
              <a:ext uri="{FF2B5EF4-FFF2-40B4-BE49-F238E27FC236}">
                <a16:creationId xmlns:a16="http://schemas.microsoft.com/office/drawing/2014/main" id="{5A9E8847-724F-41B8-8F49-772277D4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69" y="1532813"/>
            <a:ext cx="1724331" cy="25201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15">
            <a:extLst>
              <a:ext uri="{FF2B5EF4-FFF2-40B4-BE49-F238E27FC236}">
                <a16:creationId xmlns:a16="http://schemas.microsoft.com/office/drawing/2014/main" id="{E33CB420-1FD2-4C99-9958-1E2F5F5EE1D3}"/>
              </a:ext>
            </a:extLst>
          </p:cNvPr>
          <p:cNvSpPr txBox="1">
            <a:spLocks/>
          </p:cNvSpPr>
          <p:nvPr/>
        </p:nvSpPr>
        <p:spPr>
          <a:xfrm>
            <a:off x="778933" y="1532809"/>
            <a:ext cx="2065376" cy="253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У ТТ средние показатели эффективности при очень малом пассажиропотоке. Отсюда низка результативность</a:t>
            </a:r>
            <a:r>
              <a:rPr lang="en-US" sz="1200" dirty="0"/>
              <a:t>;</a:t>
            </a:r>
          </a:p>
          <a:p>
            <a:r>
              <a:rPr lang="ru-RU" sz="1200" dirty="0"/>
              <a:t>Вряд ли мог повлиять на итоговый результат по году.</a:t>
            </a:r>
            <a:endParaRPr lang="en-US" sz="1200" dirty="0"/>
          </a:p>
          <a:p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A11D388-5CAC-4A92-9E99-25DB84EE8A69}"/>
              </a:ext>
            </a:extLst>
          </p:cNvPr>
          <p:cNvCxnSpPr/>
          <p:nvPr/>
        </p:nvCxnSpPr>
        <p:spPr>
          <a:xfrm>
            <a:off x="8822267" y="5655733"/>
            <a:ext cx="931333" cy="4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E76556F-705F-491A-841C-03EA71A5523D}"/>
              </a:ext>
            </a:extLst>
          </p:cNvPr>
          <p:cNvCxnSpPr/>
          <p:nvPr/>
        </p:nvCxnSpPr>
        <p:spPr>
          <a:xfrm>
            <a:off x="6620933" y="2573867"/>
            <a:ext cx="499534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4D4259-B1BD-4176-B1F8-DC3D1E9FD6F8}"/>
              </a:ext>
            </a:extLst>
          </p:cNvPr>
          <p:cNvCxnSpPr/>
          <p:nvPr/>
        </p:nvCxnSpPr>
        <p:spPr>
          <a:xfrm>
            <a:off x="3217333" y="3429000"/>
            <a:ext cx="3302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DDA9A7E-4C69-4B1D-9B66-2BFB5783E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27CAA-1132-4F10-B956-E4602B176FE2}"/>
              </a:ext>
            </a:extLst>
          </p:cNvPr>
          <p:cNvSpPr/>
          <p:nvPr/>
        </p:nvSpPr>
        <p:spPr>
          <a:xfrm>
            <a:off x="711201" y="499527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29B4-D639-4254-9A7F-6E27D0EC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Итоговые рекомендации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AAEE18-6C8E-4EE7-B3C3-183F95D5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61533"/>
            <a:ext cx="10464799" cy="477982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Присутствует ярко-выраженная сезонность которую необходимо учитывать по наборе ассортимента, ценообразовании и прочих мероприятиях</a:t>
            </a:r>
            <a:r>
              <a:rPr lang="en-US" dirty="0"/>
              <a:t>;</a:t>
            </a:r>
          </a:p>
          <a:p>
            <a:r>
              <a:rPr lang="ru-RU" dirty="0"/>
              <a:t>Не обнаружена какая-либо негативная корреляция, связанная с ростом цены. Есть вероятность что потенциал роста цены еще не исчерпан и ее можно еще повысить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Обратить пристальное внимание на торговые точки с большим пассажиропотоком и объяснить, почему они настолько менее эффективны других торговых точек ж</a:t>
            </a:r>
            <a:endParaRPr lang="en-US" dirty="0"/>
          </a:p>
          <a:p>
            <a:r>
              <a:rPr lang="ru-RU" dirty="0"/>
              <a:t>Необходимо перенимать опыт работы торговых точек, совершивших видный качественный. В особенности: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 части конверсии: как расположена точка, насколько у нее привлекательная витрина, внешний вид, какие рядом находятся конкуренты и пр.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 части длины чека: как хорошо работают продавцы в части дополнительных продаж, какой есть ассортимент, как он разложен и пр.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49A976-58AA-4E89-A376-7B8AC374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E5E36D-82ED-4A78-BB20-DFC4D646DF46}"/>
              </a:ext>
            </a:extLst>
          </p:cNvPr>
          <p:cNvSpPr/>
          <p:nvPr/>
        </p:nvSpPr>
        <p:spPr>
          <a:xfrm>
            <a:off x="488337" y="1761800"/>
            <a:ext cx="8266198" cy="729408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2A77AE-8767-4065-993B-2F138C5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290694-EECD-4755-BCAE-1D3C69590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Исп. Наумов Е.Н.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B3A1A8-09BF-4699-8CA4-D4BF4635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4" y="2574128"/>
            <a:ext cx="4762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64073D-F5A9-44E1-81A4-5826DF90395F}"/>
              </a:ext>
            </a:extLst>
          </p:cNvPr>
          <p:cNvSpPr/>
          <p:nvPr/>
        </p:nvSpPr>
        <p:spPr>
          <a:xfrm>
            <a:off x="1237488" y="457196"/>
            <a:ext cx="7127579" cy="551925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98AE7C-A75D-4261-A361-C9B0EACA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3A6E455-F748-4CD3-88F3-C5F93CFF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1840"/>
          </a:xfrm>
        </p:spPr>
        <p:txBody>
          <a:bodyPr>
            <a:normAutofit/>
          </a:bodyPr>
          <a:lstStyle/>
          <a:p>
            <a:r>
              <a:rPr lang="ru-RU" sz="2400" dirty="0"/>
              <a:t>Общие результаты года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B3CAA51D-185C-42E3-884A-D10F631C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44" y="1009121"/>
            <a:ext cx="5242697" cy="92127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По сравнению с прошлым годом наблюдается рост по всем основным показателям деятельности Торговых точек (ТТ):</a:t>
            </a:r>
          </a:p>
        </p:txBody>
      </p:sp>
      <p:pic>
        <p:nvPicPr>
          <p:cNvPr id="1025" name="Picture 1" descr="ТО РУБ во времени">
            <a:extLst>
              <a:ext uri="{FF2B5EF4-FFF2-40B4-BE49-F238E27FC236}">
                <a16:creationId xmlns:a16="http://schemas.microsoft.com/office/drawing/2014/main" id="{1CA3B324-647D-4E16-ABFE-A5E645BA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3" y="1024003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ТО РУБ по магазинам">
            <a:extLst>
              <a:ext uri="{FF2B5EF4-FFF2-40B4-BE49-F238E27FC236}">
                <a16:creationId xmlns:a16="http://schemas.microsoft.com/office/drawing/2014/main" id="{1B827148-5A9D-4D77-8763-850BE4AE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43" y="3581401"/>
            <a:ext cx="3499596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582A46D2-CB39-43A6-9E5D-CB8E55DA0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62460"/>
              </p:ext>
            </p:extLst>
          </p:nvPr>
        </p:nvGraphicFramePr>
        <p:xfrm>
          <a:off x="1261872" y="1975739"/>
          <a:ext cx="414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067">
                  <a:extLst>
                    <a:ext uri="{9D8B030D-6E8A-4147-A177-3AD203B41FA5}">
                      <a16:colId xmlns:a16="http://schemas.microsoft.com/office/drawing/2014/main" val="2698536255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31589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Рост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Падение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Длина чека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2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чеков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Выручка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5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22971"/>
                  </a:ext>
                </a:extLst>
              </a:tr>
            </a:tbl>
          </a:graphicData>
        </a:graphic>
      </p:graphicFrame>
      <p:sp>
        <p:nvSpPr>
          <p:cNvPr id="20" name="Объект 15">
            <a:extLst>
              <a:ext uri="{FF2B5EF4-FFF2-40B4-BE49-F238E27FC236}">
                <a16:creationId xmlns:a16="http://schemas.microsoft.com/office/drawing/2014/main" id="{8B879246-77D7-4945-A8D8-712304D37D12}"/>
              </a:ext>
            </a:extLst>
          </p:cNvPr>
          <p:cNvSpPr txBox="1">
            <a:spLocks/>
          </p:cNvSpPr>
          <p:nvPr/>
        </p:nvSpPr>
        <p:spPr>
          <a:xfrm>
            <a:off x="1116243" y="4000861"/>
            <a:ext cx="5242697" cy="2284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Среди причин можно выделить:</a:t>
            </a:r>
          </a:p>
          <a:p>
            <a:r>
              <a:rPr lang="ru-RU" dirty="0"/>
              <a:t>Рост Пассажиропотока на 9%</a:t>
            </a:r>
            <a:r>
              <a:rPr lang="en-US" dirty="0"/>
              <a:t>;</a:t>
            </a:r>
          </a:p>
          <a:p>
            <a:r>
              <a:rPr lang="ru-RU" dirty="0"/>
              <a:t>Рост цены на 40%</a:t>
            </a:r>
          </a:p>
          <a:p>
            <a:r>
              <a:rPr lang="ru-RU" dirty="0"/>
              <a:t>Высокая эффективность отдельных ТТ</a:t>
            </a:r>
            <a:r>
              <a:rPr lang="en-US" dirty="0"/>
              <a:t>;</a:t>
            </a:r>
          </a:p>
          <a:p>
            <a:r>
              <a:rPr lang="ru-RU" dirty="0"/>
              <a:t>Открытие новой ТТ1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Остановимся подробнее на каждой из причин далее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D58AE6-9FF7-48B1-AA06-C29D14DDAEC0}"/>
              </a:ext>
            </a:extLst>
          </p:cNvPr>
          <p:cNvSpPr/>
          <p:nvPr/>
        </p:nvSpPr>
        <p:spPr>
          <a:xfrm>
            <a:off x="677334" y="616511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0733-E2CC-478D-9722-EA4866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505"/>
          </a:xfrm>
        </p:spPr>
        <p:txBody>
          <a:bodyPr>
            <a:normAutofit/>
          </a:bodyPr>
          <a:lstStyle/>
          <a:p>
            <a:r>
              <a:rPr lang="ru-RU" dirty="0"/>
              <a:t>Пассажиропоток и конверсия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499AC6EC-832B-4B50-8CB9-46690E78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361105"/>
            <a:ext cx="7196666" cy="4887295"/>
          </a:xfrm>
        </p:spPr>
        <p:txBody>
          <a:bodyPr>
            <a:normAutofit/>
          </a:bodyPr>
          <a:lstStyle/>
          <a:p>
            <a:r>
              <a:rPr lang="ru-RU" sz="2000" dirty="0"/>
              <a:t>В текущем году произошел общий рост пассажиропотока на 9%</a:t>
            </a:r>
            <a:r>
              <a:rPr lang="en-US" sz="2000" dirty="0"/>
              <a:t>;</a:t>
            </a:r>
          </a:p>
          <a:p>
            <a:r>
              <a:rPr lang="ru-RU" sz="2000" dirty="0"/>
              <a:t>В пассажиропотоке существует ярко выраженная сезонность: небольшой всплеск в марте и пик в августе с последующим падением до ноября.</a:t>
            </a:r>
          </a:p>
          <a:p>
            <a:r>
              <a:rPr lang="ru-RU" sz="2000" dirty="0"/>
              <a:t>Показатель Конверсии вырос в текущем году на 8%, но произошло это только с Августа.</a:t>
            </a:r>
          </a:p>
          <a:p>
            <a:r>
              <a:rPr lang="ru-RU" sz="2000" dirty="0"/>
              <a:t>Рост Конверсии произошел</a:t>
            </a:r>
            <a:br>
              <a:rPr lang="ru-RU" sz="2000" dirty="0"/>
            </a:br>
            <a:r>
              <a:rPr lang="ru-RU" sz="2000" dirty="0"/>
              <a:t>за счет деятельности</a:t>
            </a:r>
            <a:br>
              <a:rPr lang="ru-RU" sz="2000" dirty="0"/>
            </a:br>
            <a:r>
              <a:rPr lang="ru-RU" sz="2000" dirty="0"/>
              <a:t>отдельных торговых точек:</a:t>
            </a:r>
            <a:br>
              <a:rPr lang="ru-RU" sz="2000" dirty="0"/>
            </a:br>
            <a:r>
              <a:rPr lang="ru-RU" sz="2000" dirty="0"/>
              <a:t>ТТ2, ТТ6, ТТ12 и ТТ5. </a:t>
            </a:r>
            <a:br>
              <a:rPr lang="ru-RU" sz="2000" dirty="0"/>
            </a:br>
            <a:r>
              <a:rPr lang="ru-RU" sz="2000" dirty="0"/>
              <a:t>Остальные точки (за </a:t>
            </a:r>
            <a:br>
              <a:rPr lang="ru-RU" sz="2000" dirty="0"/>
            </a:br>
            <a:r>
              <a:rPr lang="ru-RU" sz="2000" dirty="0"/>
              <a:t>исключением ТТ1) показали </a:t>
            </a:r>
            <a:br>
              <a:rPr lang="ru-RU" sz="2000" dirty="0"/>
            </a:br>
            <a:r>
              <a:rPr lang="ru-RU" sz="2000" dirty="0"/>
              <a:t>в текущем году падение </a:t>
            </a:r>
            <a:br>
              <a:rPr lang="ru-RU" sz="2000" dirty="0"/>
            </a:br>
            <a:r>
              <a:rPr lang="ru-RU" sz="2000" dirty="0"/>
              <a:t>показателей.</a:t>
            </a:r>
          </a:p>
        </p:txBody>
      </p:sp>
      <p:pic>
        <p:nvPicPr>
          <p:cNvPr id="17" name="Picture 2" descr="Пассажиропоток во времени">
            <a:extLst>
              <a:ext uri="{FF2B5EF4-FFF2-40B4-BE49-F238E27FC236}">
                <a16:creationId xmlns:a16="http://schemas.microsoft.com/office/drawing/2014/main" id="{53DC6835-A081-4487-8E24-D8789888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68" y="1361105"/>
            <a:ext cx="3499598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онверсия во времени">
            <a:extLst>
              <a:ext uri="{FF2B5EF4-FFF2-40B4-BE49-F238E27FC236}">
                <a16:creationId xmlns:a16="http://schemas.microsoft.com/office/drawing/2014/main" id="{FCB45AAD-70AE-4886-89EB-BFB36ADB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69" y="3918503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Конверсия по магазинам">
            <a:extLst>
              <a:ext uri="{FF2B5EF4-FFF2-40B4-BE49-F238E27FC236}">
                <a16:creationId xmlns:a16="http://schemas.microsoft.com/office/drawing/2014/main" id="{5900DF28-A0FF-43DC-8132-D710DAB0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02" y="3918503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DC129B8-52F6-4D63-B532-EC523CF7F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9F6C869-587B-4B1C-A73B-01477E3060E4}"/>
              </a:ext>
            </a:extLst>
          </p:cNvPr>
          <p:cNvSpPr/>
          <p:nvPr/>
        </p:nvSpPr>
        <p:spPr>
          <a:xfrm>
            <a:off x="677334" y="570704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29B4-D639-4254-9A7F-6E27D0EC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 fontScale="90000"/>
          </a:bodyPr>
          <a:lstStyle/>
          <a:p>
            <a:r>
              <a:rPr lang="ru-RU" dirty="0"/>
              <a:t>Рост цены и объем продаж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DBAEA27-9C68-4F5D-9058-3E920869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533"/>
            <a:ext cx="6942666" cy="5114796"/>
          </a:xfrm>
        </p:spPr>
        <p:txBody>
          <a:bodyPr>
            <a:normAutofit/>
          </a:bodyPr>
          <a:lstStyle/>
          <a:p>
            <a:r>
              <a:rPr lang="ru-RU" sz="2000" dirty="0"/>
              <a:t>Рост цены на 40% произошел, фактически, в предыдущем году, т.к. за текущий год его ее изменение практически отсутствует</a:t>
            </a:r>
            <a:r>
              <a:rPr lang="en-US" sz="2000" dirty="0"/>
              <a:t>;</a:t>
            </a:r>
          </a:p>
          <a:p>
            <a:r>
              <a:rPr lang="ru-RU" sz="2000" dirty="0"/>
              <a:t>Отсутствует отрицательная корреляция между ростом цены и показателями количества и длины чеков. Это может свидетельствовать о: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Пропорциональном росте номинальных доходов населения</a:t>
            </a:r>
            <a:r>
              <a:rPr lang="en-US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b="1" dirty="0"/>
              <a:t>Потенциале роста цены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который обеспечивается</a:t>
            </a:r>
            <a:br>
              <a:rPr lang="ru-RU" sz="2000" dirty="0"/>
            </a:br>
            <a:r>
              <a:rPr lang="ru-RU" sz="2000" dirty="0"/>
              <a:t>ростом Пассажиропотока</a:t>
            </a:r>
            <a:r>
              <a:rPr lang="en-US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Ощутимом росте </a:t>
            </a:r>
            <a:br>
              <a:rPr lang="ru-RU" sz="2000" dirty="0"/>
            </a:br>
            <a:r>
              <a:rPr lang="ru-RU" sz="2000" dirty="0"/>
              <a:t>эффективности </a:t>
            </a:r>
            <a:br>
              <a:rPr lang="ru-RU" sz="2000" dirty="0"/>
            </a:br>
            <a:r>
              <a:rPr lang="ru-RU" sz="2000" dirty="0"/>
              <a:t>деятельности отдельных </a:t>
            </a:r>
            <a:br>
              <a:rPr lang="ru-RU" sz="2000" dirty="0"/>
            </a:br>
            <a:r>
              <a:rPr lang="ru-RU" sz="2000" dirty="0"/>
              <a:t>торговых точек.</a:t>
            </a:r>
          </a:p>
        </p:txBody>
      </p:sp>
      <p:pic>
        <p:nvPicPr>
          <p:cNvPr id="12" name="Picture 1" descr="Средняя цена SKU во времени">
            <a:extLst>
              <a:ext uri="{FF2B5EF4-FFF2-40B4-BE49-F238E27FC236}">
                <a16:creationId xmlns:a16="http://schemas.microsoft.com/office/drawing/2014/main" id="{B963E460-D88A-4D33-9F40-5D2A90A4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01" y="1261533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Длина чека во времени">
            <a:extLst>
              <a:ext uri="{FF2B5EF4-FFF2-40B4-BE49-F238E27FC236}">
                <a16:creationId xmlns:a16="http://schemas.microsoft.com/office/drawing/2014/main" id="{DD5C0104-C42A-40DB-98A6-FC2ED5D5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00" y="3818931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Количество чеков во времени">
            <a:extLst>
              <a:ext uri="{FF2B5EF4-FFF2-40B4-BE49-F238E27FC236}">
                <a16:creationId xmlns:a16="http://schemas.microsoft.com/office/drawing/2014/main" id="{D23D61C2-5492-439C-B861-C71DF378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2" y="3818931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4ED24D4-159C-4BCA-831A-13221F9D3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22BA78-E8E8-494C-BF2A-AD5041D612DB}"/>
              </a:ext>
            </a:extLst>
          </p:cNvPr>
          <p:cNvSpPr/>
          <p:nvPr/>
        </p:nvSpPr>
        <p:spPr>
          <a:xfrm>
            <a:off x="677334" y="570704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8FA16F5-B6A9-4B73-BE37-0E863194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90051"/>
              </p:ext>
            </p:extLst>
          </p:nvPr>
        </p:nvGraphicFramePr>
        <p:xfrm>
          <a:off x="677333" y="2313257"/>
          <a:ext cx="10498794" cy="325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50167976"/>
                    </a:ext>
                  </a:extLst>
                </a:gridCol>
                <a:gridCol w="3493997">
                  <a:extLst>
                    <a:ext uri="{9D8B030D-6E8A-4147-A177-3AD203B41FA5}">
                      <a16:colId xmlns:a16="http://schemas.microsoft.com/office/drawing/2014/main" val="3513203046"/>
                    </a:ext>
                  </a:extLst>
                </a:gridCol>
                <a:gridCol w="3499598">
                  <a:extLst>
                    <a:ext uri="{9D8B030D-6E8A-4147-A177-3AD203B41FA5}">
                      <a16:colId xmlns:a16="http://schemas.microsoft.com/office/drawing/2014/main" val="1886156958"/>
                    </a:ext>
                  </a:extLst>
                </a:gridCol>
              </a:tblGrid>
              <a:tr h="196380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1645"/>
                  </a:ext>
                </a:extLst>
              </a:tr>
              <a:tr h="129400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ТТ3, ТТ4, ТТ7, ТТ9 и ТТ11 – умеренно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ТТ6</a:t>
                      </a:r>
                      <a:r>
                        <a:rPr lang="ru-RU" sz="1200" dirty="0"/>
                        <a:t> – существенно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="1" u="sng" dirty="0"/>
                        <a:t>ТТ2, ТТ12 и ТТ8 </a:t>
                      </a:r>
                      <a:r>
                        <a:rPr lang="ru-RU" sz="1200" dirty="0"/>
                        <a:t>– почти в 2 раза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="1" u="sng" dirty="0"/>
                        <a:t>ТТ1</a:t>
                      </a:r>
                      <a:r>
                        <a:rPr lang="ru-RU" sz="1200" dirty="0"/>
                        <a:t> – новая точка.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ТТ2</a:t>
                      </a:r>
                      <a:r>
                        <a:rPr lang="ru-RU" sz="1200" dirty="0"/>
                        <a:t> и ТТ5 – умеренно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ТТ4, </a:t>
                      </a:r>
                      <a:r>
                        <a:rPr lang="ru-RU" sz="1200" b="1" u="sng" dirty="0"/>
                        <a:t>ТТ6</a:t>
                      </a:r>
                      <a:r>
                        <a:rPr lang="ru-RU" sz="1200" dirty="0"/>
                        <a:t> – существенно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ТТ8 и ТТ12 – почти в 2 раза</a:t>
                      </a:r>
                      <a:r>
                        <a:rPr lang="en-US" sz="1200" b="1" u="sng" dirty="0"/>
                        <a:t>;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ТТ1</a:t>
                      </a:r>
                      <a:r>
                        <a:rPr lang="ru-RU" sz="1200" dirty="0"/>
                        <a:t> – новая точка.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ТТ4 – умеренно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ТТ2, ТТ12 </a:t>
                      </a:r>
                      <a:r>
                        <a:rPr lang="ru-RU" sz="1200" dirty="0"/>
                        <a:t>– существенно</a:t>
                      </a:r>
                      <a:r>
                        <a:rPr lang="en-US" sz="1200" dirty="0"/>
                        <a:t>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ТТ6 – почти в 2 раза</a:t>
                      </a:r>
                      <a:r>
                        <a:rPr lang="en-US" sz="1200" b="1" u="sng" dirty="0"/>
                        <a:t>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u="sng" dirty="0"/>
                        <a:t>ТТ1</a:t>
                      </a:r>
                      <a:r>
                        <a:rPr lang="ru-RU" sz="1200" dirty="0"/>
                        <a:t> – новая точка.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01067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29B4-D639-4254-9A7F-6E27D0EC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/>
          </a:bodyPr>
          <a:lstStyle/>
          <a:p>
            <a:r>
              <a:rPr lang="ru-RU" sz="2400" dirty="0"/>
              <a:t>Оценка эффективности работы торговых точек (1</a:t>
            </a:r>
            <a:r>
              <a:rPr lang="en-US" sz="2400" dirty="0"/>
              <a:t>/</a:t>
            </a:r>
            <a:r>
              <a:rPr lang="ru-RU" sz="2400" dirty="0"/>
              <a:t>3)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DBAEA27-9C68-4F5D-9058-3E920869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533"/>
            <a:ext cx="11032066" cy="4656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Торговые точки показавшие рост эффективности по сравнению с предыдущим годом:</a:t>
            </a:r>
          </a:p>
        </p:txBody>
      </p:sp>
      <p:pic>
        <p:nvPicPr>
          <p:cNvPr id="4099" name="Picture 3" descr="Конверсия по магазинам">
            <a:extLst>
              <a:ext uri="{FF2B5EF4-FFF2-40B4-BE49-F238E27FC236}">
                <a16:creationId xmlns:a16="http://schemas.microsoft.com/office/drawing/2014/main" id="{D3BCD30B-BBF3-4CB0-827E-22FB86E7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28" y="1727199"/>
            <a:ext cx="3499599" cy="2557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Количество чеков по магазинам">
            <a:extLst>
              <a:ext uri="{FF2B5EF4-FFF2-40B4-BE49-F238E27FC236}">
                <a16:creationId xmlns:a16="http://schemas.microsoft.com/office/drawing/2014/main" id="{A95BA792-48AC-4FB5-8A13-C9EE8303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31" y="1727201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Длина чека по магазинам">
            <a:extLst>
              <a:ext uri="{FF2B5EF4-FFF2-40B4-BE49-F238E27FC236}">
                <a16:creationId xmlns:a16="http://schemas.microsoft.com/office/drawing/2014/main" id="{EBED5A0D-281F-43F2-80C9-81ED519B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27201"/>
            <a:ext cx="3499597" cy="25573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1B0BEE-8BB3-4D05-A053-FF10C94D6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8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5ACB1D3-9041-43E0-AE6D-5BA1E185A8EC}"/>
              </a:ext>
            </a:extLst>
          </p:cNvPr>
          <p:cNvSpPr/>
          <p:nvPr/>
        </p:nvSpPr>
        <p:spPr>
          <a:xfrm>
            <a:off x="677334" y="570704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1401806A-9E3B-4D99-A521-9BB8DFA7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/>
          </a:bodyPr>
          <a:lstStyle/>
          <a:p>
            <a:r>
              <a:rPr lang="ru-RU" sz="2400" dirty="0"/>
              <a:t>Оценка эффективности работы торговых точек (2</a:t>
            </a:r>
            <a:r>
              <a:rPr lang="en-US" sz="2400" dirty="0"/>
              <a:t>/</a:t>
            </a:r>
            <a:r>
              <a:rPr lang="ru-RU" sz="2400" dirty="0"/>
              <a:t>3)</a:t>
            </a:r>
          </a:p>
        </p:txBody>
      </p:sp>
      <p:sp>
        <p:nvSpPr>
          <p:cNvPr id="12" name="Объект 15">
            <a:extLst>
              <a:ext uri="{FF2B5EF4-FFF2-40B4-BE49-F238E27FC236}">
                <a16:creationId xmlns:a16="http://schemas.microsoft.com/office/drawing/2014/main" id="{59441487-6252-444C-A128-3B30E66B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533"/>
            <a:ext cx="11032066" cy="4656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Однако картина несколько иная, если мы посмотрим с учетом средней цены:</a:t>
            </a:r>
          </a:p>
        </p:txBody>
      </p:sp>
      <p:pic>
        <p:nvPicPr>
          <p:cNvPr id="5122" name="Picture 2" descr="Эффективность работы магазинов">
            <a:extLst>
              <a:ext uri="{FF2B5EF4-FFF2-40B4-BE49-F238E27FC236}">
                <a16:creationId xmlns:a16="http://schemas.microsoft.com/office/drawing/2014/main" id="{32C89671-C6B4-43EE-B746-054DF290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0" y="1736081"/>
            <a:ext cx="3064933" cy="20132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Эффективность работы магазинов">
            <a:extLst>
              <a:ext uri="{FF2B5EF4-FFF2-40B4-BE49-F238E27FC236}">
                <a16:creationId xmlns:a16="http://schemas.microsoft.com/office/drawing/2014/main" id="{32368F3C-78A1-4BCD-A46C-3423595E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0" y="3743095"/>
            <a:ext cx="3064577" cy="20132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Объект 15">
            <a:extLst>
              <a:ext uri="{FF2B5EF4-FFF2-40B4-BE49-F238E27FC236}">
                <a16:creationId xmlns:a16="http://schemas.microsoft.com/office/drawing/2014/main" id="{65DBE2F5-2B97-471F-9DFF-9A63E36869D6}"/>
              </a:ext>
            </a:extLst>
          </p:cNvPr>
          <p:cNvSpPr txBox="1">
            <a:spLocks/>
          </p:cNvSpPr>
          <p:nvPr/>
        </p:nvSpPr>
        <p:spPr>
          <a:xfrm>
            <a:off x="3843867" y="1727198"/>
            <a:ext cx="5501667" cy="1490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Прошлый год</a:t>
            </a:r>
          </a:p>
          <a:p>
            <a:r>
              <a:rPr lang="ru-RU" sz="1200" dirty="0"/>
              <a:t>Наиболее эффективной является ТТ9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ru-RU" sz="1200" dirty="0"/>
              <a:t>Наименее эффективной ТТ5</a:t>
            </a:r>
            <a:r>
              <a:rPr lang="en-US" sz="1200" dirty="0"/>
              <a:t>;</a:t>
            </a:r>
          </a:p>
          <a:p>
            <a:r>
              <a:rPr lang="ru-RU" sz="1200" dirty="0"/>
              <a:t>Средняя сумма чеков ТТ делится на две группы до и свыше </a:t>
            </a:r>
            <a:r>
              <a:rPr lang="en-US" sz="1200" dirty="0"/>
              <a:t>~</a:t>
            </a:r>
            <a:r>
              <a:rPr lang="ru-RU" sz="1200" dirty="0"/>
              <a:t>500 рублей за чек</a:t>
            </a:r>
            <a:r>
              <a:rPr lang="en-US" sz="1200" dirty="0"/>
              <a:t>;</a:t>
            </a:r>
          </a:p>
          <a:p>
            <a:r>
              <a:rPr lang="ru-RU" sz="1200" dirty="0"/>
              <a:t>Конверсия распределена равномерно.</a:t>
            </a:r>
            <a:endParaRPr lang="en-US" sz="1200" dirty="0"/>
          </a:p>
          <a:p>
            <a:endParaRPr lang="ru-RU" sz="1200" dirty="0"/>
          </a:p>
        </p:txBody>
      </p:sp>
      <p:sp>
        <p:nvSpPr>
          <p:cNvPr id="22" name="Объект 15">
            <a:extLst>
              <a:ext uri="{FF2B5EF4-FFF2-40B4-BE49-F238E27FC236}">
                <a16:creationId xmlns:a16="http://schemas.microsoft.com/office/drawing/2014/main" id="{21352DE5-80F0-4FCD-859F-13E35AFC610D}"/>
              </a:ext>
            </a:extLst>
          </p:cNvPr>
          <p:cNvSpPr txBox="1">
            <a:spLocks/>
          </p:cNvSpPr>
          <p:nvPr/>
        </p:nvSpPr>
        <p:spPr>
          <a:xfrm>
            <a:off x="3843868" y="3743096"/>
            <a:ext cx="4504268" cy="2013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Текущий год</a:t>
            </a:r>
          </a:p>
          <a:p>
            <a:r>
              <a:rPr lang="ru-RU" sz="1200" dirty="0"/>
              <a:t>Среди наиболее эффективных появляется </a:t>
            </a:r>
            <a:r>
              <a:rPr lang="ru-RU" sz="1200" b="1" u="sng" dirty="0"/>
              <a:t>ТТ2</a:t>
            </a:r>
            <a:r>
              <a:rPr lang="en-US" sz="1200" dirty="0"/>
              <a:t>;</a:t>
            </a:r>
          </a:p>
          <a:p>
            <a:r>
              <a:rPr lang="ru-RU" sz="1200" b="1" u="sng" dirty="0"/>
              <a:t>ТТ5</a:t>
            </a:r>
            <a:r>
              <a:rPr lang="ru-RU" sz="1200" dirty="0"/>
              <a:t> все так же наименее эффективная точка</a:t>
            </a:r>
            <a:r>
              <a:rPr lang="en-US" sz="1200" dirty="0"/>
              <a:t>;</a:t>
            </a:r>
          </a:p>
          <a:p>
            <a:r>
              <a:rPr lang="ru-RU" sz="1200" dirty="0"/>
              <a:t>У </a:t>
            </a:r>
            <a:r>
              <a:rPr lang="ru-RU" sz="1200" b="1" u="sng" dirty="0"/>
              <a:t>ТТ6 и ТТ12 </a:t>
            </a:r>
            <a:r>
              <a:rPr lang="ru-RU" sz="1200" dirty="0"/>
              <a:t>действительно наблюдается существенный рост Конверсии, но относительная сумма чека упала</a:t>
            </a:r>
            <a:r>
              <a:rPr lang="en-US" sz="1200" dirty="0"/>
              <a:t>;</a:t>
            </a:r>
          </a:p>
          <a:p>
            <a:r>
              <a:rPr lang="ru-RU" sz="1200" dirty="0"/>
              <a:t>Средняя сумма чека стала распределена более равномерно, но разброс остался, что, с учетом того, что средняя цена по ТТ в текущем году как раз выровнялась, означает сохранившийся разброс в длине чека среди ТТ</a:t>
            </a:r>
            <a:r>
              <a:rPr lang="en-US" sz="1200" dirty="0"/>
              <a:t>;</a:t>
            </a:r>
          </a:p>
          <a:p>
            <a:r>
              <a:rPr lang="ru-RU" sz="1200" dirty="0"/>
              <a:t> </a:t>
            </a:r>
            <a:r>
              <a:rPr lang="ru-RU" sz="1200" b="1" u="sng" dirty="0"/>
              <a:t>ТТ11</a:t>
            </a:r>
            <a:r>
              <a:rPr lang="ru-RU" sz="1200" dirty="0"/>
              <a:t> получил существенный рост средней суммы чека</a:t>
            </a:r>
            <a:r>
              <a:rPr lang="en-US" sz="1200" dirty="0"/>
              <a:t>;</a:t>
            </a:r>
          </a:p>
          <a:p>
            <a:r>
              <a:rPr lang="ru-RU" sz="1200" dirty="0"/>
              <a:t>Рост ТТ8 по ряду показателей, на общей картины, оказался достаточно средним.</a:t>
            </a:r>
            <a:endParaRPr lang="en-US" sz="1200" dirty="0"/>
          </a:p>
          <a:p>
            <a:endParaRPr lang="ru-RU" sz="1200" dirty="0"/>
          </a:p>
        </p:txBody>
      </p:sp>
      <p:pic>
        <p:nvPicPr>
          <p:cNvPr id="5125" name="Picture 5" descr="Средняя цена SKU по магазинам">
            <a:extLst>
              <a:ext uri="{FF2B5EF4-FFF2-40B4-BE49-F238E27FC236}">
                <a16:creationId xmlns:a16="http://schemas.microsoft.com/office/drawing/2014/main" id="{46796977-5452-48F3-817B-0423C968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423" y="3743094"/>
            <a:ext cx="3064933" cy="20132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C09C45-E8CB-493E-839C-9FCD99C55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C2E12B-34BA-4E04-99AB-4056C3E9923B}"/>
              </a:ext>
            </a:extLst>
          </p:cNvPr>
          <p:cNvSpPr/>
          <p:nvPr/>
        </p:nvSpPr>
        <p:spPr>
          <a:xfrm>
            <a:off x="677334" y="570704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2897E66-C681-4857-A859-6383D2E446C7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519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Оценка эффективности работы торговых точек (3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ru-RU" sz="2400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6147" name="Picture 3" descr="Пассажиропоток по магазинам">
            <a:extLst>
              <a:ext uri="{FF2B5EF4-FFF2-40B4-BE49-F238E27FC236}">
                <a16:creationId xmlns:a16="http://schemas.microsoft.com/office/drawing/2014/main" id="{ED889767-A3C3-42B2-8AEF-F93E1441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26" y="3922180"/>
            <a:ext cx="2961574" cy="21642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Результативность магазинов">
            <a:extLst>
              <a:ext uri="{FF2B5EF4-FFF2-40B4-BE49-F238E27FC236}">
                <a16:creationId xmlns:a16="http://schemas.microsoft.com/office/drawing/2014/main" id="{E46F036D-CE4B-49DA-81DC-37DDFB3A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00" y="1593586"/>
            <a:ext cx="3074034" cy="44928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15">
            <a:extLst>
              <a:ext uri="{FF2B5EF4-FFF2-40B4-BE49-F238E27FC236}">
                <a16:creationId xmlns:a16="http://schemas.microsoft.com/office/drawing/2014/main" id="{EFC1131D-D1D5-467B-B408-5711453016E5}"/>
              </a:ext>
            </a:extLst>
          </p:cNvPr>
          <p:cNvSpPr txBox="1">
            <a:spLocks/>
          </p:cNvSpPr>
          <p:nvPr/>
        </p:nvSpPr>
        <p:spPr>
          <a:xfrm>
            <a:off x="457200" y="1521887"/>
            <a:ext cx="7560099" cy="448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Если посмотреть на картину с точки зрения генерируемой торговой точкой выручки, то можно увидеть следующее: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ru-RU" sz="1200" dirty="0"/>
              <a:t>Наиболее результативной являются </a:t>
            </a:r>
            <a:r>
              <a:rPr lang="ru-RU" sz="1200" b="1" u="sng" dirty="0"/>
              <a:t>ТТ4, ТТ3, ТТ5, ТТ10</a:t>
            </a:r>
            <a:r>
              <a:rPr lang="ru-RU" sz="1200" dirty="0"/>
              <a:t> и </a:t>
            </a:r>
            <a:r>
              <a:rPr lang="ru-RU" sz="1200" b="1" u="sng" dirty="0"/>
              <a:t>ТТ9</a:t>
            </a:r>
            <a:r>
              <a:rPr lang="en-US" sz="1200" dirty="0"/>
              <a:t>;</a:t>
            </a:r>
          </a:p>
          <a:p>
            <a:r>
              <a:rPr lang="ru-RU" sz="1200" dirty="0"/>
              <a:t>При этом показатели конверсии </a:t>
            </a:r>
            <a:r>
              <a:rPr lang="ru-RU" sz="1200" b="1" u="sng" dirty="0"/>
              <a:t>ТТ5, ТТ4 и ТТ10</a:t>
            </a:r>
            <a:r>
              <a:rPr lang="ru-RU" sz="1200" dirty="0"/>
              <a:t> являются ниже среднего и в части эффективности не представляют большого интереса</a:t>
            </a:r>
            <a:r>
              <a:rPr lang="en-US" sz="1200" dirty="0"/>
              <a:t>;</a:t>
            </a:r>
          </a:p>
          <a:p>
            <a:r>
              <a:rPr lang="ru-RU" sz="1200" dirty="0"/>
              <a:t>Высокая результативность при низкой эффективности может объясняется </a:t>
            </a:r>
            <a:r>
              <a:rPr lang="ru-RU" sz="1200" dirty="0" err="1"/>
              <a:t>выоским</a:t>
            </a:r>
            <a:r>
              <a:rPr lang="ru-RU" sz="1200" dirty="0"/>
              <a:t> Пассажиропотоком</a:t>
            </a:r>
            <a:r>
              <a:rPr lang="en-US" sz="1200" dirty="0"/>
              <a:t> </a:t>
            </a:r>
            <a:r>
              <a:rPr lang="ru-RU" sz="1200" dirty="0"/>
              <a:t>и хорошей средней суммой чека</a:t>
            </a:r>
            <a:r>
              <a:rPr lang="en-US" sz="1200" dirty="0"/>
              <a:t>;</a:t>
            </a:r>
          </a:p>
          <a:p>
            <a:r>
              <a:rPr lang="ru-RU" sz="1200" dirty="0"/>
              <a:t>Сопоставив все вышесказанное можно судить о возникновении упущенной выгоды по </a:t>
            </a:r>
            <a:r>
              <a:rPr lang="ru-RU" sz="1200" b="1" u="sng" dirty="0"/>
              <a:t>ТТ5, ТТ4 и ТТ10</a:t>
            </a:r>
            <a:r>
              <a:rPr lang="ru-RU" sz="1200" b="1" dirty="0"/>
              <a:t> </a:t>
            </a:r>
            <a:r>
              <a:rPr lang="ru-RU" sz="1200" dirty="0"/>
              <a:t>и большем потенциале</a:t>
            </a:r>
            <a:r>
              <a:rPr lang="en-US" sz="1200" dirty="0"/>
              <a:t>;</a:t>
            </a:r>
          </a:p>
          <a:p>
            <a:r>
              <a:rPr lang="ru-RU" sz="1200" dirty="0"/>
              <a:t>У </a:t>
            </a:r>
            <a:r>
              <a:rPr lang="ru-RU" sz="1200" b="1" u="sng" dirty="0"/>
              <a:t>ТТ3</a:t>
            </a:r>
            <a:r>
              <a:rPr lang="ru-RU" sz="1200" dirty="0"/>
              <a:t> достаточно большой поток</a:t>
            </a:r>
            <a:br>
              <a:rPr lang="ru-RU" sz="1200" dirty="0"/>
            </a:br>
            <a:r>
              <a:rPr lang="ru-RU" sz="1200" dirty="0"/>
              <a:t>пассажиров при средних </a:t>
            </a:r>
            <a:br>
              <a:rPr lang="ru-RU" sz="1200" dirty="0"/>
            </a:br>
            <a:r>
              <a:rPr lang="ru-RU" sz="1200" dirty="0"/>
              <a:t>показателях конверсии и не</a:t>
            </a:r>
            <a:br>
              <a:rPr lang="ru-RU" sz="1200" dirty="0"/>
            </a:br>
            <a:r>
              <a:rPr lang="ru-RU" sz="1200" dirty="0"/>
              <a:t>выдающейся сумме среднего</a:t>
            </a:r>
            <a:br>
              <a:rPr lang="ru-RU" sz="1200" dirty="0"/>
            </a:br>
            <a:r>
              <a:rPr lang="ru-RU" sz="1200" dirty="0"/>
              <a:t>чека. Т.е. потенциал к</a:t>
            </a:r>
            <a:br>
              <a:rPr lang="ru-RU" sz="1200" dirty="0"/>
            </a:br>
            <a:r>
              <a:rPr lang="ru-RU" sz="1200" dirty="0"/>
              <a:t>росту так же есть.</a:t>
            </a:r>
          </a:p>
        </p:txBody>
      </p:sp>
      <p:pic>
        <p:nvPicPr>
          <p:cNvPr id="6150" name="Picture 6" descr="Конверсия">
            <a:extLst>
              <a:ext uri="{FF2B5EF4-FFF2-40B4-BE49-F238E27FC236}">
                <a16:creationId xmlns:a16="http://schemas.microsoft.com/office/drawing/2014/main" id="{837E42D7-4843-4B4F-A378-D8C69C75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39" y="3922179"/>
            <a:ext cx="1480787" cy="21642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33714-3A25-476C-AD5A-8D795D32519C}"/>
              </a:ext>
            </a:extLst>
          </p:cNvPr>
          <p:cNvSpPr txBox="1"/>
          <p:nvPr/>
        </p:nvSpPr>
        <p:spPr>
          <a:xfrm>
            <a:off x="8017299" y="1634069"/>
            <a:ext cx="296157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/>
              <a:t>Результативность магазинов за текущий год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8F076-CB87-48D0-8725-6AAEC1F4632B}"/>
              </a:ext>
            </a:extLst>
          </p:cNvPr>
          <p:cNvSpPr txBox="1"/>
          <p:nvPr/>
        </p:nvSpPr>
        <p:spPr>
          <a:xfrm>
            <a:off x="3631169" y="3942887"/>
            <a:ext cx="1347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700" dirty="0"/>
              <a:t>Конверсия магазинов за текущий год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ADF8AD-51AB-4D86-A979-AEF8FD37D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22F6138-22F1-4005-88A1-7E35A79B72AE}"/>
              </a:ext>
            </a:extLst>
          </p:cNvPr>
          <p:cNvSpPr/>
          <p:nvPr/>
        </p:nvSpPr>
        <p:spPr>
          <a:xfrm>
            <a:off x="728135" y="440259"/>
            <a:ext cx="9397999" cy="607812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94CFE3-FAC6-411C-83C0-9B16CB64057E}"/>
              </a:ext>
            </a:extLst>
          </p:cNvPr>
          <p:cNvSpPr txBox="1">
            <a:spLocks/>
          </p:cNvSpPr>
          <p:nvPr/>
        </p:nvSpPr>
        <p:spPr>
          <a:xfrm>
            <a:off x="863601" y="609600"/>
            <a:ext cx="8596668" cy="6519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Анализ отдельных Торговых точек (1</a:t>
            </a:r>
            <a:r>
              <a:rPr lang="en-US" sz="2400" dirty="0">
                <a:solidFill>
                  <a:schemeClr val="tx1"/>
                </a:solidFill>
              </a:rPr>
              <a:t>/2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90A0A7-8FCC-4256-AF31-3D1137BBA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5" y="1051515"/>
            <a:ext cx="5830114" cy="1933845"/>
          </a:xfrm>
          <a:prstGeom prst="rect">
            <a:avLst/>
          </a:prstGeom>
        </p:spPr>
      </p:pic>
      <p:sp>
        <p:nvSpPr>
          <p:cNvPr id="14" name="Объект 15">
            <a:extLst>
              <a:ext uri="{FF2B5EF4-FFF2-40B4-BE49-F238E27FC236}">
                <a16:creationId xmlns:a16="http://schemas.microsoft.com/office/drawing/2014/main" id="{A1CDD67B-B625-44A5-9FE8-11F79D8C5A51}"/>
              </a:ext>
            </a:extLst>
          </p:cNvPr>
          <p:cNvSpPr txBox="1">
            <a:spLocks/>
          </p:cNvSpPr>
          <p:nvPr/>
        </p:nvSpPr>
        <p:spPr>
          <a:xfrm>
            <a:off x="6493933" y="1132810"/>
            <a:ext cx="3101802" cy="185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ТТ9 отличный пример высокой результативности</a:t>
            </a:r>
            <a:br>
              <a:rPr lang="ru-RU" sz="1200" dirty="0"/>
            </a:br>
            <a:r>
              <a:rPr lang="ru-RU" sz="1200" dirty="0"/>
              <a:t>и эффективности при достаточно низком Пассажиропотоке:</a:t>
            </a:r>
          </a:p>
          <a:p>
            <a:r>
              <a:rPr lang="ru-RU" sz="1200" dirty="0"/>
              <a:t>ТТ на 5 месте по результативности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ru-RU" sz="1200" dirty="0"/>
              <a:t>На 2 месте по конверсии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ru-RU" sz="1200" dirty="0"/>
              <a:t>И на 9 по Пассажиропотоку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24EC6E-F769-4BF6-97CC-F4718675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88" t="72506" r="40908" b="16688"/>
          <a:stretch/>
        </p:blipFill>
        <p:spPr>
          <a:xfrm>
            <a:off x="863601" y="3649133"/>
            <a:ext cx="5846773" cy="1933845"/>
          </a:xfrm>
          <a:prstGeom prst="rect">
            <a:avLst/>
          </a:prstGeom>
        </p:spPr>
      </p:pic>
      <p:sp>
        <p:nvSpPr>
          <p:cNvPr id="17" name="Объект 15">
            <a:extLst>
              <a:ext uri="{FF2B5EF4-FFF2-40B4-BE49-F238E27FC236}">
                <a16:creationId xmlns:a16="http://schemas.microsoft.com/office/drawing/2014/main" id="{D7278899-9215-49FB-8737-8382A8640BEA}"/>
              </a:ext>
            </a:extLst>
          </p:cNvPr>
          <p:cNvSpPr txBox="1">
            <a:spLocks/>
          </p:cNvSpPr>
          <p:nvPr/>
        </p:nvSpPr>
        <p:spPr>
          <a:xfrm>
            <a:off x="6493933" y="3645688"/>
            <a:ext cx="3101802" cy="1852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ТТ5 напротив пример очень низкой эффективности при очень большом Пассажиропотоке:</a:t>
            </a:r>
          </a:p>
          <a:p>
            <a:r>
              <a:rPr lang="ru-RU" sz="1200" dirty="0"/>
              <a:t>Только каждый 666 Пассажир совершает покупку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ru-RU" sz="1200" dirty="0"/>
              <a:t>Длин чека ниже средней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ru-RU" sz="1200" dirty="0"/>
              <a:t>Выгода упущена почти в 10 раз по сравнению с другими ТТ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FB628C-2020-49F7-BB5B-A527FD8F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845C78D-CE9A-4D8F-B94D-C79A806502BF}"/>
              </a:ext>
            </a:extLst>
          </p:cNvPr>
          <p:cNvSpPr/>
          <p:nvPr/>
        </p:nvSpPr>
        <p:spPr>
          <a:xfrm>
            <a:off x="601135" y="399653"/>
            <a:ext cx="9397999" cy="690829"/>
          </a:xfrm>
          <a:prstGeom prst="rect">
            <a:avLst/>
          </a:prstGeom>
          <a:solidFill>
            <a:srgbClr val="E6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94CFE3-FAC6-411C-83C0-9B16CB64057E}"/>
              </a:ext>
            </a:extLst>
          </p:cNvPr>
          <p:cNvSpPr txBox="1">
            <a:spLocks/>
          </p:cNvSpPr>
          <p:nvPr/>
        </p:nvSpPr>
        <p:spPr>
          <a:xfrm>
            <a:off x="863601" y="609600"/>
            <a:ext cx="8596668" cy="6519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</a:rPr>
              <a:t>Анализ отдельных Торговых точек (</a:t>
            </a:r>
            <a:r>
              <a:rPr lang="en-US" sz="2400" dirty="0">
                <a:solidFill>
                  <a:schemeClr val="tx1"/>
                </a:solidFill>
              </a:rPr>
              <a:t>2/2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6FC11A4-C67B-43DC-AA59-7C1AE1D00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31823"/>
              </p:ext>
            </p:extLst>
          </p:nvPr>
        </p:nvGraphicFramePr>
        <p:xfrm>
          <a:off x="541867" y="1261533"/>
          <a:ext cx="10524066" cy="51511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830321">
                  <a:extLst>
                    <a:ext uri="{9D8B030D-6E8A-4147-A177-3AD203B41FA5}">
                      <a16:colId xmlns:a16="http://schemas.microsoft.com/office/drawing/2014/main" val="3583610732"/>
                    </a:ext>
                  </a:extLst>
                </a:gridCol>
                <a:gridCol w="1435945">
                  <a:extLst>
                    <a:ext uri="{9D8B030D-6E8A-4147-A177-3AD203B41FA5}">
                      <a16:colId xmlns:a16="http://schemas.microsoft.com/office/drawing/2014/main" val="3653738258"/>
                    </a:ext>
                  </a:extLst>
                </a:gridCol>
                <a:gridCol w="3829644">
                  <a:extLst>
                    <a:ext uri="{9D8B030D-6E8A-4147-A177-3AD203B41FA5}">
                      <a16:colId xmlns:a16="http://schemas.microsoft.com/office/drawing/2014/main" val="1371374470"/>
                    </a:ext>
                  </a:extLst>
                </a:gridCol>
                <a:gridCol w="1428156">
                  <a:extLst>
                    <a:ext uri="{9D8B030D-6E8A-4147-A177-3AD203B41FA5}">
                      <a16:colId xmlns:a16="http://schemas.microsoft.com/office/drawing/2014/main" val="740798690"/>
                    </a:ext>
                  </a:extLst>
                </a:gridCol>
              </a:tblGrid>
              <a:tr h="1026160">
                <a:tc>
                  <a:txBody>
                    <a:bodyPr/>
                    <a:lstStyle/>
                    <a:p>
                      <a:r>
                        <a:rPr lang="ru-RU" sz="1200" dirty="0"/>
                        <a:t>ТТ2: </a:t>
                      </a:r>
                      <a:r>
                        <a:rPr lang="ru-RU" sz="1000" b="0" dirty="0"/>
                        <a:t>при крайне низком Пассажиропотоке демонстрирует отличные показатели эффективности и существенный рост в текущем году. Рекомендуется обратить внимание на методы управления и перенять опыт.</a:t>
                      </a:r>
                    </a:p>
                    <a:p>
                      <a:r>
                        <a:rPr lang="ru-RU" sz="1000" b="1" dirty="0"/>
                        <a:t>Может быть стоит поднять цену до средней.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ТТ8: </a:t>
                      </a:r>
                      <a:r>
                        <a:rPr lang="ru-RU" sz="1000" b="0" dirty="0"/>
                        <a:t>точка демонстрирует хороший и стабильный результат. Можно немного повысить объем продаж на один чек до среднего уровня.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/>
                        <a:t>Повысить объем продаж.</a:t>
                      </a:r>
                    </a:p>
                    <a:p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24126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sz="1200" b="1" dirty="0"/>
                        <a:t>ТТ3: </a:t>
                      </a:r>
                      <a:r>
                        <a:rPr lang="ru-RU" sz="1000" b="0" dirty="0"/>
                        <a:t>у точки отличные показатели результативности и хорошая конверсия. Однако есть упущенный потенциал в части средней дины чека.</a:t>
                      </a:r>
                    </a:p>
                    <a:p>
                      <a:r>
                        <a:rPr lang="ru-RU" sz="1000" b="0" dirty="0"/>
                        <a:t>С прошлого года конверсия снизилась, что является плохим знаком.</a:t>
                      </a:r>
                    </a:p>
                    <a:p>
                      <a:r>
                        <a:rPr lang="ru-RU" sz="1000" b="1" dirty="0"/>
                        <a:t>Нужно обратить внимание на объем продаж и конверсию.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ТТ10: </a:t>
                      </a:r>
                      <a:r>
                        <a:rPr lang="ru-RU" sz="1000" b="0" dirty="0"/>
                        <a:t>точка демонстрирует хороший и стабильный результат. Можно немного повысить объем продаж на один чек до среднего уровня.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/>
                        <a:t>Повысить объем продаж.</a:t>
                      </a:r>
                    </a:p>
                    <a:p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4541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sz="1200" b="1" dirty="0"/>
                        <a:t>ТТ4: </a:t>
                      </a:r>
                      <a:r>
                        <a:rPr lang="ru-RU" sz="1000" b="0" dirty="0"/>
                        <a:t>у точки отличные Пассажиропоток и средняя сумма чека. Однако имеется большая упущенная выгода в части конверсии.</a:t>
                      </a:r>
                    </a:p>
                    <a:p>
                      <a:r>
                        <a:rPr lang="ru-RU" sz="1000" b="1" dirty="0"/>
                        <a:t>Увеличить конверсию.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ТТ11: </a:t>
                      </a:r>
                      <a:endParaRPr lang="ru-RU" sz="1000" b="0" dirty="0"/>
                    </a:p>
                    <a:p>
                      <a:r>
                        <a:rPr lang="ru-RU" sz="1000" b="0" dirty="0"/>
                        <a:t>Впечатляющий рост в части длины чека при высокой средней цене. Рекомендуется перенять опыт в части повышения длины чека.</a:t>
                      </a:r>
                    </a:p>
                    <a:p>
                      <a:r>
                        <a:rPr lang="ru-RU" sz="1000" b="0" dirty="0"/>
                        <a:t>Но крайне низка конверсия при низком пассажирообороте.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/>
                        <a:t>Увеличить конверсию.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0419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sz="1200" b="1" dirty="0"/>
                        <a:t>ТТ6: </a:t>
                      </a:r>
                      <a:r>
                        <a:rPr lang="ru-RU" sz="1000" b="0" dirty="0"/>
                        <a:t>у точки произошел огромный рост в части конверсии. Одна достаточно низкая длина чека, что не позволяет ТТ стать лидеров эффективности.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/>
                        <a:t>Рекомендуется перенять опыт в части повышения конверсии.</a:t>
                      </a:r>
                    </a:p>
                    <a:p>
                      <a:r>
                        <a:rPr lang="ru-RU" sz="1000" b="1" dirty="0"/>
                        <a:t>Повысить объем продаж.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ТТ12: </a:t>
                      </a:r>
                      <a:r>
                        <a:rPr lang="ru-RU" sz="1000" b="0" dirty="0"/>
                        <a:t>у точки произошел огромный рост в части конверсии. Одна достаточно низкая длина чека, что не позволяет ТТ стать лидеров эффективности.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/>
                        <a:t>Рекомендуется перенять опыт в части повышения конверсии.</a:t>
                      </a:r>
                    </a:p>
                    <a:p>
                      <a:r>
                        <a:rPr lang="ru-RU" sz="1000" b="1" dirty="0"/>
                        <a:t>Повысить объем продаж.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015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sz="1200" b="1" dirty="0"/>
                        <a:t>ТТ7: </a:t>
                      </a:r>
                      <a:r>
                        <a:rPr lang="ru-RU" sz="1000" b="0" dirty="0"/>
                        <a:t>торговая точка демонстрирует стабильную работу и хорошие (но не выдающиеся) показатели эффективности по всем параметрам.</a:t>
                      </a:r>
                    </a:p>
                    <a:p>
                      <a:r>
                        <a:rPr lang="ru-RU" sz="1000" b="1" dirty="0"/>
                        <a:t>Какие либо рекомендации отсутствуют.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ТТ13: </a:t>
                      </a:r>
                      <a:r>
                        <a:rPr lang="ru-RU" sz="1000" b="0" dirty="0"/>
                        <a:t>у точки неплохая средняя сумма чека, но очень плохие показатели конверсию.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/>
                        <a:t>Нужно обратить внимание на объем продаж и конверсию.</a:t>
                      </a:r>
                    </a:p>
                    <a:p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06233"/>
                  </a:ext>
                </a:extLst>
              </a:tr>
            </a:tbl>
          </a:graphicData>
        </a:graphic>
      </p:graphicFrame>
      <p:pic>
        <p:nvPicPr>
          <p:cNvPr id="12" name="Picture 1" descr="Средняя цена SKU, руб.">
            <a:extLst>
              <a:ext uri="{FF2B5EF4-FFF2-40B4-BE49-F238E27FC236}">
                <a16:creationId xmlns:a16="http://schemas.microsoft.com/office/drawing/2014/main" id="{3AFA33F1-0221-49ED-A011-B68EE3EC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3" y="1261534"/>
            <a:ext cx="1409702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Ср. длина чека, позиций">
            <a:extLst>
              <a:ext uri="{FF2B5EF4-FFF2-40B4-BE49-F238E27FC236}">
                <a16:creationId xmlns:a16="http://schemas.microsoft.com/office/drawing/2014/main" id="{9C0DEA47-5CC5-45E5-B3F1-2AF64A20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3" y="2294468"/>
            <a:ext cx="1409702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Пассажиров на чек, чел.">
            <a:extLst>
              <a:ext uri="{FF2B5EF4-FFF2-40B4-BE49-F238E27FC236}">
                <a16:creationId xmlns:a16="http://schemas.microsoft.com/office/drawing/2014/main" id="{BFD49FBB-18EE-44AA-9E60-71F75504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3" y="3327402"/>
            <a:ext cx="1390316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р. длина чека, позиций">
            <a:extLst>
              <a:ext uri="{FF2B5EF4-FFF2-40B4-BE49-F238E27FC236}">
                <a16:creationId xmlns:a16="http://schemas.microsoft.com/office/drawing/2014/main" id="{02AA701D-41AC-4116-B44E-9F1A74CA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4" y="4360336"/>
            <a:ext cx="1390316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Ср. длина чека, позиций">
            <a:extLst>
              <a:ext uri="{FF2B5EF4-FFF2-40B4-BE49-F238E27FC236}">
                <a16:creationId xmlns:a16="http://schemas.microsoft.com/office/drawing/2014/main" id="{ABB99BCD-5B47-4435-99C6-EBDADDFE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1" y="1261532"/>
            <a:ext cx="1390317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Ср. длина чека, позиций">
            <a:extLst>
              <a:ext uri="{FF2B5EF4-FFF2-40B4-BE49-F238E27FC236}">
                <a16:creationId xmlns:a16="http://schemas.microsoft.com/office/drawing/2014/main" id="{F0CE0844-0C75-4857-8729-C1928C3F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1" y="2294468"/>
            <a:ext cx="1390317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Пассажиров на чек, чел.">
            <a:extLst>
              <a:ext uri="{FF2B5EF4-FFF2-40B4-BE49-F238E27FC236}">
                <a16:creationId xmlns:a16="http://schemas.microsoft.com/office/drawing/2014/main" id="{C5E8F295-8910-4FB7-81CF-381539A4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1" y="3327401"/>
            <a:ext cx="1390317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Ср. длина чека, позиций">
            <a:extLst>
              <a:ext uri="{FF2B5EF4-FFF2-40B4-BE49-F238E27FC236}">
                <a16:creationId xmlns:a16="http://schemas.microsoft.com/office/drawing/2014/main" id="{B864DB53-C3B4-4F34-917C-68DD5B4C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0" y="4360334"/>
            <a:ext cx="1390317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Пассажиров на чек, чел.">
            <a:extLst>
              <a:ext uri="{FF2B5EF4-FFF2-40B4-BE49-F238E27FC236}">
                <a16:creationId xmlns:a16="http://schemas.microsoft.com/office/drawing/2014/main" id="{47A78424-D824-4127-985F-C257DE7F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59" y="5390529"/>
            <a:ext cx="1390316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E1E289C-800C-43C2-8E9E-B5F653F18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40" y="115422"/>
            <a:ext cx="1002178" cy="10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9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1197</Words>
  <Application>Microsoft Office PowerPoint</Application>
  <PresentationFormat>Широкоэкранный</PresentationFormat>
  <Paragraphs>121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3</vt:lpstr>
      <vt:lpstr>Тема Office</vt:lpstr>
      <vt:lpstr>Анализ работы торговых точек в аэропортах</vt:lpstr>
      <vt:lpstr>Общие результаты года</vt:lpstr>
      <vt:lpstr>Пассажиропоток и конверсия</vt:lpstr>
      <vt:lpstr>Рост цены и объем продаж</vt:lpstr>
      <vt:lpstr>Оценка эффективности работы торговых точек (1/3)</vt:lpstr>
      <vt:lpstr>Оценка эффективности работы торговых точек (2/3)</vt:lpstr>
      <vt:lpstr>Презентация PowerPoint</vt:lpstr>
      <vt:lpstr>Презентация PowerPoint</vt:lpstr>
      <vt:lpstr>Презентация PowerPoint</vt:lpstr>
      <vt:lpstr>Анализ новой точки ТТ1</vt:lpstr>
      <vt:lpstr>Итоговые рекомендации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анализа данных</dc:title>
  <dc:creator>Маск Такседо</dc:creator>
  <cp:lastModifiedBy>Маск Такседо</cp:lastModifiedBy>
  <cp:revision>61</cp:revision>
  <dcterms:created xsi:type="dcterms:W3CDTF">2022-01-16T21:34:35Z</dcterms:created>
  <dcterms:modified xsi:type="dcterms:W3CDTF">2022-02-16T05:30:06Z</dcterms:modified>
</cp:coreProperties>
</file>