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4" r:id="rId5"/>
    <p:sldId id="265" r:id="rId6"/>
    <p:sldId id="266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Наумов Евгений Николаевич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37308" y="2078896"/>
            <a:ext cx="5072542" cy="969818"/>
          </a:xfrm>
        </p:spPr>
        <p:txBody>
          <a:bodyPr>
            <a:noAutofit/>
          </a:bodyPr>
          <a:lstStyle/>
          <a:p>
            <a:r>
              <a:rPr lang="ru-RU" sz="3200" dirty="0"/>
              <a:t>Определение доходности облигаций по данным ММВБ</a:t>
            </a:r>
            <a:endParaRPr lang="ru-RU" sz="32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Октябрь 20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Используя данные по рублевым облигациям, которые торгуются на ММВБ на текущую дату произвести кластеризацию данных по купонной доходности, расчёт доходности по каждой облигации и предложить алгоритм расчета портфеля, отвечающего определенным, выбранным самостоятельно, параметрам.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https://github.com/nevgeniy1993/Final-Work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  <a:r>
              <a:rPr lang="en-US" dirty="0"/>
              <a:t> (1 </a:t>
            </a:r>
            <a:r>
              <a:rPr lang="ru-RU" dirty="0"/>
              <a:t>из 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Загрузка внешних данных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Анализ и обработка данных: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Соответствие формату данных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и устранение дубликатов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и устранение нулевых значений по важным для анализа параметрам</a:t>
            </a:r>
          </a:p>
          <a:p>
            <a:pPr marL="457200" lvl="1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Решение проблемы недостаточности данных: Так как мы имеем дело с денежными средствами, а итог нашей работы 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- составление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конкретного плана действия по их распоряжению, было принято решение удалить все облигации с неизвестными данными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(~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15% базы).</a:t>
            </a:r>
          </a:p>
          <a:p>
            <a:pPr marL="457200" lvl="1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  <a:r>
              <a:rPr lang="en-US" dirty="0"/>
              <a:t> (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Кластеризация по купонной доходности на 4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граппы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 использованием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метода плеча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79E8E4-AB29-4B89-8A84-D20165E9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6567"/>
            <a:ext cx="4887532" cy="293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0C2AB2C-AAC3-4B78-9958-C8C32DF88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76226"/>
              </p:ext>
            </p:extLst>
          </p:nvPr>
        </p:nvGraphicFramePr>
        <p:xfrm>
          <a:off x="893860" y="3063240"/>
          <a:ext cx="4425563" cy="1828800"/>
        </p:xfrm>
        <a:graphic>
          <a:graphicData uri="http://schemas.openxmlformats.org/drawingml/2006/table">
            <a:tbl>
              <a:tblPr/>
              <a:tblGrid>
                <a:gridCol w="1157577">
                  <a:extLst>
                    <a:ext uri="{9D8B030D-6E8A-4147-A177-3AD203B41FA5}">
                      <a16:colId xmlns:a16="http://schemas.microsoft.com/office/drawing/2014/main" val="3916801069"/>
                    </a:ext>
                  </a:extLst>
                </a:gridCol>
                <a:gridCol w="2082789">
                  <a:extLst>
                    <a:ext uri="{9D8B030D-6E8A-4147-A177-3AD203B41FA5}">
                      <a16:colId xmlns:a16="http://schemas.microsoft.com/office/drawing/2014/main" val="1972686147"/>
                    </a:ext>
                  </a:extLst>
                </a:gridCol>
                <a:gridCol w="1185197">
                  <a:extLst>
                    <a:ext uri="{9D8B030D-6E8A-4147-A177-3AD203B41FA5}">
                      <a16:colId xmlns:a16="http://schemas.microsoft.com/office/drawing/2014/main" val="1592526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ClusterID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COUPONPERCENT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99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0,23%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275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27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6,65%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656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4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8,90%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567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99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12,53%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251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89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79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42763-2A47-45FF-B6AB-4C5194DD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  <a:r>
              <a:rPr lang="en-US" dirty="0"/>
              <a:t> (</a:t>
            </a:r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B17491D-BE83-429E-9D8C-98C5C06BBF88}"/>
              </a:ext>
            </a:extLst>
          </p:cNvPr>
          <p:cNvSpPr txBox="1">
            <a:spLocks/>
          </p:cNvSpPr>
          <p:nvPr/>
        </p:nvSpPr>
        <p:spPr>
          <a:xfrm>
            <a:off x="990600" y="1447137"/>
            <a:ext cx="10515600" cy="652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Расчет показателя общей доходности по облигациям.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Визуализация результатов (модуль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tabloo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EAF8F9-F962-456E-A375-3098AF35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" y="2166937"/>
            <a:ext cx="36861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6488F0-5E6C-4CF7-A282-DB00C5533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61" t="3478" r="10952" b="60918"/>
          <a:stretch/>
        </p:blipFill>
        <p:spPr>
          <a:xfrm>
            <a:off x="4350026" y="2253561"/>
            <a:ext cx="7156174" cy="387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2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42763-2A47-45FF-B6AB-4C5194DD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  <a:r>
              <a:rPr lang="en-US" dirty="0"/>
              <a:t> (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4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F64C83-8BA8-4CE2-8A05-B56D7019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19" y="1556838"/>
            <a:ext cx="5685183" cy="51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332757-433D-413C-8483-A4BDFA205D7F}"/>
              </a:ext>
            </a:extLst>
          </p:cNvPr>
          <p:cNvSpPr/>
          <p:nvPr/>
        </p:nvSpPr>
        <p:spPr>
          <a:xfrm>
            <a:off x="948230" y="1556838"/>
            <a:ext cx="49595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Предложенная стратегия: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Купонные выплаты должны быть как можно чаще (от 4 раз в год)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Купонная ставка должна быть выше Среднего банковского депозита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Качество бумаг (листинг) должен быть не менее 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Общая доходность выше текущей инфляции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Гашение в течении 3-х лет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Бумага для не квалифицированных инвесторов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Выбор 5 облигаций с максимальной доходностью и сравнение со средним банковским депозитом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 Визуализация.</a:t>
            </a:r>
          </a:p>
        </p:txBody>
      </p:sp>
    </p:spTree>
    <p:extLst>
      <p:ext uri="{BB962C8B-B14F-4D97-AF65-F5344CB8AC3E}">
        <p14:creationId xmlns:p14="http://schemas.microsoft.com/office/powerpoint/2010/main" val="383227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59D8D96-5235-4230-882C-BFC0B978C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257167"/>
              </p:ext>
            </p:extLst>
          </p:nvPr>
        </p:nvGraphicFramePr>
        <p:xfrm>
          <a:off x="838201" y="1749286"/>
          <a:ext cx="10515607" cy="4324655"/>
        </p:xfrm>
        <a:graphic>
          <a:graphicData uri="http://schemas.openxmlformats.org/drawingml/2006/table">
            <a:tbl>
              <a:tblPr/>
              <a:tblGrid>
                <a:gridCol w="553453">
                  <a:extLst>
                    <a:ext uri="{9D8B030D-6E8A-4147-A177-3AD203B41FA5}">
                      <a16:colId xmlns:a16="http://schemas.microsoft.com/office/drawing/2014/main" val="210272099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76277088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13340206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6288620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2598934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422510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842079974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19367976"/>
                    </a:ext>
                  </a:extLst>
                </a:gridCol>
                <a:gridCol w="554530">
                  <a:extLst>
                    <a:ext uri="{9D8B030D-6E8A-4147-A177-3AD203B41FA5}">
                      <a16:colId xmlns:a16="http://schemas.microsoft.com/office/drawing/2014/main" val="3356278908"/>
                    </a:ext>
                  </a:extLst>
                </a:gridCol>
                <a:gridCol w="552376">
                  <a:extLst>
                    <a:ext uri="{9D8B030D-6E8A-4147-A177-3AD203B41FA5}">
                      <a16:colId xmlns:a16="http://schemas.microsoft.com/office/drawing/2014/main" val="89767787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291132321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38400803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68949610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151375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33950336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57839117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706655111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08141143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561682750"/>
                    </a:ext>
                  </a:extLst>
                </a:gridCol>
              </a:tblGrid>
              <a:tr h="660989">
                <a:tc>
                  <a:txBody>
                    <a:bodyPr/>
                    <a:lstStyle/>
                    <a:p>
                      <a:pPr algn="r" fontAlgn="ctr"/>
                      <a:endParaRPr lang="ru-RU" sz="9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SECID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SHORTNAME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TYPENAME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FACEVALUE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FACEUNIT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COUPONFREQUENCY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COUPONVALUE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COUPONPERCENT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PRICE_RUB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HIGH_RISK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COUPONDATE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COUPONDAYSPASSED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COUPONLENGTH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LISTLEVEL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IS_QUALIFIED_INVESTORS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DAYSTOREDEMPTION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57149"/>
                  </a:ext>
                </a:extLst>
              </a:tr>
              <a:tr h="731808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AMUNIBB2AER2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UBANK11/22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UNIBANK OJSC Series 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Корпоративные еврооблигации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USD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1.3125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0.0525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1.0294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7246.40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2021-11-15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386.0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85012"/>
                  </a:ext>
                </a:extLst>
              </a:tr>
              <a:tr h="731808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AMUNIBB2DER6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UBANK02/24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UNIBANK OJSC Series 1 21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Корпоративные еврооблигации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USD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1.3250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0.0530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1.0254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7301.15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2021-11-05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833.0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182777"/>
                  </a:ext>
                </a:extLst>
              </a:tr>
              <a:tr h="731808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CH0248531110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VTB-24 CHF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VTB CAPITAL S.A. 24 CHF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Корпоративные еврооблигации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CHF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203.6250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1.0471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402122.52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2021-10-24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1095.0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58278"/>
                  </a:ext>
                </a:extLst>
              </a:tr>
              <a:tr h="802629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CH0346828400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GAZ-21 CHF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 CAPITAL SA 2.75 30/11/21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Корпоративные еврооблигации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CHF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137.5000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1.0024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394490.37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2021-11-30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12051"/>
                  </a:ext>
                </a:extLst>
              </a:tr>
              <a:tr h="70121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CH0374882816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GAZ-22 CHF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 CAPITAL SA 2.25 19/07/22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Корпоративные еврооблигации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CHF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112.5000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1.0127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391215.95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2022-07-19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267.0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00292"/>
                  </a:ext>
                </a:extLst>
              </a:tr>
              <a:tr h="94427"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 b="1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400" dirty="0">
                          <a:effectLst/>
                        </a:rPr>
                        <a:t>...</a:t>
                      </a:r>
                    </a:p>
                  </a:txBody>
                  <a:tcPr marL="22546" marR="22546" marT="11273" marB="11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166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D00022-56B1-4F0B-AFB7-FD776E07D70B}"/>
              </a:ext>
            </a:extLst>
          </p:cNvPr>
          <p:cNvSpPr txBox="1"/>
          <p:nvPr/>
        </p:nvSpPr>
        <p:spPr>
          <a:xfrm>
            <a:off x="734833" y="1379955"/>
            <a:ext cx="245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2695 rows × 18 columns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 –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обработки текстовых потоков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Загрузка макроэкономических показателей (Инфляция, КС и пр.)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для создания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запросов.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обращения к ММВБ и получения базы данных.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 –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обработки и анализа данных.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перевода базы данных в тип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дальнейшей работы с ней.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Datetime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работа с датами.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работы с датами выплаты купона и гашения по облигациям.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Kmeans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модуль интеллектуальной кластеризации.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кластеризации облигация по купонной доходности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Matplotlib.pyplot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для визуализации данных.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визуализации кластеризации купонной доходности и предлагаемого портфеля.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Tabloo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простой модуль для визуализации табличных данных.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визуализации таблицы данных после расчета доходности облигаций.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596</Words>
  <Application>Microsoft Office PowerPoint</Application>
  <PresentationFormat>Широкоэкранный</PresentationFormat>
  <Paragraphs>194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Тема Office</vt:lpstr>
      <vt:lpstr>Определение доходности облигаций по данным ММВБ</vt:lpstr>
      <vt:lpstr>Описание проекта</vt:lpstr>
      <vt:lpstr>Бизнес-логика (1 из 4)</vt:lpstr>
      <vt:lpstr>Бизнес-логика (2 из 4)</vt:lpstr>
      <vt:lpstr>Бизнес-логика (3 из 4)</vt:lpstr>
      <vt:lpstr>Бизнес-логика (4 из 4)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Маск Такседо</cp:lastModifiedBy>
  <cp:revision>23</cp:revision>
  <dcterms:created xsi:type="dcterms:W3CDTF">2021-02-19T10:44:02Z</dcterms:created>
  <dcterms:modified xsi:type="dcterms:W3CDTF">2022-01-23T11:26:47Z</dcterms:modified>
</cp:coreProperties>
</file>