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B92D14"/>
    <a:srgbClr val="35759D"/>
    <a:srgbClr val="35B19D"/>
    <a:srgbClr val="000000"/>
    <a:srgbClr val="E8E8E8"/>
    <a:srgbClr val="5F5F5F"/>
    <a:srgbClr val="922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5596" autoAdjust="0"/>
  </p:normalViewPr>
  <p:slideViewPr>
    <p:cSldViewPr>
      <p:cViewPr varScale="1">
        <p:scale>
          <a:sx n="78" d="100"/>
          <a:sy n="78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8D928E-453F-4B1A-8472-1CCF1C5B4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56DC7-BB2D-4398-80F3-5F43038E7505}" type="datetimeFigureOut">
              <a:rPr lang="en-US"/>
              <a:pPr>
                <a:defRPr/>
              </a:pPr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A4AEC-224B-47B2-B561-F7C59C192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4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3EDE5-B39E-45A0-A234-E1506DB2417A}" type="datetimeFigureOut">
              <a:rPr lang="en-US"/>
              <a:pPr>
                <a:defRPr/>
              </a:pPr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4B876-6E76-4555-A6F6-D4E9B3796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289EA-8CBF-41C6-A3F0-5DF73194749B}" type="datetimeFigureOut">
              <a:rPr lang="en-US"/>
              <a:pPr>
                <a:defRPr/>
              </a:pPr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8AFA0-2EB1-41F5-94C1-C26BCE0B4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9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39FDF-D1B4-4326-9A5F-4DE9AB2D295A}" type="datetimeFigureOut">
              <a:rPr lang="en-US"/>
              <a:pPr>
                <a:defRPr/>
              </a:pPr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330C8-C00C-4CDD-BC3C-1CE084E65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F09E9-C1AA-4737-9E4E-DEC77ECC0EA6}" type="datetimeFigureOut">
              <a:rPr lang="en-US"/>
              <a:pPr>
                <a:defRPr/>
              </a:pPr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A9ECE-B3BA-4861-85E7-3A52C3168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7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52D8-E8CA-4F77-81FB-5108A730A52D}" type="datetimeFigureOut">
              <a:rPr lang="en-US"/>
              <a:pPr>
                <a:defRPr/>
              </a:pPr>
              <a:t>6/20/2016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C45EE-3BAF-4775-AAD7-A25DA0B4D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0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8086B-2F76-4625-8C25-A548C7F30677}" type="datetimeFigureOut">
              <a:rPr lang="en-US"/>
              <a:pPr>
                <a:defRPr/>
              </a:pPr>
              <a:t>6/20/2016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943B3-4E6B-4B21-BC7E-6A695683A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4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D0F96-33CA-4492-87CD-42FE44D03344}" type="datetimeFigureOut">
              <a:rPr lang="en-US"/>
              <a:pPr>
                <a:defRPr/>
              </a:pPr>
              <a:t>6/20/2016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53240-CFD6-43B5-BBD3-E503BC7AF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1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08BE2-DAA4-4854-B378-CD5BF149884D}" type="datetimeFigureOut">
              <a:rPr lang="en-US"/>
              <a:pPr>
                <a:defRPr/>
              </a:pPr>
              <a:t>6/20/2016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BA9BC-62F3-499B-BE17-FDE509379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5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751FC-3086-421E-B4DA-71BAF96D8931}" type="datetimeFigureOut">
              <a:rPr lang="en-US"/>
              <a:pPr>
                <a:defRPr/>
              </a:pPr>
              <a:t>6/20/2016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6F9B-501B-4F92-ABC3-78ED5CC8C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B28B3-9B62-4D12-A047-8E3B1001F9B8}" type="datetimeFigureOut">
              <a:rPr lang="en-US"/>
              <a:pPr>
                <a:defRPr/>
              </a:pPr>
              <a:t>6/20/2016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478C8-0C88-40D6-BCC9-F51DF5104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AE1561-7550-4014-8F41-94C21A1F2754}" type="datetimeFigureOut">
              <a:rPr lang="en-US"/>
              <a:pPr>
                <a:defRPr/>
              </a:pPr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8CC1C5-94E1-4AB5-AA4D-A8F2E0424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2209800" y="352425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/>
              <a:t>לאחר הבהלה מ- </a:t>
            </a:r>
            <a:r>
              <a:rPr lang="en-US" altLang="en-US"/>
              <a:t>github</a:t>
            </a:r>
            <a:r>
              <a:rPr lang="he-IL" altLang="en-US"/>
              <a:t> התגבשנו לקבוצה והתחלנו ללמוד את הטכנולוגיות הבאות: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4084638"/>
            <a:ext cx="21002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5" y="5332413"/>
            <a:ext cx="19875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4011613"/>
            <a:ext cx="182562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1689100"/>
            <a:ext cx="20764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938463"/>
            <a:ext cx="23050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2887663"/>
            <a:ext cx="2000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1676400"/>
            <a:ext cx="27590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14647"/>
            <a:ext cx="1752600" cy="477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1" eaLnBrk="1" hangingPunct="1">
              <a:defRPr/>
            </a:pPr>
            <a:r>
              <a:rPr lang="he-IL" sz="1900" b="1" dirty="0">
                <a:cs typeface="+mj-cs"/>
              </a:rPr>
              <a:t>הכרת טכנולוגיות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התנהלות הפרויקט</a:t>
            </a:r>
            <a:endParaRPr lang="en-US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חלוקה לספרינטים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אבטחת מידע</a:t>
            </a:r>
          </a:p>
          <a:p>
            <a:pPr algn="ctr" rtl="1" eaLnBrk="1" hangingPunct="1">
              <a:defRPr/>
            </a:pPr>
            <a:endParaRPr lang="he-IL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לקחים והסקת מסקנות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יישום </a:t>
            </a: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עתידי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דיון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סיכום</a:t>
            </a:r>
            <a:endParaRPr lang="en-US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9800" y="228600"/>
            <a:ext cx="6705600" cy="37471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rtl="1" eaLnBrk="1" hangingPunct="1">
              <a:lnSpc>
                <a:spcPct val="150000"/>
              </a:lnSpc>
              <a:defRPr/>
            </a:pPr>
            <a:r>
              <a:rPr lang="he-IL" sz="2300" b="1" dirty="0">
                <a:latin typeface="David" panose="020E0502060401010101" pitchFamily="34" charset="-79"/>
                <a:cs typeface="David" panose="020E0502060401010101" pitchFamily="34" charset="-79"/>
              </a:rPr>
              <a:t>התנהלות הפרויקט:</a:t>
            </a:r>
            <a:endParaRPr lang="en-US" sz="23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 eaLnBrk="1" hangingPunct="1">
              <a:lnSpc>
                <a:spcPct val="150000"/>
              </a:lnSpc>
              <a:defRPr/>
            </a:pPr>
            <a:endParaRPr lang="he-IL" sz="5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 algn="r" rtl="1" eaLnBrk="1" hangingPunct="1">
              <a:buFont typeface="Arial" panose="020B0604020202020204" pitchFamily="34" charset="0"/>
              <a:buChar char="•"/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בכל איטרציה נבחר מנהל </a:t>
            </a:r>
            <a:r>
              <a:rPr lang="en-US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Scrum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שונה</a:t>
            </a:r>
          </a:p>
          <a:p>
            <a:pPr marL="342900" indent="-3429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דרכי התקשורת היו </a:t>
            </a:r>
            <a:r>
              <a:rPr lang="en-US" sz="2300" dirty="0" err="1">
                <a:latin typeface="David" panose="020E0502060401010101" pitchFamily="34" charset="-79"/>
                <a:cs typeface="David" panose="020E0502060401010101" pitchFamily="34" charset="-79"/>
              </a:rPr>
              <a:t>Whatsapp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sz="2300" dirty="0" err="1">
                <a:latin typeface="David" panose="020E0502060401010101" pitchFamily="34" charset="-79"/>
                <a:cs typeface="David" panose="020E0502060401010101" pitchFamily="34" charset="-79"/>
              </a:rPr>
              <a:t>gitter</a:t>
            </a:r>
            <a:r>
              <a:rPr lang="en-US" sz="2300" dirty="0">
                <a:latin typeface="David" panose="020E0502060401010101" pitchFamily="34" charset="-79"/>
                <a:cs typeface="David" panose="020E0502060401010101" pitchFamily="34" charset="-79"/>
              </a:rPr>
              <a:t> chat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, וצ'אט במייל עם מנהל הארגון לתקשורת שוטפת</a:t>
            </a:r>
          </a:p>
          <a:p>
            <a:pPr marL="342900" indent="-3429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פגישת צוות אחת לשבוע</a:t>
            </a:r>
          </a:p>
          <a:p>
            <a:pPr marL="800100" lvl="1" indent="-3429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בכל פגישה על שני הצוותים לישר קו מבחינה טכנולוגית</a:t>
            </a:r>
            <a:endParaRPr lang="en-US" sz="23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0" y="4049921"/>
            <a:ext cx="7010400" cy="23314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rtl="1" eaLnBrk="1" hangingPunct="1">
              <a:lnSpc>
                <a:spcPct val="150000"/>
              </a:lnSpc>
              <a:defRPr/>
            </a:pPr>
            <a:r>
              <a:rPr lang="he-IL" sz="2300" b="1" dirty="0">
                <a:latin typeface="David" panose="020E0502060401010101" pitchFamily="34" charset="-79"/>
                <a:cs typeface="David" panose="020E0502060401010101" pitchFamily="34" charset="-79"/>
              </a:rPr>
              <a:t>חלוקה לשני צוותים:</a:t>
            </a:r>
          </a:p>
          <a:p>
            <a:pPr algn="r" rtl="1" eaLnBrk="1" hangingPunct="1">
              <a:lnSpc>
                <a:spcPct val="150000"/>
              </a:lnSpc>
              <a:defRPr/>
            </a:pPr>
            <a:endParaRPr lang="he-IL" sz="5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 algn="r" rtl="1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Back-end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- אוריה ואדוארד - </a:t>
            </a:r>
            <a:r>
              <a:rPr lang="en-US" sz="2300" dirty="0">
                <a:latin typeface="David" panose="020E0502060401010101" pitchFamily="34" charset="-79"/>
                <a:cs typeface="David" panose="020E0502060401010101" pitchFamily="34" charset="-79"/>
              </a:rPr>
              <a:t>node, </a:t>
            </a:r>
            <a:r>
              <a:rPr lang="en-US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express, </a:t>
            </a:r>
            <a:r>
              <a:rPr lang="en-US" sz="23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mongodb</a:t>
            </a:r>
            <a:r>
              <a:rPr lang="en-US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sz="23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mlab</a:t>
            </a:r>
            <a:r>
              <a:rPr lang="en-US" sz="2300" dirty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azure,</a:t>
            </a:r>
            <a:endParaRPr lang="en-US" sz="23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 algn="r" rtl="1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Front-end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- נבו, איתי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ורפאל 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– </a:t>
            </a:r>
            <a:r>
              <a:rPr lang="en-US" sz="2300" dirty="0">
                <a:latin typeface="David" panose="020E0502060401010101" pitchFamily="34" charset="-79"/>
                <a:cs typeface="David" panose="020E0502060401010101" pitchFamily="34" charset="-79"/>
              </a:rPr>
              <a:t>bootstrap, </a:t>
            </a:r>
            <a:r>
              <a:rPr lang="en-US" sz="2300" dirty="0" err="1">
                <a:latin typeface="David" panose="020E0502060401010101" pitchFamily="34" charset="-79"/>
                <a:cs typeface="David" panose="020E0502060401010101" pitchFamily="34" charset="-79"/>
              </a:rPr>
              <a:t>css</a:t>
            </a:r>
            <a:r>
              <a:rPr lang="en-US" sz="2300" dirty="0">
                <a:latin typeface="David" panose="020E0502060401010101" pitchFamily="34" charset="-79"/>
                <a:cs typeface="David" panose="020E0502060401010101" pitchFamily="34" charset="-79"/>
              </a:rPr>
              <a:t>, angular</a:t>
            </a:r>
            <a:endParaRPr lang="he-IL" sz="23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96286" l="0" r="100000">
                        <a14:backgroundMark x1="22353" y1="5429" x2="22353" y2="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68141"/>
            <a:ext cx="13448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314647"/>
            <a:ext cx="1752600" cy="477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הכרת טכנולוגיות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b="1" dirty="0">
                <a:cs typeface="+mj-cs"/>
              </a:rPr>
              <a:t>התנהלות הפרויקט</a:t>
            </a: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חלוקה לספרינטים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אבטחת מידע</a:t>
            </a:r>
          </a:p>
          <a:p>
            <a:pPr algn="ctr" rtl="1" eaLnBrk="1" hangingPunct="1">
              <a:defRPr/>
            </a:pPr>
            <a:endParaRPr lang="he-IL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לקחים והסקת מסקנות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יישום </a:t>
            </a: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עתידי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דיון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סיכום</a:t>
            </a:r>
            <a:endParaRPr lang="en-US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9800" y="228600"/>
            <a:ext cx="6705600" cy="551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rtl="1" eaLnBrk="1" hangingPunct="1">
              <a:lnSpc>
                <a:spcPct val="150000"/>
              </a:lnSpc>
              <a:defRPr/>
            </a:pPr>
            <a:r>
              <a:rPr lang="he-IL" sz="2300" b="1" dirty="0">
                <a:latin typeface="David" panose="020E0502060401010101" pitchFamily="34" charset="-79"/>
                <a:cs typeface="David" panose="020E0502060401010101" pitchFamily="34" charset="-79"/>
              </a:rPr>
              <a:t>הפרויקט חולק לחמישה ספרינטים:</a:t>
            </a:r>
            <a:endParaRPr lang="en-US" sz="23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 eaLnBrk="1" hangingPunct="1">
              <a:lnSpc>
                <a:spcPct val="150000"/>
              </a:lnSpc>
              <a:defRPr/>
            </a:pPr>
            <a:endParaRPr lang="he-IL" sz="5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 eaLnBrk="1" hangingPunct="1">
              <a:lnSpc>
                <a:spcPct val="150000"/>
              </a:lnSpc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0.    הכרת סביבת העבודה, בניית תהליך העבודה והכרה עם     </a:t>
            </a:r>
            <a:r>
              <a:rPr lang="en-US" sz="2300" dirty="0" err="1">
                <a:latin typeface="David" panose="020E0502060401010101" pitchFamily="34" charset="-79"/>
                <a:cs typeface="David" panose="020E0502060401010101" pitchFamily="34" charset="-79"/>
              </a:rPr>
              <a:t>github</a:t>
            </a:r>
            <a:r>
              <a:rPr lang="en-US" sz="2300" dirty="0">
                <a:latin typeface="David" panose="020E0502060401010101" pitchFamily="34" charset="-79"/>
                <a:cs typeface="David" panose="020E0502060401010101" pitchFamily="34" charset="-79"/>
              </a:rPr>
              <a:t>        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457200" indent="-457200" algn="r" rtl="1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הכרת טכנולוגיות והקמת שלד האתר.</a:t>
            </a:r>
          </a:p>
          <a:p>
            <a:pPr marL="457200" indent="-457200" algn="r" rtl="1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הקמת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השרת, </a:t>
            </a:r>
            <a:r>
              <a:rPr lang="en-US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DB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ופיתוח איזור הלמידה באתר.</a:t>
            </a:r>
          </a:p>
          <a:p>
            <a:pPr marL="457200" indent="-457200" algn="r" rtl="1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הקמת משחק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טריוויה, בדיקות קוד, חיבור 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השרת לפרויקט, יצירת דף 'צור קשר' ושינויים לפי בקשת הלקוח.</a:t>
            </a:r>
          </a:p>
          <a:p>
            <a:pPr marL="457200" indent="-457200" algn="r" rtl="1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תיקון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באגים, 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שיפור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עיצוב, שינויים 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לפי בקשת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הלקוח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והתאמה למובייל.</a:t>
            </a:r>
            <a:endParaRPr lang="en-US" sz="23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14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1268313" cy="12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314647"/>
            <a:ext cx="1752600" cy="477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הכרת טכנולוגיות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התנהלות הפרויקט</a:t>
            </a:r>
            <a:endParaRPr lang="en-US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b="1" dirty="0">
                <a:cs typeface="+mj-cs"/>
              </a:rPr>
              <a:t>חלוקה לספרינטים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אבטחת מידע</a:t>
            </a:r>
          </a:p>
          <a:p>
            <a:pPr algn="ctr" rtl="1" eaLnBrk="1" hangingPunct="1">
              <a:defRPr/>
            </a:pPr>
            <a:endParaRPr lang="he-IL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לקחים והסקת מסקנות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יישום </a:t>
            </a: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עתידי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דיון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סיכום</a:t>
            </a:r>
            <a:endParaRPr lang="en-US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2209800" y="603250"/>
            <a:ext cx="67056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</a:pPr>
            <a:r>
              <a:rPr lang="he-IL" altLang="en-US" sz="2300">
                <a:latin typeface="David" panose="020E0502060401010101" pitchFamily="34" charset="-79"/>
                <a:cs typeface="David" panose="020E0502060401010101" pitchFamily="34" charset="-79"/>
              </a:rPr>
              <a:t>פרויקט זה מיועד בעיקר לילדים ואינו עוסק בתכנים רגישים, כלומר אין צורך לאבטח/להסתיר מידע כלשהו,</a:t>
            </a:r>
          </a:p>
          <a:p>
            <a:pPr algn="r" rtl="1" eaLnBrk="1" hangingPunct="1">
              <a:lnSpc>
                <a:spcPct val="150000"/>
              </a:lnSpc>
            </a:pPr>
            <a:r>
              <a:rPr lang="he-IL" altLang="en-US" sz="2300">
                <a:latin typeface="David" panose="020E0502060401010101" pitchFamily="34" charset="-79"/>
                <a:cs typeface="David" panose="020E0502060401010101" pitchFamily="34" charset="-79"/>
              </a:rPr>
              <a:t>במקרה הגרוע ביותר ההאקר הנורא יזכה במירב הנקודות</a:t>
            </a:r>
          </a:p>
          <a:p>
            <a:pPr algn="r" rtl="1" eaLnBrk="1" hangingPunct="1">
              <a:lnSpc>
                <a:spcPct val="150000"/>
              </a:lnSpc>
            </a:pPr>
            <a:r>
              <a:rPr lang="he-IL" altLang="en-US" sz="2300">
                <a:latin typeface="David" panose="020E0502060401010101" pitchFamily="34" charset="-79"/>
                <a:cs typeface="David" panose="020E0502060401010101" pitchFamily="34" charset="-79"/>
              </a:rPr>
              <a:t>לכן לא איבטחנו את המידע</a:t>
            </a:r>
            <a:endParaRPr lang="en-US" altLang="en-US" sz="230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717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536" y="3228975"/>
            <a:ext cx="41148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314647"/>
            <a:ext cx="1752600" cy="477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הכרת טכנולוגיות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התנהלות הפרויקט</a:t>
            </a:r>
            <a:endParaRPr lang="en-US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חלוקה לספרינטים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b="1" dirty="0">
                <a:cs typeface="+mj-cs"/>
              </a:rPr>
              <a:t>אבטחת מידע</a:t>
            </a:r>
          </a:p>
          <a:p>
            <a:pPr algn="ctr" rtl="1" eaLnBrk="1" hangingPunct="1">
              <a:defRPr/>
            </a:pPr>
            <a:endParaRPr lang="he-IL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לקחים והסקת מסקנות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יישום </a:t>
            </a: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עתידי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דיון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סיכום</a:t>
            </a:r>
            <a:endParaRPr lang="en-US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9800" y="603250"/>
            <a:ext cx="6705600" cy="339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rtl="1" eaLnBrk="1" hangingPunct="1">
              <a:lnSpc>
                <a:spcPct val="150000"/>
              </a:lnSpc>
              <a:defRPr/>
            </a:pPr>
            <a:r>
              <a:rPr lang="he-IL" sz="2300" b="1" dirty="0">
                <a:latin typeface="David" panose="020E0502060401010101" pitchFamily="34" charset="-79"/>
                <a:cs typeface="David" panose="020E0502060401010101" pitchFamily="34" charset="-79"/>
              </a:rPr>
              <a:t>לקחים והסקת מסקנות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pPr algn="r" rtl="1" eaLnBrk="1" hangingPunct="1">
              <a:lnSpc>
                <a:spcPct val="150000"/>
              </a:lnSpc>
              <a:defRPr/>
            </a:pPr>
            <a:endParaRPr lang="he-IL" sz="5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 algn="r" rtl="1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סנכרון וחלוקת תפקידים - חלוקת תפקידים ברורה מונעת עבודה כפולה ותסכול.</a:t>
            </a:r>
          </a:p>
          <a:p>
            <a:pPr marL="457200" indent="-457200" algn="r" rtl="1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לכל משימה לתת זמן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חריגה על מנת לעמוד ביעדים.</a:t>
            </a:r>
            <a:endParaRPr lang="he-IL" sz="23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 algn="r" rtl="1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הכרת הטכנולוגיות על בוריה הייתה מונעת סימני שאלה ובעיות בהמשך הפרויקט.</a:t>
            </a:r>
            <a:endParaRPr lang="en-US" sz="23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5412">
            <a:off x="2667000" y="3733800"/>
            <a:ext cx="2667000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0" y="314647"/>
            <a:ext cx="1752600" cy="477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הכרת טכנולוגיות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התנהלות הפרויקט</a:t>
            </a:r>
            <a:endParaRPr lang="en-US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חלוקה לספרינטים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אבטחת מידע</a:t>
            </a:r>
          </a:p>
          <a:p>
            <a:pPr algn="ctr" rtl="1" eaLnBrk="1" hangingPunct="1">
              <a:defRPr/>
            </a:pPr>
            <a:endParaRPr lang="he-IL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b="1" dirty="0">
                <a:cs typeface="+mj-cs"/>
              </a:rPr>
              <a:t>לקחים והסקת מסקנות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יישום </a:t>
            </a: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עתידי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דיון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סיכום</a:t>
            </a:r>
            <a:endParaRPr lang="en-US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9800" y="603250"/>
            <a:ext cx="6705600" cy="392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rtl="1" eaLnBrk="1" hangingPunct="1">
              <a:lnSpc>
                <a:spcPct val="150000"/>
              </a:lnSpc>
              <a:defRPr/>
            </a:pPr>
            <a:r>
              <a:rPr lang="he-IL" sz="23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דגשים </a:t>
            </a:r>
            <a:r>
              <a:rPr lang="he-IL" sz="2300" b="1" dirty="0">
                <a:latin typeface="David" panose="020E0502060401010101" pitchFamily="34" charset="-79"/>
                <a:cs typeface="David" panose="020E0502060401010101" pitchFamily="34" charset="-79"/>
              </a:rPr>
              <a:t>ליישום בפרויקטים הבאים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pPr algn="r" rtl="1" eaLnBrk="1" hangingPunct="1">
              <a:lnSpc>
                <a:spcPct val="150000"/>
              </a:lnSpc>
              <a:defRPr/>
            </a:pPr>
            <a:endParaRPr lang="he-IL" sz="5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 algn="r" rtl="1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מפגשים בתדירות גבוהה תורמת למורל גבוה ותיאום בין חברי הצוות.</a:t>
            </a:r>
          </a:p>
          <a:p>
            <a:pPr marL="457200" indent="-457200" algn="r" rtl="1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כשיש מנהל </a:t>
            </a:r>
            <a:r>
              <a:rPr lang="en-US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Scrum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הצוות עובד בצורה יעילה יותר.</a:t>
            </a:r>
          </a:p>
          <a:p>
            <a:pPr marL="457200" indent="-457200" algn="r" rtl="1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גישת </a:t>
            </a:r>
            <a:r>
              <a:rPr lang="en-US" sz="2300" dirty="0">
                <a:latin typeface="David" panose="020E0502060401010101" pitchFamily="34" charset="-79"/>
                <a:cs typeface="David" panose="020E0502060401010101" pitchFamily="34" charset="-79"/>
              </a:rPr>
              <a:t>Delphi</a:t>
            </a: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 מאוד יעילה בהצפת בעיות.</a:t>
            </a:r>
          </a:p>
          <a:p>
            <a:pPr marL="457200" indent="-457200" algn="r" rtl="1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he-IL" sz="2300" dirty="0">
                <a:latin typeface="David" panose="020E0502060401010101" pitchFamily="34" charset="-79"/>
                <a:cs typeface="David" panose="020E0502060401010101" pitchFamily="34" charset="-79"/>
              </a:rPr>
              <a:t>חלוקה לצוותים חיונית ומאפשרת לכל צוות מיקוד בנושא מסויים ולהפיק ממנו את המירב.</a:t>
            </a:r>
            <a:endParaRPr lang="en-US" sz="23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14647"/>
            <a:ext cx="1752600" cy="477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הכרת טכנולוגיות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התנהלות הפרויקט</a:t>
            </a:r>
            <a:endParaRPr lang="en-US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חלוקה לספרינטים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אבטחת מידע</a:t>
            </a:r>
          </a:p>
          <a:p>
            <a:pPr algn="ctr" rtl="1" eaLnBrk="1" hangingPunct="1">
              <a:defRPr/>
            </a:pPr>
            <a:endParaRPr lang="he-IL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לקחים והסקת מסקנות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b="1" dirty="0">
                <a:cs typeface="+mj-cs"/>
              </a:rPr>
              <a:t>יישום </a:t>
            </a:r>
            <a:r>
              <a:rPr lang="he-IL" sz="1900" b="1" dirty="0" smtClean="0">
                <a:cs typeface="+mj-cs"/>
              </a:rPr>
              <a:t>עתידי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דיון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סיכום</a:t>
            </a:r>
            <a:endParaRPr lang="en-US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49080"/>
            <a:ext cx="2889348" cy="23042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9800" y="476672"/>
            <a:ext cx="6705600" cy="49859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rtl="1" eaLnBrk="1" hangingPunct="1">
              <a:lnSpc>
                <a:spcPct val="150000"/>
              </a:lnSpc>
              <a:defRPr/>
            </a:pPr>
            <a:r>
              <a:rPr lang="he-IL" sz="23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דיון בנושא חווית משתמש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  <a:endParaRPr lang="he-IL" sz="23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 eaLnBrk="1" hangingPunct="1">
              <a:lnSpc>
                <a:spcPct val="150000"/>
              </a:lnSpc>
              <a:defRPr/>
            </a:pPr>
            <a:endParaRPr lang="he-IL" sz="5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מאחר והאפליקציה מיועדת בעיקר לילדים, בחרנו סמלים גדולים כדי לא לסבך את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המשתמש.</a:t>
            </a:r>
            <a:endParaRPr lang="he-IL" sz="23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כדי שהאפליקציה תהיה נעימה ומזמינה בחרנו להתאים לה רקעים מצויירים וצבעוניים להעצמת חווית המשתמש.</a:t>
            </a:r>
          </a:p>
          <a:p>
            <a:pPr marL="457200" indent="-4572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כדי שהמשתמש יוכל להנות מהאפליקציה מכל מקום התאמנו אותה לכל מכשיר.</a:t>
            </a:r>
          </a:p>
          <a:p>
            <a:pPr marL="457200" indent="-4572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כדי ליצור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לימוד מעניין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למשתמש יש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אפשרות של למידה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ואפשרות של משחק באתר.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75474"/>
            <a:ext cx="2592288" cy="2180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1124744"/>
            <a:ext cx="6705600" cy="4339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סרגל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הניווט תופס מקום מינימלי ומוצג רק בעת הצורך ע"מ לשמור על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גודל דף מקסימלי.</a:t>
            </a:r>
            <a:endParaRPr lang="he-IL" sz="23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שימוש בטכנולוגיה עדכנית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(</a:t>
            </a:r>
            <a:r>
              <a:rPr lang="en-US" sz="2300" dirty="0">
                <a:latin typeface="David" panose="020E0502060401010101" pitchFamily="34" charset="-79"/>
                <a:cs typeface="David" panose="020E0502060401010101" pitchFamily="34" charset="-79"/>
              </a:rPr>
              <a:t>A</a:t>
            </a:r>
            <a:r>
              <a:rPr lang="en-US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ngular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) שעובדת בטכנולוגיית </a:t>
            </a:r>
            <a:r>
              <a:rPr lang="en-US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SPA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תורם לזמן טעינה מהיר.</a:t>
            </a:r>
          </a:p>
          <a:p>
            <a:pPr marL="457200" indent="-4572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סרטונים שכבר נלמדו מסומנים בצבע אפור וכך יש למשתמש מעקב על מילים/משפטים שנלמדו.</a:t>
            </a:r>
          </a:p>
          <a:p>
            <a:pPr marL="457200" indent="-4572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אוצר המילים אשר מוצע באתר מחולק לפי קטגוריות לנוחיות המשתמש.</a:t>
            </a:r>
            <a:endParaRPr lang="en-US" sz="23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14647"/>
            <a:ext cx="1752600" cy="477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הכרת טכנולוגיות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התנהלות הפרויקט</a:t>
            </a:r>
            <a:endParaRPr lang="en-US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חלוקה לספרינטים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אבטחת מידע</a:t>
            </a:r>
          </a:p>
          <a:p>
            <a:pPr algn="ctr" rtl="1" eaLnBrk="1" hangingPunct="1">
              <a:defRPr/>
            </a:pPr>
            <a:endParaRPr lang="he-IL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לקחים והסקת מסקנות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יישום </a:t>
            </a: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עתידי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b="1" dirty="0" smtClean="0">
                <a:cs typeface="+mj-cs"/>
              </a:rPr>
              <a:t>דיון</a:t>
            </a:r>
            <a:endParaRPr lang="en-US" sz="1900" b="1" dirty="0" smtClean="0"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סיכום</a:t>
            </a:r>
            <a:endParaRPr lang="en-US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33041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9800" y="404664"/>
            <a:ext cx="6705600" cy="57938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rtl="1" eaLnBrk="1" hangingPunct="1">
              <a:lnSpc>
                <a:spcPct val="150000"/>
              </a:lnSpc>
              <a:defRPr/>
            </a:pPr>
            <a:r>
              <a:rPr lang="he-IL" sz="23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סיכום</a:t>
            </a: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  <a:endParaRPr lang="he-IL" sz="23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 eaLnBrk="1" hangingPunct="1">
              <a:lnSpc>
                <a:spcPct val="150000"/>
              </a:lnSpc>
              <a:defRPr/>
            </a:pPr>
            <a:endParaRPr lang="he-IL" sz="5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 eaLnBrk="1" hangingPunct="1">
              <a:lnSpc>
                <a:spcPct val="150000"/>
              </a:lnSpc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זהו הפרויקט הגדול הראשון שלנו במסגרת הלימודים,</a:t>
            </a:r>
          </a:p>
          <a:p>
            <a:pPr algn="r" rtl="1" eaLnBrk="1" hangingPunct="1">
              <a:lnSpc>
                <a:spcPct val="150000"/>
              </a:lnSpc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למדנו ממנו הרבה דברים כגון:</a:t>
            </a:r>
          </a:p>
          <a:p>
            <a:pPr marL="342900" indent="-3429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עבודה בצוות</a:t>
            </a:r>
          </a:p>
          <a:p>
            <a:pPr marL="342900" indent="-3429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עמידה בזמנים ובדרישות</a:t>
            </a:r>
          </a:p>
          <a:p>
            <a:pPr marL="342900" indent="-3429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אחריות ומחוייבות</a:t>
            </a:r>
          </a:p>
          <a:p>
            <a:pPr marL="342900" indent="-342900" algn="r" rt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עבודה דינמית מול לקוח</a:t>
            </a:r>
          </a:p>
          <a:p>
            <a:pPr algn="r" rtl="1" eaLnBrk="1" hangingPunct="1">
              <a:lnSpc>
                <a:spcPct val="150000"/>
              </a:lnSpc>
              <a:defRPr/>
            </a:pP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 eaLnBrk="1" hangingPunct="1">
              <a:lnSpc>
                <a:spcPct val="150000"/>
              </a:lnSpc>
              <a:defRPr/>
            </a:pPr>
            <a:r>
              <a:rPr lang="he-IL" sz="2300" dirty="0" smtClean="0">
                <a:latin typeface="David" panose="020E0502060401010101" pitchFamily="34" charset="-79"/>
                <a:cs typeface="David" panose="020E0502060401010101" pitchFamily="34" charset="-79"/>
              </a:rPr>
              <a:t>את המסקנות ניקח איתנו לפרויקטים הבאים</a:t>
            </a:r>
            <a:endParaRPr lang="en-US" sz="23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 eaLnBrk="1" hangingPunct="1">
              <a:lnSpc>
                <a:spcPct val="150000"/>
              </a:lnSpc>
              <a:defRPr/>
            </a:pP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 eaLnBrk="1" hangingPunct="1">
              <a:lnSpc>
                <a:spcPct val="150000"/>
              </a:lnSpc>
              <a:defRPr/>
            </a:pPr>
            <a:r>
              <a:rPr lang="he-IL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כעת נציג את המוצר הסופי</a:t>
            </a:r>
            <a:endParaRPr lang="he-IL" b="1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14647"/>
            <a:ext cx="1752600" cy="477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הכרת טכנולוגיות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התנהלות הפרויקט</a:t>
            </a:r>
            <a:endParaRPr lang="en-US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חלוקה לספרינטים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אבטחת מידע</a:t>
            </a:r>
          </a:p>
          <a:p>
            <a:pPr algn="ctr" rtl="1" eaLnBrk="1" hangingPunct="1">
              <a:defRPr/>
            </a:pPr>
            <a:endParaRPr lang="he-IL" sz="1900" dirty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לקחים והסקת מסקנות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>
                <a:solidFill>
                  <a:schemeClr val="bg1">
                    <a:lumMod val="50000"/>
                  </a:schemeClr>
                </a:solidFill>
                <a:cs typeface="+mj-cs"/>
              </a:rPr>
              <a:t>יישום </a:t>
            </a: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עתידי</a:t>
            </a:r>
          </a:p>
          <a:p>
            <a:pPr algn="ctr" rtl="1" eaLnBrk="1" hangingPunct="1">
              <a:defRPr/>
            </a:pPr>
            <a:endParaRPr lang="he-IL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dirty="0" smtClean="0">
                <a:solidFill>
                  <a:schemeClr val="bg1">
                    <a:lumMod val="50000"/>
                  </a:schemeClr>
                </a:solidFill>
                <a:cs typeface="+mj-cs"/>
              </a:rPr>
              <a:t>דיון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  <a:cs typeface="+mj-cs"/>
            </a:endParaRPr>
          </a:p>
          <a:p>
            <a:pPr algn="ctr" rtl="1" eaLnBrk="1" hangingPunct="1">
              <a:defRPr/>
            </a:pPr>
            <a:endParaRPr lang="en-US" sz="1900" b="1" dirty="0">
              <a:cs typeface="+mj-cs"/>
            </a:endParaRPr>
          </a:p>
          <a:p>
            <a:pPr algn="ctr" rtl="1" eaLnBrk="1" hangingPunct="1">
              <a:defRPr/>
            </a:pPr>
            <a:r>
              <a:rPr lang="he-IL" sz="1900" b="1" dirty="0" smtClean="0">
                <a:cs typeface="+mj-cs"/>
              </a:rPr>
              <a:t>סיכום</a:t>
            </a:r>
            <a:endParaRPr lang="en-US" sz="19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563944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template [Compatibility Mode]" id="{56C79DA6-8C95-4A31-B96C-7FDF92DA3712}" vid="{ACACD13D-25E6-4C92-B291-70F2F50D6A4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113</TotalTime>
  <Words>537</Words>
  <Application>Microsoft Office PowerPoint</Application>
  <PresentationFormat>On-screen Show (4:3)</PresentationFormat>
  <Paragraphs>174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David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Uria Shoshani</dc:creator>
  <cp:lastModifiedBy>Uria Shoshani</cp:lastModifiedBy>
  <cp:revision>13</cp:revision>
  <dcterms:created xsi:type="dcterms:W3CDTF">2016-06-20T08:46:25Z</dcterms:created>
  <dcterms:modified xsi:type="dcterms:W3CDTF">2016-06-20T11:09:24Z</dcterms:modified>
</cp:coreProperties>
</file>