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83" r:id="rId2"/>
    <p:sldMasterId id="2147483661" r:id="rId3"/>
  </p:sldMasterIdLst>
  <p:notesMasterIdLst>
    <p:notesMasterId r:id="rId27"/>
  </p:notesMasterIdLst>
  <p:sldIdLst>
    <p:sldId id="256" r:id="rId4"/>
    <p:sldId id="257" r:id="rId5"/>
    <p:sldId id="258" r:id="rId6"/>
    <p:sldId id="259" r:id="rId7"/>
    <p:sldId id="260" r:id="rId8"/>
    <p:sldId id="294" r:id="rId9"/>
    <p:sldId id="261" r:id="rId10"/>
    <p:sldId id="263" r:id="rId11"/>
    <p:sldId id="264" r:id="rId12"/>
    <p:sldId id="262" r:id="rId13"/>
    <p:sldId id="280" r:id="rId14"/>
    <p:sldId id="281" r:id="rId15"/>
    <p:sldId id="284" r:id="rId16"/>
    <p:sldId id="282" r:id="rId17"/>
    <p:sldId id="296" r:id="rId18"/>
    <p:sldId id="295" r:id="rId19"/>
    <p:sldId id="287" r:id="rId20"/>
    <p:sldId id="288" r:id="rId21"/>
    <p:sldId id="289" r:id="rId22"/>
    <p:sldId id="298" r:id="rId23"/>
    <p:sldId id="290" r:id="rId24"/>
    <p:sldId id="299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9ECCC-10D7-4398-A99F-94ADB940394A}" v="973" dt="2024-11-22T19:13:34.6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587" autoAdjust="0"/>
  </p:normalViewPr>
  <p:slideViewPr>
    <p:cSldViewPr snapToGrid="0">
      <p:cViewPr varScale="1">
        <p:scale>
          <a:sx n="80" d="100"/>
          <a:sy n="80" d="100"/>
        </p:scale>
        <p:origin x="58" y="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E29CB1-F842-4241-B953-C4209C968278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EAF85C-0C56-4E71-A6C8-4AB16A093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17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9642D-B599-B648-9EBC-21C15B4BB1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CA5F46-5683-E14F-3225-959584F44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940B9-5CA9-E161-1C52-F04B4B5BF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E3F93D-E863-093E-3332-DE2338A2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520AF-70D7-D7A3-6170-4EF97EEAF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21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B6163-454E-53FF-AC6D-35E8860E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C5F8C0-219F-C913-3210-263F71D84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63821-BE58-0382-9309-F535B47E3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100F2-708C-73AC-3557-C572C1D8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50623-F5E5-AEEB-7FAE-4EF10AC26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1516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876C1-6BE0-711E-463B-6B6416B50E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348E05-F0DE-008C-187D-C4D452D78A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1001-E587-608C-0DFC-A0112A30B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A6C3-F1FC-938E-3158-952F7080F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94670-CB1D-CB63-8878-8A501ED7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185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tar: 4 Points 26">
            <a:extLst>
              <a:ext uri="{FF2B5EF4-FFF2-40B4-BE49-F238E27FC236}">
                <a16:creationId xmlns:a16="http://schemas.microsoft.com/office/drawing/2014/main" id="{0C46125D-A6C9-4FA7-AC81-314EF41291F4}"/>
              </a:ext>
            </a:extLst>
          </p:cNvPr>
          <p:cNvSpPr/>
          <p:nvPr userDrawn="1"/>
        </p:nvSpPr>
        <p:spPr>
          <a:xfrm>
            <a:off x="3934264" y="1555261"/>
            <a:ext cx="853441" cy="853441"/>
          </a:xfrm>
          <a:prstGeom prst="star4">
            <a:avLst>
              <a:gd name="adj" fmla="val 13719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B69E86D-2093-4CE3-AFAD-5ED890C95422}"/>
              </a:ext>
            </a:extLst>
          </p:cNvPr>
          <p:cNvSpPr/>
          <p:nvPr userDrawn="1"/>
        </p:nvSpPr>
        <p:spPr>
          <a:xfrm>
            <a:off x="1" y="1"/>
            <a:ext cx="2489199" cy="2489199"/>
          </a:xfrm>
          <a:custGeom>
            <a:avLst/>
            <a:gdLst>
              <a:gd name="connsiteX0" fmla="*/ 0 w 3733799"/>
              <a:gd name="connsiteY0" fmla="*/ 0 h 3733799"/>
              <a:gd name="connsiteX1" fmla="*/ 3733799 w 3733799"/>
              <a:gd name="connsiteY1" fmla="*/ 0 h 3733799"/>
              <a:gd name="connsiteX2" fmla="*/ 0 w 3733799"/>
              <a:gd name="connsiteY2" fmla="*/ 3733799 h 3733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3799" h="3733799">
                <a:moveTo>
                  <a:pt x="0" y="0"/>
                </a:moveTo>
                <a:lnTo>
                  <a:pt x="3733799" y="0"/>
                </a:lnTo>
                <a:cubicBezTo>
                  <a:pt x="3733799" y="2062120"/>
                  <a:pt x="2062120" y="3733799"/>
                  <a:pt x="0" y="3733799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3C0C18-3CFA-482C-8E5E-2A541D4A1B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48997" y="476250"/>
            <a:ext cx="5157031" cy="59055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516993-BDDF-41F0-93E0-ABB9AF085E4F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B67530F7-C043-4F2D-AA58-B8F8D1238C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9426" y="5371548"/>
            <a:ext cx="4943506" cy="101020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6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6F6C-246C-0167-0A6F-0D7FA448DF3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630AE-A578-3327-1F99-AAE520E5D18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6A0E0A3C-AF5E-BB75-6F0A-2D22B84E67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0001" y="1041400"/>
            <a:ext cx="5268995" cy="2387600"/>
          </a:xfrm>
        </p:spPr>
        <p:txBody>
          <a:bodyPr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4733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  <p15:guide id="2" orient="horz" pos="3240">
          <p15:clr>
            <a:srgbClr val="FBAE40"/>
          </p15:clr>
        </p15:guide>
        <p15:guide id="3" pos="453">
          <p15:clr>
            <a:srgbClr val="FBAE40"/>
          </p15:clr>
        </p15:guide>
        <p15:guide id="4" orient="horz" pos="450">
          <p15:clr>
            <a:srgbClr val="FBAE40"/>
          </p15:clr>
        </p15:guide>
        <p15:guide id="5" pos="10613">
          <p15:clr>
            <a:srgbClr val="FBAE40"/>
          </p15:clr>
        </p15:guide>
        <p15:guide id="6" orient="horz" pos="603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54BB9E4-E7B1-0134-AF57-AD95BB041006}"/>
              </a:ext>
            </a:extLst>
          </p:cNvPr>
          <p:cNvSpPr/>
          <p:nvPr userDrawn="1"/>
        </p:nvSpPr>
        <p:spPr>
          <a:xfrm>
            <a:off x="530" y="476248"/>
            <a:ext cx="5156502" cy="2952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26789B-7346-CEC7-16A3-3B0FE2DE3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182D3-0E91-91F1-ECC7-0966F48FB04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C096F-6B7A-45E7-A4B6-CD5BAF79EDB3}"/>
              </a:ext>
            </a:extLst>
          </p:cNvPr>
          <p:cNvSpPr/>
          <p:nvPr userDrawn="1"/>
        </p:nvSpPr>
        <p:spPr>
          <a:xfrm>
            <a:off x="5157032" y="467901"/>
            <a:ext cx="479425" cy="29610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CBBAE4-493F-3F66-9BA3-4B1526CEEC79}"/>
              </a:ext>
            </a:extLst>
          </p:cNvPr>
          <p:cNvSpPr/>
          <p:nvPr userDrawn="1"/>
        </p:nvSpPr>
        <p:spPr>
          <a:xfrm>
            <a:off x="5157032" y="3429000"/>
            <a:ext cx="479425" cy="2952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Picture Placeholder 11">
            <a:extLst>
              <a:ext uri="{FF2B5EF4-FFF2-40B4-BE49-F238E27FC236}">
                <a16:creationId xmlns:a16="http://schemas.microsoft.com/office/drawing/2014/main" id="{6BD6F11D-1F8D-7106-7F01-98F5C78698D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65" y="3428999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4" name="Picture Placeholder 11">
            <a:extLst>
              <a:ext uri="{FF2B5EF4-FFF2-40B4-BE49-F238E27FC236}">
                <a16:creationId xmlns:a16="http://schemas.microsoft.com/office/drawing/2014/main" id="{C0E4CD27-9738-506D-FE10-C7E4B01642C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35928" y="476247"/>
            <a:ext cx="5157031" cy="29527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B1DDC514-7359-001E-8FAE-68B46ECD30B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02350" y="3975652"/>
            <a:ext cx="4293705" cy="333254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9812B0A6-88F7-0091-186C-FFD429A6DA7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102350" y="4373217"/>
            <a:ext cx="4293705" cy="1954696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n-ID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Click to edit Master text styles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8" y="493574"/>
            <a:ext cx="4629286" cy="2084577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817626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8F4CCF5-90D2-D1A7-3002-CBBBF74651D2}"/>
              </a:ext>
            </a:extLst>
          </p:cNvPr>
          <p:cNvSpPr/>
          <p:nvPr userDrawn="1"/>
        </p:nvSpPr>
        <p:spPr>
          <a:xfrm>
            <a:off x="530" y="476248"/>
            <a:ext cx="5156502" cy="59017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039BA4-3B01-3D4B-CC00-B60E645F58EB}"/>
              </a:ext>
            </a:extLst>
          </p:cNvPr>
          <p:cNvSpPr/>
          <p:nvPr userDrawn="1"/>
        </p:nvSpPr>
        <p:spPr>
          <a:xfrm rot="16200000">
            <a:off x="2546434" y="-2076579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4024FD-17DE-1168-A28A-98B53E15F2F5}"/>
              </a:ext>
            </a:extLst>
          </p:cNvPr>
          <p:cNvSpPr/>
          <p:nvPr userDrawn="1"/>
        </p:nvSpPr>
        <p:spPr>
          <a:xfrm rot="16200000">
            <a:off x="2546434" y="3796578"/>
            <a:ext cx="64693" cy="516284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9694" y="1078276"/>
            <a:ext cx="4334933" cy="2084577"/>
          </a:xfrm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F2030FA-A93F-59AB-4A31-13C0C7B748C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79425" y="1078275"/>
            <a:ext cx="5156502" cy="470145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39BB8-983A-46E3-3FD4-ADA9A279C14F}"/>
              </a:ext>
            </a:extLst>
          </p:cNvPr>
          <p:cNvSpPr/>
          <p:nvPr userDrawn="1"/>
        </p:nvSpPr>
        <p:spPr>
          <a:xfrm>
            <a:off x="6005464" y="1078275"/>
            <a:ext cx="64693" cy="4701451"/>
          </a:xfrm>
          <a:prstGeom prst="rect">
            <a:avLst/>
          </a:prstGeom>
          <a:solidFill>
            <a:schemeClr val="accent5">
              <a:lumMod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1A4A7DFF-2B05-C6AE-5B32-68541CC4353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39694" y="3365656"/>
            <a:ext cx="4334933" cy="32949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18A7B04E-116D-DBAF-BC85-B6067BAA9E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39694" y="3756991"/>
            <a:ext cx="4334933" cy="2022734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480822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50A7F0-7F99-1360-70B4-D4A331CCC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18" y="476251"/>
            <a:ext cx="5997573" cy="2084577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35308A7C-49A7-E495-98ED-80210ECA640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35800" y="476251"/>
            <a:ext cx="3695699" cy="590174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1333"/>
            </a:lvl1pPr>
          </a:lstStyle>
          <a:p>
            <a:endParaRPr lang="en-ID"/>
          </a:p>
        </p:txBody>
      </p:sp>
      <p:sp>
        <p:nvSpPr>
          <p:cNvPr id="17" name="Text Placeholder 29">
            <a:extLst>
              <a:ext uri="{FF2B5EF4-FFF2-40B4-BE49-F238E27FC236}">
                <a16:creationId xmlns:a16="http://schemas.microsoft.com/office/drawing/2014/main" id="{055849D2-06FF-927D-5748-2ACB6F5E07A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48618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12B386F-2BB5-5A23-1C2E-2E9A1CAF3B31}"/>
              </a:ext>
            </a:extLst>
          </p:cNvPr>
          <p:cNvSpPr/>
          <p:nvPr userDrawn="1"/>
        </p:nvSpPr>
        <p:spPr>
          <a:xfrm>
            <a:off x="7041292" y="6381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D1A6FE-0D92-6279-45D7-3F25B5FD249A}"/>
              </a:ext>
            </a:extLst>
          </p:cNvPr>
          <p:cNvSpPr/>
          <p:nvPr userDrawn="1"/>
        </p:nvSpPr>
        <p:spPr>
          <a:xfrm>
            <a:off x="7041292" y="3750"/>
            <a:ext cx="3695699" cy="4762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8F2247D9-3978-61DA-2912-6A228203ED8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8618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66B18C5A-2C25-D7F8-262A-D37EE426D37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727339" y="3022924"/>
            <a:ext cx="2818852" cy="383955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endParaRPr lang="en-ID" dirty="0"/>
          </a:p>
        </p:txBody>
      </p:sp>
      <p:sp>
        <p:nvSpPr>
          <p:cNvPr id="8" name="Text Placeholder 29">
            <a:extLst>
              <a:ext uri="{FF2B5EF4-FFF2-40B4-BE49-F238E27FC236}">
                <a16:creationId xmlns:a16="http://schemas.microsoft.com/office/drawing/2014/main" id="{D4193A0C-AC5E-F56A-2F22-8C86BE1B4F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727339" y="3483149"/>
            <a:ext cx="2818851" cy="2048330"/>
          </a:xfrm>
          <a:prstGeom prst="rect">
            <a:avLst/>
          </a:prstGeom>
          <a:noFill/>
          <a:ln w="28575">
            <a:noFill/>
          </a:ln>
        </p:spPr>
        <p:txBody>
          <a:bodyPr lIns="90000" tIns="0" rIns="9000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963006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(4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6CA9C726-8640-E9F4-BB57-FA6C9524F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8087" y="473553"/>
            <a:ext cx="3732178" cy="2742308"/>
          </a:xfrm>
        </p:spPr>
        <p:txBody>
          <a:bodyPr anchor="b">
            <a:noAutofit/>
          </a:bodyPr>
          <a:lstStyle>
            <a:lvl1pPr algn="l">
              <a:defRPr>
                <a:solidFill>
                  <a:schemeClr val="accent5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53CC041-06B4-851D-DE62-C45E5A0F5BB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636328" y="975133"/>
            <a:ext cx="3186271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4B239D95-9BB7-DAFB-4EA1-2B5250F8C156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8088" y="3856382"/>
            <a:ext cx="3732178" cy="2450075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F9525524-1BB1-D614-0C05-6A326700FAC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3253409" cy="685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7F2F02D2-337D-1F08-4663-89D2054B64B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634942" y="1390162"/>
            <a:ext cx="3186271" cy="1835426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4B89CDC8-3468-9B5A-5266-B8D3BA8A46EA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425673"/>
            <a:ext cx="3186271" cy="343232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693652F2-DBC7-F074-A0A7-65CF2EAD5AAF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3578087" y="3425674"/>
            <a:ext cx="3732178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2462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E0AB6E-822A-1FCD-AD8A-B820DEF65A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D916E-9E7D-F535-D2CB-56760629AE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598C15-C707-2D57-1B26-93824C01FFED}"/>
              </a:ext>
            </a:extLst>
          </p:cNvPr>
          <p:cNvCxnSpPr>
            <a:cxnSpLocks/>
          </p:cNvCxnSpPr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03F2953A-B883-0D85-E0EA-820AE235FE56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4881736" y="2235199"/>
            <a:ext cx="2428526" cy="407458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A29A72C3-D9AE-0B15-1868-B2460024778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7636329" y="3604591"/>
            <a:ext cx="3186271" cy="325340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F99686E7-5A12-0560-62E6-8D340EF44CA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9425" y="2651554"/>
            <a:ext cx="4076245" cy="1405822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85CD5C-7873-D068-D542-8BBEA3F2226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479424" y="223519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CCC35CC6-4169-ED25-3A7E-08EB0A494928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479425" y="4827750"/>
            <a:ext cx="4076245" cy="140914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A13BE7A6-C9B2-EACB-896E-7CFDF019F2A3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9424" y="4401468"/>
            <a:ext cx="4076245" cy="36000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14E08420-6BA4-1ED0-451B-FB6FBB0BEF21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636326" y="907775"/>
            <a:ext cx="3186273" cy="22904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100" b="0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276AECCC-BEAC-CF8E-EB8C-50B4678568B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36326" y="365133"/>
            <a:ext cx="3186271" cy="358971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3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F5B9405-D76F-ED66-13A6-AE53F556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" y="365133"/>
            <a:ext cx="6830838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93927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6747417" cy="1622700"/>
          </a:xfrm>
        </p:spPr>
        <p:txBody>
          <a:bodyPr anchor="b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A79BB-C888-01D5-23B7-4B9BF835D1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79427" y="3468756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7636329" y="0"/>
            <a:ext cx="3168603" cy="321012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064F3589-48F2-34E0-4A16-04E21FF233B0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9427" y="3908613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81F9334-559D-3BB3-EEBD-E165D3BE3EF6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036716" y="3472120"/>
            <a:ext cx="3186275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0371A1A1-BA0D-8BDB-4C70-AA3BB67D5F1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036716" y="3911977"/>
            <a:ext cx="3186275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7F4FBC70-C26B-A4FF-ED81-064D1B74818D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34404" y="3468756"/>
            <a:ext cx="3168603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3A677923-0E3A-F287-F753-67599CA6D98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634404" y="3908613"/>
            <a:ext cx="3168603" cy="240117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01029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2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-1" y="365125"/>
            <a:ext cx="10637079" cy="18415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6" y="365125"/>
            <a:ext cx="10157653" cy="1841579"/>
          </a:xfrm>
        </p:spPr>
        <p:txBody>
          <a:bodyPr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8E84ABB-1C56-A78C-A005-DB616325DBD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712012" y="2571830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79425" y="2571830"/>
            <a:ext cx="3814279" cy="386425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54E034-860A-3D4B-9537-56896FC3AE3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712012" y="3012141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2D084-72CE-641B-2C57-C022ED4F74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712012" y="4575321"/>
            <a:ext cx="5925066" cy="380547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8ACC809F-1320-0958-CD63-F78C12BB8B2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712012" y="5015632"/>
            <a:ext cx="5925066" cy="140126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7206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AC065-59D7-AED4-C11B-F9726BE9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8F0EA-2056-E373-DF2F-1C9C5AA3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920A1-77F5-59DF-5CF3-9F3668E2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AE2B1-F85D-E2CB-C513-7A51059EF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9AFF6-25D7-6E3B-582C-990FCFE35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91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CDE15C-5327-E672-DC8B-2E803ED788C1}"/>
              </a:ext>
            </a:extLst>
          </p:cNvPr>
          <p:cNvSpPr/>
          <p:nvPr userDrawn="1"/>
        </p:nvSpPr>
        <p:spPr>
          <a:xfrm>
            <a:off x="1" y="478125"/>
            <a:ext cx="4712012" cy="589175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879" y="478125"/>
            <a:ext cx="5622348" cy="2025087"/>
          </a:xfrm>
        </p:spPr>
        <p:txBody>
          <a:bodyPr anchor="t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5BEA024-E389-52C5-1BE3-1EEF00B6C305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48867" y="987720"/>
            <a:ext cx="3814279" cy="4882560"/>
          </a:xfrm>
          <a:prstGeom prst="rect">
            <a:avLst/>
          </a:prstGeom>
          <a:ln w="3810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ID"/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8B46CA48-1F75-88BD-A8E6-7AB5A675272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5160879" y="255102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A1D14-66BE-760C-2542-AD0379E7861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5160877" y="2952377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396438-1CC5-5E38-B6B2-D6526959AB0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5160879" y="4556885"/>
            <a:ext cx="5622347" cy="360000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 algn="l">
              <a:buNone/>
              <a:defRPr sz="1300" b="1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D202B219-8653-9E73-B72B-DF3184C1EF2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5160877" y="4971489"/>
            <a:ext cx="5622347" cy="1398389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15531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92506F-2392-3DB3-2692-B1621653B6B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BB592-4352-71AD-8AF9-A717FA103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7DB1BE-3A9D-7CBF-E94D-658AA9642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07" y="500638"/>
            <a:ext cx="9887490" cy="1130853"/>
          </a:xfrm>
        </p:spPr>
        <p:txBody>
          <a:bodyPr anchor="ctr">
            <a:noAutofit/>
          </a:bodyPr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4545CFC-D919-B185-ABBB-D901F9EAFD9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240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C49CC8D-8DF2-ADE5-58F4-CD423E74FA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4080987" y="3402496"/>
            <a:ext cx="3030331" cy="295486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7499DF7-364F-E236-6F34-E612BF919EFA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7509566" y="3402496"/>
            <a:ext cx="3030331" cy="2954866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100" b="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74A8D845-511D-3B11-ED9D-09F3CEF5F90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52406" y="3029244"/>
            <a:ext cx="3030331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871CEDAC-AFF8-ABA3-E94B-E5994E9DA2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080985" y="3029244"/>
            <a:ext cx="3033196" cy="3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E0E2AE63-087F-034D-FD01-0254684EB52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7509565" y="3042496"/>
            <a:ext cx="3030331" cy="360000"/>
          </a:xfrm>
          <a:prstGeom prst="rect">
            <a:avLst/>
          </a:prstGeom>
          <a:solidFill>
            <a:schemeClr val="accent1"/>
          </a:solidFill>
        </p:spPr>
        <p:txBody>
          <a:bodyPr lIns="90000" tIns="0" rIns="90000" bIns="0" anchor="t">
            <a:noAutofit/>
          </a:bodyPr>
          <a:lstStyle>
            <a:lvl1pPr marL="0" indent="0" algn="l">
              <a:buNone/>
              <a:defRPr sz="1300">
                <a:solidFill>
                  <a:schemeClr val="tx1"/>
                </a:solidFill>
              </a:defRPr>
            </a:lvl1pPr>
            <a:lvl2pPr marL="457223" indent="0">
              <a:buNone/>
              <a:defRPr sz="800"/>
            </a:lvl2pPr>
            <a:lvl3pPr marL="914446" indent="0">
              <a:buNone/>
              <a:defRPr sz="800"/>
            </a:lvl3pPr>
            <a:lvl4pPr marL="1371669" indent="0">
              <a:buNone/>
              <a:defRPr sz="800"/>
            </a:lvl4pPr>
            <a:lvl5pPr marL="1828891" indent="0">
              <a:buNone/>
              <a:defRPr sz="8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05380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240">
          <p15:clr>
            <a:srgbClr val="FBAE40"/>
          </p15:clr>
        </p15:guide>
        <p15:guide id="2" pos="576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0" y="0"/>
            <a:ext cx="1066667" cy="4000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/>
          </a:lstStyle>
          <a:p>
            <a:pPr algn="l"/>
            <a:fld id="{F7021451-1387-4CA6-816F-3879F97B5CBC}" type="slidenum">
              <a:rPr lang="en-US" b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009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741166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0518"/>
            <a:ext cx="6970824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4" y="2222065"/>
            <a:ext cx="6970825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7745948-92EA-3E8A-1DBC-45422E91850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80323" y="3143243"/>
            <a:ext cx="6139069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87155554-9334-F8D5-FA7F-80CF2FB3BC78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1580323" y="3754790"/>
            <a:ext cx="6139068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A44C718E-DBD5-B640-39D2-7860AFE27FF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960666" y="4717060"/>
            <a:ext cx="697082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BB073C5F-2FFF-4B6A-E630-E112FB5B952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960666" y="5328607"/>
            <a:ext cx="6970822" cy="702959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30843267-C01A-455A-D8A3-E8A7C6CFB0F6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1DAE6A71-9FA2-20A0-D992-DEBF7FF3301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85D3E6-EA9D-9DE8-6317-6DF86AEEDB4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82191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AC6C789A-7FB2-432A-6019-3F62E5386F29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987745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672CBAF-4BDE-95E9-99A1-9EDDBDEF84DC}"/>
              </a:ext>
            </a:extLst>
          </p:cNvPr>
          <p:cNvSpPr>
            <a:spLocks noGrp="1"/>
          </p:cNvSpPr>
          <p:nvPr>
            <p:ph type="body" sz="half" idx="22"/>
          </p:nvPr>
        </p:nvSpPr>
        <p:spPr>
          <a:xfrm>
            <a:off x="7987745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EA2C811-2433-C4B8-E818-972740C4960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09600" y="5692875"/>
            <a:ext cx="10972800" cy="539496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335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C780-6C1C-A81B-5B9E-735DFD6F43D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369902" y="2185522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29AB7CE-949B-41D7-A673-06B30968CD01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369902" y="2797069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7" y="2185521"/>
            <a:ext cx="3452196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3452194" cy="830639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26241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956649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212496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F48CE7A-5E89-3480-B862-44BFAC429981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761996" y="2185521"/>
            <a:ext cx="5334003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78CF0CF5-EF6E-47A1-80D2-088122A0E64F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61997" y="2797068"/>
            <a:ext cx="5334002" cy="2044898"/>
          </a:xfrm>
        </p:spPr>
        <p:txBody>
          <a:bodyPr>
            <a:noAutofit/>
          </a:bodyPr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BA198D21-2409-AA26-2882-9757585EE7C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822096" y="1594022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3242349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611728"/>
            <a:ext cx="6922301" cy="562749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178669"/>
            <a:ext cx="6922300" cy="837012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D9276F28-A527-C906-EE7C-5440E0C56B8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931490" y="2031153"/>
            <a:ext cx="3650910" cy="3650910"/>
          </a:xfrm>
          <a:prstGeom prst="ellipse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1146198" y="3092460"/>
            <a:ext cx="6736768" cy="622646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1146197" y="3689968"/>
            <a:ext cx="6736767" cy="926101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1378113" y="4763061"/>
            <a:ext cx="6504852" cy="5819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1378112" y="5380382"/>
            <a:ext cx="6504851" cy="865633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231F54DF-E984-A005-B56B-B62147C13B6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39138" y="6538913"/>
            <a:ext cx="3243262" cy="182562"/>
          </a:xfrm>
        </p:spPr>
        <p:txBody>
          <a:bodyPr>
            <a:noAutofit/>
          </a:bodyPr>
          <a:lstStyle>
            <a:lvl1pPr marL="0" indent="0" algn="r">
              <a:buNone/>
              <a:defRPr sz="10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71602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s(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2439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2439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6426387" y="1925949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6426387" y="2537496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5157787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5157786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61C98F61-9164-7CDA-F0A4-B90327F23F7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26200" y="3752850"/>
            <a:ext cx="5156200" cy="2457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2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5A206-494B-3A70-09EB-BA55C7591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239D7E-D999-6B4B-DD8C-25FDFBB0F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F515D-8F6A-E1E6-784E-EA2C46986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06838-642C-1ADF-64F3-64CBECFE8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A882-5D06-8CC9-73DB-ED5C4762E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035314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clu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DBA23-25B7-954B-D646-B91AE0381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7362553" cy="1230485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791D4-7662-2DFB-077F-25FC6921C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87723-B8F5-CDD2-6B9D-229B99F03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21325FB-E0FE-AAA4-853C-618899B58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665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2B210CD-96D1-D9FB-6DF0-62266CCB6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665" y="2537496"/>
            <a:ext cx="3259180" cy="1215184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2E382-FE6E-A17E-2B3A-9F3E4C7A7D21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4712973" y="1925949"/>
            <a:ext cx="3259182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18A7E81-D817-3ABE-B656-52FF60EF0205}"/>
              </a:ext>
            </a:extLst>
          </p:cNvPr>
          <p:cNvSpPr>
            <a:spLocks noGrp="1"/>
          </p:cNvSpPr>
          <p:nvPr>
            <p:ph type="body" sz="half" idx="19"/>
          </p:nvPr>
        </p:nvSpPr>
        <p:spPr>
          <a:xfrm>
            <a:off x="4712973" y="2537495"/>
            <a:ext cx="3259180" cy="1197477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8347DD8-16D7-B434-07E6-BD26F45B6DEE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960665" y="3752680"/>
            <a:ext cx="7011488" cy="593840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7114E8C-EF4A-11ED-19FB-2D8B5FEC3A69}"/>
              </a:ext>
            </a:extLst>
          </p:cNvPr>
          <p:cNvSpPr>
            <a:spLocks noGrp="1"/>
          </p:cNvSpPr>
          <p:nvPr>
            <p:ph type="body" sz="half" idx="21"/>
          </p:nvPr>
        </p:nvSpPr>
        <p:spPr>
          <a:xfrm>
            <a:off x="960665" y="4364227"/>
            <a:ext cx="7011488" cy="883256"/>
          </a:xfrm>
        </p:spPr>
        <p:txBody>
          <a:bodyPr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BB6EDE2-F53E-7B97-FF80-7764EECA4CCF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485188" y="0"/>
            <a:ext cx="3706812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162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81E5-DE3E-1E52-3179-344AB5B2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3537"/>
            <a:ext cx="10972800" cy="123048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A41B8-CF99-8A7C-E16D-CFEF1E09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989524-6BA7-0F2E-1749-175C69286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7404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E6759F-66EA-8EE3-A2F4-F15BA2F9B5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548357-3F2C-483C-C0FC-FD9FB673C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09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4A77-C0EC-E90C-087A-E71757299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926541"/>
            <a:ext cx="10972800" cy="1663044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AB453-76B0-1DBA-9EE3-645CA9804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5735636"/>
            <a:ext cx="10972800" cy="474663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ru-R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29D4B-20DA-C5A9-370C-5C556DC7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23F1A-779F-4295-3160-E943DBC0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849934F-55C5-A548-E041-1CB8C42DF0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92654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5030922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5477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8468-A282-15A6-9147-88E71CE55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FFEB-EEEE-3D61-440A-B1A47AD385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225DAC-D3F7-DA98-644F-5566A1DD8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5514C-D9DE-B761-2EBC-EB996A279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5DBE-1E54-9BF9-1710-FDC231CE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0E2AD-C695-2661-758F-7FE017C7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3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DB1CF-D57F-67C2-6F42-3E91FD743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7EEA2-1896-D4E6-0DD1-3E832E5A3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41A7E-6C55-D561-CEC7-2CFFB5439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3D1784-C4E0-AAC7-7BAF-8033AAC3EE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0BA28-B97E-97E8-794E-406E6321E5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34E99-5DCB-1C21-909C-C6365F20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5BE1AE-2081-154E-1961-32888D7A9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DDF5D3-06FC-D1C0-AA17-2B20FBB58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18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F7F9F-8347-CF96-A6D6-F920D4AE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D853E9-7261-D096-C126-80AA4E140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AAE596-11FE-D8BE-5A14-AC06B7641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0B402-5469-06AC-3E0D-DF0D8D977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4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6604C5-60D9-615C-2C13-753E3DCC3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1A36D6-8E4C-B9A8-C2EC-49D707F0F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756CF-816C-F488-729B-0678DD991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196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A00F-0FD2-B648-501D-954AD600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F8DA0-CE06-C6B8-F47B-C289A935A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243B7-98A7-D853-092C-BAA9F92DD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4B156-5AA5-C4DD-3391-72D70580C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00357-9317-2364-B60A-439E4A11A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2F17E-488E-6F31-3637-294FE2200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1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EC22-EE36-4D90-C403-B9EA6FE4E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B86311-BA34-221C-8993-12D40C0A9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530F5-4B9E-9347-8FCF-85C409FE0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3F457-0212-AD7B-86EE-EAC85EDAA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79BF9-C83C-B462-768B-E11C7BAE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DE6CA-60B4-AB0C-D0F2-60F7F00E1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7293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80069-98C0-7E10-6386-535EDD71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FE311-B8AF-26CD-78E8-8ECD6D904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47C2E-2B84-E4C3-F79A-0F4CC8B155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A2E71-2B3C-41AB-8B50-4D3A1A5229D2}" type="datetimeFigureOut">
              <a:rPr lang="en-IN" smtClean="0"/>
              <a:t>22-11-2024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4D3F4-F673-DA4C-4654-703B9ED2CF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3B5C6-CBE2-1843-8279-678114C128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5001B-7771-43FD-B8A2-966BAA8A6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81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66402-58C4-7A99-9CF9-9F9615E11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32092" y="478125"/>
            <a:ext cx="959908" cy="5627951"/>
          </a:xfrm>
          <a:prstGeom prst="rect">
            <a:avLst/>
          </a:prstGeom>
        </p:spPr>
        <p:txBody>
          <a:bodyPr vert="vert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r>
              <a:rPr lang="en-US" dirty="0"/>
              <a:t>Presentation title</a:t>
            </a:r>
            <a:endParaRPr lang="en-ID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A151A-46CB-1090-446C-0EDAEF296B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32092" y="6159084"/>
            <a:ext cx="959908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200">
                <a:solidFill>
                  <a:schemeClr val="accent1"/>
                </a:solidFill>
                <a:latin typeface="Montserrat SemiBold" pitchFamily="2" charset="0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9F8BE7-C823-87FE-B60E-23984E5B08AD}"/>
              </a:ext>
            </a:extLst>
          </p:cNvPr>
          <p:cNvCxnSpPr/>
          <p:nvPr userDrawn="1"/>
        </p:nvCxnSpPr>
        <p:spPr>
          <a:xfrm>
            <a:off x="11232092" y="480000"/>
            <a:ext cx="0" cy="5901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E8FF3198-2DCB-4FEF-C479-8E76289E1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60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489BE9-192C-49E8-B1F1-91EF667E3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8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196447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4" r:id="rId4"/>
    <p:sldLayoutId id="2147483676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77" r:id="rId11"/>
  </p:sldLayoutIdLst>
  <p:hf hdr="0" dt="0"/>
  <p:txStyles>
    <p:titleStyle>
      <a:lvl1pPr algn="l" defTabSz="91444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46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indent="0" algn="l" defTabSz="914446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9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726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949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71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94" indent="-228611" algn="l" defTabSz="91444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46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69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91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14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37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560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83" algn="l" defTabSz="91444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240">
          <p15:clr>
            <a:srgbClr val="F26B43"/>
          </p15:clr>
        </p15:guide>
        <p15:guide id="2" pos="57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7E25-C674-3745-6594-912F15B98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1847056"/>
            <a:ext cx="106299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64DF9-DAEC-F283-848F-16438F855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A0EC6-5648-844A-8827-911B00959032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2390A06B-2D1F-A145-446B-BF268052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363537"/>
            <a:ext cx="10629900" cy="12366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D227A9A-BF27-C878-C29C-004A9358CE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3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5" r:id="rId3"/>
    <p:sldLayoutId id="2147483671" r:id="rId4"/>
    <p:sldLayoutId id="2147483672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60" r:id="rId11"/>
    <p:sldLayoutId id="214748368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MV Boli" panose="0200050003020009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">
          <p15:clr>
            <a:srgbClr val="F26B43"/>
          </p15:clr>
        </p15:guide>
        <p15:guide id="2" pos="384">
          <p15:clr>
            <a:srgbClr val="F26B43"/>
          </p15:clr>
        </p15:guide>
        <p15:guide id="3" pos="600">
          <p15:clr>
            <a:srgbClr val="F26B43"/>
          </p15:clr>
        </p15:guide>
        <p15:guide id="4" pos="7296">
          <p15:clr>
            <a:srgbClr val="F26B43"/>
          </p15:clr>
        </p15:guide>
        <p15:guide id="5" orient="horz" pos="3912">
          <p15:clr>
            <a:srgbClr val="F26B43"/>
          </p15:clr>
        </p15:guide>
        <p15:guide id="6" orient="horz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6CCF00-6EE5-1CE6-2D8D-7713F9D98E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ANLP Project:</a:t>
            </a:r>
            <a:b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Speculative Decoding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4B5CA3-A4AA-5909-530B-4C9D8F1E50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2800" b="1" dirty="0">
                <a:solidFill>
                  <a:schemeClr val="tx2"/>
                </a:solidFill>
              </a:rPr>
              <a:t>Team 10 – Spectrum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tx2"/>
                </a:solidFill>
              </a:rPr>
              <a:t>Nevil </a:t>
            </a:r>
            <a:r>
              <a:rPr lang="en-US" b="1" i="0" u="none" strike="noStrike" baseline="0" dirty="0" err="1">
                <a:solidFill>
                  <a:schemeClr val="tx2"/>
                </a:solidFill>
              </a:rPr>
              <a:t>Sakhreliya</a:t>
            </a:r>
            <a:r>
              <a:rPr lang="en-US" b="1" i="0" u="none" strike="noStrike" baseline="0" dirty="0">
                <a:solidFill>
                  <a:schemeClr val="tx2"/>
                </a:solidFill>
              </a:rPr>
              <a:t> 2023201005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tx2"/>
                </a:solidFill>
              </a:rPr>
              <a:t>Prakhar Jain 2022121008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b="1" i="0" u="none" strike="noStrike" baseline="0" dirty="0">
                <a:solidFill>
                  <a:schemeClr val="tx2"/>
                </a:solidFill>
              </a:rPr>
              <a:t>Aditya Gupta 2023201009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tx2"/>
              </a:solidFill>
            </a:endParaRPr>
          </a:p>
          <a:p>
            <a:pPr algn="r"/>
            <a:r>
              <a:rPr lang="en-US" b="1" dirty="0">
                <a:solidFill>
                  <a:schemeClr val="tx2"/>
                </a:solidFill>
              </a:rPr>
              <a:t>Guide: Prof. Manish Shrivastava </a:t>
            </a:r>
          </a:p>
        </p:txBody>
      </p:sp>
    </p:spTree>
    <p:extLst>
      <p:ext uri="{BB962C8B-B14F-4D97-AF65-F5344CB8AC3E}">
        <p14:creationId xmlns:p14="http://schemas.microsoft.com/office/powerpoint/2010/main" val="1853788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19B85-D083-8344-34CE-AD30DCC40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Baseline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6C24BE2-236E-0818-A87A-46997C3D0E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1113337"/>
              </p:ext>
            </p:extLst>
          </p:nvPr>
        </p:nvGraphicFramePr>
        <p:xfrm>
          <a:off x="644056" y="2315054"/>
          <a:ext cx="10927830" cy="3787860"/>
        </p:xfrm>
        <a:graphic>
          <a:graphicData uri="http://schemas.openxmlformats.org/drawingml/2006/table">
            <a:tbl>
              <a:tblPr firstRow="1" bandRow="1">
                <a:solidFill>
                  <a:schemeClr val="bg1">
                    <a:lumMod val="95000"/>
                  </a:schemeClr>
                </a:solidFill>
              </a:tblPr>
              <a:tblGrid>
                <a:gridCol w="3141878">
                  <a:extLst>
                    <a:ext uri="{9D8B030D-6E8A-4147-A177-3AD203B41FA5}">
                      <a16:colId xmlns:a16="http://schemas.microsoft.com/office/drawing/2014/main" val="1399098526"/>
                    </a:ext>
                  </a:extLst>
                </a:gridCol>
                <a:gridCol w="3454567">
                  <a:extLst>
                    <a:ext uri="{9D8B030D-6E8A-4147-A177-3AD203B41FA5}">
                      <a16:colId xmlns:a16="http://schemas.microsoft.com/office/drawing/2014/main" val="3387927046"/>
                    </a:ext>
                  </a:extLst>
                </a:gridCol>
                <a:gridCol w="4331385">
                  <a:extLst>
                    <a:ext uri="{9D8B030D-6E8A-4147-A177-3AD203B41FA5}">
                      <a16:colId xmlns:a16="http://schemas.microsoft.com/office/drawing/2014/main" val="391235174"/>
                    </a:ext>
                  </a:extLst>
                </a:gridCol>
              </a:tblGrid>
              <a:tr h="1181388">
                <a:tc>
                  <a:txBody>
                    <a:bodyPr/>
                    <a:lstStyle/>
                    <a:p>
                      <a:r>
                        <a:rPr lang="en-IN" sz="2800" b="1" cap="none" spc="0">
                          <a:solidFill>
                            <a:schemeClr val="tx1"/>
                          </a:solidFill>
                        </a:rPr>
                        <a:t>Model</a:t>
                      </a:r>
                    </a:p>
                  </a:txBody>
                  <a:tcPr marL="111252" marR="158931" marT="31786" marB="2383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cap="none" spc="0">
                          <a:solidFill>
                            <a:schemeClr val="tx1"/>
                          </a:solidFill>
                        </a:rPr>
                        <a:t>Parameters</a:t>
                      </a:r>
                    </a:p>
                  </a:txBody>
                  <a:tcPr marL="111252" marR="158931" marT="31786" marB="2383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cap="none" spc="0">
                          <a:solidFill>
                            <a:schemeClr val="tx1"/>
                          </a:solidFill>
                        </a:rPr>
                        <a:t>Time per Token (seconds)</a:t>
                      </a:r>
                    </a:p>
                  </a:txBody>
                  <a:tcPr marL="111252" marR="158931" marT="31786" marB="238396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536868"/>
                  </a:ext>
                </a:extLst>
              </a:tr>
              <a:tr h="651618">
                <a:tc>
                  <a:txBody>
                    <a:bodyPr/>
                    <a:lstStyle/>
                    <a:p>
                      <a:r>
                        <a:rPr lang="en-IN" sz="2100" b="1" cap="none" spc="0">
                          <a:solidFill>
                            <a:schemeClr val="tx1"/>
                          </a:solidFill>
                        </a:rPr>
                        <a:t>gpt2-large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252" marR="158931" marT="31786" marB="238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812 M</a:t>
                      </a:r>
                    </a:p>
                  </a:txBody>
                  <a:tcPr marL="111252" marR="158931" marT="31786" marB="2383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0.0327</a:t>
                      </a:r>
                    </a:p>
                  </a:txBody>
                  <a:tcPr marL="111252" marR="158931" marT="31786" marB="2383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698905"/>
                  </a:ext>
                </a:extLst>
              </a:tr>
              <a:tr h="651618">
                <a:tc>
                  <a:txBody>
                    <a:bodyPr/>
                    <a:lstStyle/>
                    <a:p>
                      <a:r>
                        <a:rPr lang="en-IN" sz="2100" b="1" cap="none" spc="0">
                          <a:solidFill>
                            <a:schemeClr val="tx1"/>
                          </a:solidFill>
                        </a:rPr>
                        <a:t>gpt2-medium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252" marR="158931" marT="31786" marB="238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380 M</a:t>
                      </a:r>
                    </a:p>
                  </a:txBody>
                  <a:tcPr marL="111252" marR="158931" marT="31786" marB="2383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0.0187</a:t>
                      </a:r>
                    </a:p>
                  </a:txBody>
                  <a:tcPr marL="111252" marR="158931" marT="31786" marB="2383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504429"/>
                  </a:ext>
                </a:extLst>
              </a:tr>
              <a:tr h="651618">
                <a:tc>
                  <a:txBody>
                    <a:bodyPr/>
                    <a:lstStyle/>
                    <a:p>
                      <a:r>
                        <a:rPr lang="en-IN" sz="2100" b="1" cap="none" spc="0">
                          <a:solidFill>
                            <a:schemeClr val="tx1"/>
                          </a:solidFill>
                        </a:rPr>
                        <a:t>gpt2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252" marR="158931" marT="31786" marB="238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137 M</a:t>
                      </a:r>
                    </a:p>
                  </a:txBody>
                  <a:tcPr marL="111252" marR="158931" marT="31786" marB="2383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0.0092</a:t>
                      </a:r>
                    </a:p>
                  </a:txBody>
                  <a:tcPr marL="111252" marR="158931" marT="31786" marB="2383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862834"/>
                  </a:ext>
                </a:extLst>
              </a:tr>
              <a:tr h="651618">
                <a:tc>
                  <a:txBody>
                    <a:bodyPr/>
                    <a:lstStyle/>
                    <a:p>
                      <a:r>
                        <a:rPr lang="en-IN" sz="2100" b="1" cap="none" spc="0">
                          <a:solidFill>
                            <a:schemeClr val="tx1"/>
                          </a:solidFill>
                        </a:rPr>
                        <a:t>distilgpt2</a:t>
                      </a:r>
                      <a:endParaRPr lang="en-IN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11252" marR="158931" marT="31786" marB="238396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88.2 M</a:t>
                      </a:r>
                    </a:p>
                  </a:txBody>
                  <a:tcPr marL="111252" marR="158931" marT="31786" marB="2383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100" cap="none" spc="0">
                          <a:solidFill>
                            <a:schemeClr val="tx1"/>
                          </a:solidFill>
                        </a:rPr>
                        <a:t>0.0045</a:t>
                      </a:r>
                    </a:p>
                  </a:txBody>
                  <a:tcPr marL="111252" marR="158931" marT="31786" marB="23839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081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353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B966A-B64D-99E1-9407-B91459EE7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Model – GPT2-Small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96ABA8-34D2-AA4E-4213-963C9D94D1E8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Draft Model – Distilgpt2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731135EE-62B4-945F-8079-4C395234F1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6526615"/>
                  </p:ext>
                </p:extLst>
              </p:nvPr>
            </p:nvGraphicFramePr>
            <p:xfrm>
              <a:off x="432222" y="2370281"/>
              <a:ext cx="11327552" cy="2991978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{8799B23B-EC83-4686-B30A-512413B5E67A}</a:tableStyleId>
                  </a:tblPr>
                  <a:tblGrid>
                    <a:gridCol w="1884129">
                      <a:extLst>
                        <a:ext uri="{9D8B030D-6E8A-4147-A177-3AD203B41FA5}">
                          <a16:colId xmlns:a16="http://schemas.microsoft.com/office/drawing/2014/main" val="2382696177"/>
                        </a:ext>
                      </a:extLst>
                    </a:gridCol>
                    <a:gridCol w="1563972">
                      <a:extLst>
                        <a:ext uri="{9D8B030D-6E8A-4147-A177-3AD203B41FA5}">
                          <a16:colId xmlns:a16="http://schemas.microsoft.com/office/drawing/2014/main" val="2125161921"/>
                        </a:ext>
                      </a:extLst>
                    </a:gridCol>
                    <a:gridCol w="3088933">
                      <a:extLst>
                        <a:ext uri="{9D8B030D-6E8A-4147-A177-3AD203B41FA5}">
                          <a16:colId xmlns:a16="http://schemas.microsoft.com/office/drawing/2014/main" val="1397941877"/>
                        </a:ext>
                      </a:extLst>
                    </a:gridCol>
                    <a:gridCol w="2246414">
                      <a:extLst>
                        <a:ext uri="{9D8B030D-6E8A-4147-A177-3AD203B41FA5}">
                          <a16:colId xmlns:a16="http://schemas.microsoft.com/office/drawing/2014/main" val="872994096"/>
                        </a:ext>
                      </a:extLst>
                    </a:gridCol>
                    <a:gridCol w="2544104">
                      <a:extLst>
                        <a:ext uri="{9D8B030D-6E8A-4147-A177-3AD203B41FA5}">
                          <a16:colId xmlns:a16="http://schemas.microsoft.com/office/drawing/2014/main" val="3920430673"/>
                        </a:ext>
                      </a:extLst>
                    </a:gridCol>
                  </a:tblGrid>
                  <a:tr h="112704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Empirical time (sec)</a:t>
                          </a:r>
                        </a:p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per token 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>
                              <a:solidFill>
                                <a:schemeClr val="tx1"/>
                              </a:solidFill>
                            </a:rPr>
                            <a:t>Empirical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Theoretical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3900240"/>
                      </a:ext>
                    </a:extLst>
                  </a:tr>
                  <a:tr h="621644"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113235" marR="290306" marT="32353" marB="242646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 dirty="0">
                              <a:solidFill>
                                <a:schemeClr val="tx1"/>
                              </a:solidFill>
                            </a:rPr>
                            <a:t>0.0105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0.904x</a:t>
                          </a:r>
                          <a:endParaRPr lang="en-IN" sz="21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0.950x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2197313"/>
                      </a:ext>
                    </a:extLst>
                  </a:tr>
                  <a:tr h="621644"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113235" marR="290306" marT="32353" marB="242646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0.0112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0.848x</a:t>
                          </a:r>
                          <a:endParaRPr lang="en-IN" sz="21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0.742x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256997"/>
                      </a:ext>
                    </a:extLst>
                  </a:tr>
                  <a:tr h="621644"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113235" marR="290306" marT="32353" marB="242646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 dirty="0">
                              <a:solidFill>
                                <a:schemeClr val="tx1"/>
                              </a:solidFill>
                            </a:rPr>
                            <a:t>0.0139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0.683x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 dirty="0">
                              <a:solidFill>
                                <a:schemeClr val="tx1"/>
                              </a:solidFill>
                            </a:rPr>
                            <a:t>0.454x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390713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9">
                <a:extLst>
                  <a:ext uri="{FF2B5EF4-FFF2-40B4-BE49-F238E27FC236}">
                    <a16:creationId xmlns:a16="http://schemas.microsoft.com/office/drawing/2014/main" id="{731135EE-62B4-945F-8079-4C395234F179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586526615"/>
                  </p:ext>
                </p:extLst>
              </p:nvPr>
            </p:nvGraphicFramePr>
            <p:xfrm>
              <a:off x="432222" y="2370281"/>
              <a:ext cx="11327552" cy="2991978"/>
            </p:xfrm>
            <a:graphic>
              <a:graphicData uri="http://schemas.openxmlformats.org/drawingml/2006/table">
                <a:tbl>
                  <a:tblPr firstRow="1" bandRow="1">
                    <a:noFill/>
                    <a:tableStyleId>{8799B23B-EC83-4686-B30A-512413B5E67A}</a:tableStyleId>
                  </a:tblPr>
                  <a:tblGrid>
                    <a:gridCol w="1884129">
                      <a:extLst>
                        <a:ext uri="{9D8B030D-6E8A-4147-A177-3AD203B41FA5}">
                          <a16:colId xmlns:a16="http://schemas.microsoft.com/office/drawing/2014/main" val="2382696177"/>
                        </a:ext>
                      </a:extLst>
                    </a:gridCol>
                    <a:gridCol w="1563972">
                      <a:extLst>
                        <a:ext uri="{9D8B030D-6E8A-4147-A177-3AD203B41FA5}">
                          <a16:colId xmlns:a16="http://schemas.microsoft.com/office/drawing/2014/main" val="2125161921"/>
                        </a:ext>
                      </a:extLst>
                    </a:gridCol>
                    <a:gridCol w="3088933">
                      <a:extLst>
                        <a:ext uri="{9D8B030D-6E8A-4147-A177-3AD203B41FA5}">
                          <a16:colId xmlns:a16="http://schemas.microsoft.com/office/drawing/2014/main" val="1397941877"/>
                        </a:ext>
                      </a:extLst>
                    </a:gridCol>
                    <a:gridCol w="2246414">
                      <a:extLst>
                        <a:ext uri="{9D8B030D-6E8A-4147-A177-3AD203B41FA5}">
                          <a16:colId xmlns:a16="http://schemas.microsoft.com/office/drawing/2014/main" val="872994096"/>
                        </a:ext>
                      </a:extLst>
                    </a:gridCol>
                    <a:gridCol w="2544104">
                      <a:extLst>
                        <a:ext uri="{9D8B030D-6E8A-4147-A177-3AD203B41FA5}">
                          <a16:colId xmlns:a16="http://schemas.microsoft.com/office/drawing/2014/main" val="3920430673"/>
                        </a:ext>
                      </a:extLst>
                    </a:gridCol>
                  </a:tblGrid>
                  <a:tr h="112704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r="-501942" b="-16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120233" r="-503502" b="-1664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Empirical time (sec)</a:t>
                          </a:r>
                        </a:p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per token 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>
                              <a:solidFill>
                                <a:schemeClr val="tx1"/>
                              </a:solidFill>
                            </a:rPr>
                            <a:t>Empirical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Theoretical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993900240"/>
                      </a:ext>
                    </a:extLst>
                  </a:tr>
                  <a:tr h="621644"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113235" marR="290306" marT="32353" marB="242646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0.57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 dirty="0">
                              <a:solidFill>
                                <a:schemeClr val="tx1"/>
                              </a:solidFill>
                            </a:rPr>
                            <a:t>0.0105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0.904x</a:t>
                          </a:r>
                          <a:endParaRPr lang="en-IN" sz="21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0.950x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82197313"/>
                      </a:ext>
                    </a:extLst>
                  </a:tr>
                  <a:tr h="621644"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113235" marR="290306" marT="32353" marB="242646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0.49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0.0112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0.848x</a:t>
                          </a:r>
                          <a:endParaRPr lang="en-IN" sz="21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0.742x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15256997"/>
                      </a:ext>
                    </a:extLst>
                  </a:tr>
                  <a:tr h="621644"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113235" marR="290306" marT="32353" marB="242646" anchor="ctr">
                        <a:lnL w="9525" cap="flat" cmpd="sng" algn="ctr">
                          <a:solidFill>
                            <a:schemeClr val="tx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 dirty="0">
                              <a:solidFill>
                                <a:schemeClr val="tx1"/>
                              </a:solidFill>
                            </a:rPr>
                            <a:t>0.0139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>
                              <a:solidFill>
                                <a:schemeClr val="tx1"/>
                              </a:solidFill>
                            </a:rPr>
                            <a:t>0.683x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100" cap="none" spc="0" dirty="0">
                              <a:solidFill>
                                <a:schemeClr val="tx1"/>
                              </a:solidFill>
                            </a:rPr>
                            <a:t>0.454x</a:t>
                          </a:r>
                        </a:p>
                      </a:txBody>
                      <a:tcPr marL="113235" marR="290306" marT="32353" marB="24264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0390713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0599F-2D7B-EDCF-8A9A-A0F8CF2D8EB9}"/>
                  </a:ext>
                </a:extLst>
              </p:cNvPr>
              <p:cNvSpPr txBox="1"/>
              <p:nvPr/>
            </p:nvSpPr>
            <p:spPr>
              <a:xfrm>
                <a:off x="-4" y="1906970"/>
                <a:ext cx="3105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=0.4967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270599F-2D7B-EDCF-8A9A-A0F8CF2D8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1906970"/>
                <a:ext cx="31051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0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F45138-0487-7F6C-5D96-610EEE47B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BE3CE-3ECD-711E-4188-BBACFD4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Model – GPT2-Medium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9DFE9E-DA05-E9B7-F145-0BCC7366FBD4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Draft Model – GPT2-Small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2B16AD5-6F95-9CC3-F52E-FDD65A5C36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5434017"/>
                  </p:ext>
                </p:extLst>
              </p:nvPr>
            </p:nvGraphicFramePr>
            <p:xfrm>
              <a:off x="1119650" y="1965142"/>
              <a:ext cx="9952696" cy="4039239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781009">
                      <a:extLst>
                        <a:ext uri="{9D8B030D-6E8A-4147-A177-3AD203B41FA5}">
                          <a16:colId xmlns:a16="http://schemas.microsoft.com/office/drawing/2014/main" val="1402050306"/>
                        </a:ext>
                      </a:extLst>
                    </a:gridCol>
                    <a:gridCol w="1492001">
                      <a:extLst>
                        <a:ext uri="{9D8B030D-6E8A-4147-A177-3AD203B41FA5}">
                          <a16:colId xmlns:a16="http://schemas.microsoft.com/office/drawing/2014/main" val="3098389930"/>
                        </a:ext>
                      </a:extLst>
                    </a:gridCol>
                    <a:gridCol w="2673963">
                      <a:extLst>
                        <a:ext uri="{9D8B030D-6E8A-4147-A177-3AD203B41FA5}">
                          <a16:colId xmlns:a16="http://schemas.microsoft.com/office/drawing/2014/main" val="1322213575"/>
                        </a:ext>
                      </a:extLst>
                    </a:gridCol>
                    <a:gridCol w="1896402">
                      <a:extLst>
                        <a:ext uri="{9D8B030D-6E8A-4147-A177-3AD203B41FA5}">
                          <a16:colId xmlns:a16="http://schemas.microsoft.com/office/drawing/2014/main" val="3247211520"/>
                        </a:ext>
                      </a:extLst>
                    </a:gridCol>
                    <a:gridCol w="2109321">
                      <a:extLst>
                        <a:ext uri="{9D8B030D-6E8A-4147-A177-3AD203B41FA5}">
                          <a16:colId xmlns:a16="http://schemas.microsoft.com/office/drawing/2014/main" val="2932349685"/>
                        </a:ext>
                      </a:extLst>
                    </a:gridCol>
                  </a:tblGrid>
                  <a:tr h="1285889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Empirical time (sec)</a:t>
                          </a:r>
                        </a:p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per token 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Empirical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Theoretical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439947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0.56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0.0192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0.958333x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0.946x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1359964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0.47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0.0203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0.906404x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0.727x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1835105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0.0216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0.851852x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0.566x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8107408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0.34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0.0239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0.769874x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0.438x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2382963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7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0.27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0.0289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0.636678x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0.309x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84276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02B16AD5-6F95-9CC3-F52E-FDD65A5C36E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505434017"/>
                  </p:ext>
                </p:extLst>
              </p:nvPr>
            </p:nvGraphicFramePr>
            <p:xfrm>
              <a:off x="1119650" y="1965142"/>
              <a:ext cx="9952696" cy="4039239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781009">
                      <a:extLst>
                        <a:ext uri="{9D8B030D-6E8A-4147-A177-3AD203B41FA5}">
                          <a16:colId xmlns:a16="http://schemas.microsoft.com/office/drawing/2014/main" val="1402050306"/>
                        </a:ext>
                      </a:extLst>
                    </a:gridCol>
                    <a:gridCol w="1492001">
                      <a:extLst>
                        <a:ext uri="{9D8B030D-6E8A-4147-A177-3AD203B41FA5}">
                          <a16:colId xmlns:a16="http://schemas.microsoft.com/office/drawing/2014/main" val="3098389930"/>
                        </a:ext>
                      </a:extLst>
                    </a:gridCol>
                    <a:gridCol w="2673963">
                      <a:extLst>
                        <a:ext uri="{9D8B030D-6E8A-4147-A177-3AD203B41FA5}">
                          <a16:colId xmlns:a16="http://schemas.microsoft.com/office/drawing/2014/main" val="1322213575"/>
                        </a:ext>
                      </a:extLst>
                    </a:gridCol>
                    <a:gridCol w="1896402">
                      <a:extLst>
                        <a:ext uri="{9D8B030D-6E8A-4147-A177-3AD203B41FA5}">
                          <a16:colId xmlns:a16="http://schemas.microsoft.com/office/drawing/2014/main" val="3247211520"/>
                        </a:ext>
                      </a:extLst>
                    </a:gridCol>
                    <a:gridCol w="2109321">
                      <a:extLst>
                        <a:ext uri="{9D8B030D-6E8A-4147-A177-3AD203B41FA5}">
                          <a16:colId xmlns:a16="http://schemas.microsoft.com/office/drawing/2014/main" val="2932349685"/>
                        </a:ext>
                      </a:extLst>
                    </a:gridCol>
                  </a:tblGrid>
                  <a:tr h="12858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r="-459932" b="-214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19184" r="-448163" b="-214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Empirical time (sec)</a:t>
                          </a:r>
                        </a:p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per token 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Empirical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Theoretical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439947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0.56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0.0192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0.958333x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0.946x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61359964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0.47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0.0203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0.906404x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0.727x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41835105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0.41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0.0216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0.851852x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0.566x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8107408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0.34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0.0239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0.769874x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0.438x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9525" cap="flat" cmpd="sng" algn="ctr">
                          <a:solidFill>
                            <a:srgbClr val="C7C6C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82382963"/>
                      </a:ext>
                    </a:extLst>
                  </a:tr>
                  <a:tr h="550670"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7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0.27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0.0289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0.636678x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</a:rPr>
                            <a:t>0.309x</a:t>
                          </a:r>
                        </a:p>
                      </a:txBody>
                      <a:tcPr marL="260107" marR="195080" marT="130053" marB="130053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rgbClr val="C7C6C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484276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DA3EA6-8E57-3B29-FFD9-6D50F0422B19}"/>
                  </a:ext>
                </a:extLst>
              </p:cNvPr>
              <p:cNvSpPr txBox="1"/>
              <p:nvPr/>
            </p:nvSpPr>
            <p:spPr>
              <a:xfrm>
                <a:off x="0" y="1822348"/>
                <a:ext cx="3105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=0.4895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DA3EA6-8E57-3B29-FFD9-6D50F0422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2348"/>
                <a:ext cx="31051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535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5114BF-DE3C-7C7D-8DC3-FD125170A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E3101-D08C-963D-3B6F-CFC5E95F0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Model – GPT2-Medium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51A354-EA8D-2A23-0E37-5BAABE3C940D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Draft Model – Distilgpt2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9688FB7-B9CB-3E7F-AC07-D11FB68EF4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6410677"/>
                  </p:ext>
                </p:extLst>
              </p:nvPr>
            </p:nvGraphicFramePr>
            <p:xfrm>
              <a:off x="432222" y="2517289"/>
              <a:ext cx="11327551" cy="3241994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887814">
                      <a:extLst>
                        <a:ext uri="{9D8B030D-6E8A-4147-A177-3AD203B41FA5}">
                          <a16:colId xmlns:a16="http://schemas.microsoft.com/office/drawing/2014/main" val="576599837"/>
                        </a:ext>
                      </a:extLst>
                    </a:gridCol>
                    <a:gridCol w="1502750">
                      <a:extLst>
                        <a:ext uri="{9D8B030D-6E8A-4147-A177-3AD203B41FA5}">
                          <a16:colId xmlns:a16="http://schemas.microsoft.com/office/drawing/2014/main" val="4119316076"/>
                        </a:ext>
                      </a:extLst>
                    </a:gridCol>
                    <a:gridCol w="3146802">
                      <a:extLst>
                        <a:ext uri="{9D8B030D-6E8A-4147-A177-3AD203B41FA5}">
                          <a16:colId xmlns:a16="http://schemas.microsoft.com/office/drawing/2014/main" val="1399837993"/>
                        </a:ext>
                      </a:extLst>
                    </a:gridCol>
                    <a:gridCol w="2215955">
                      <a:extLst>
                        <a:ext uri="{9D8B030D-6E8A-4147-A177-3AD203B41FA5}">
                          <a16:colId xmlns:a16="http://schemas.microsoft.com/office/drawing/2014/main" val="2995775434"/>
                        </a:ext>
                      </a:extLst>
                    </a:gridCol>
                    <a:gridCol w="2574230">
                      <a:extLst>
                        <a:ext uri="{9D8B030D-6E8A-4147-A177-3AD203B41FA5}">
                          <a16:colId xmlns:a16="http://schemas.microsoft.com/office/drawing/2014/main" val="960217377"/>
                        </a:ext>
                      </a:extLst>
                    </a:gridCol>
                  </a:tblGrid>
                  <a:tr h="124646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Empirical time (sec)</a:t>
                          </a:r>
                        </a:p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per token 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>
                              <a:solidFill>
                                <a:schemeClr val="tx1"/>
                              </a:solidFill>
                            </a:rPr>
                            <a:t>Empirical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Theoretical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2375696"/>
                      </a:ext>
                    </a:extLst>
                  </a:tr>
                  <a:tr h="665178">
                    <a:tc>
                      <a:txBody>
                        <a:bodyPr/>
                        <a:lstStyle/>
                        <a:p>
                          <a:r>
                            <a:rPr lang="en-IN" sz="1800" cap="none" spc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0.46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0.0178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>
                              <a:solidFill>
                                <a:schemeClr val="tx1"/>
                              </a:solidFill>
                            </a:rPr>
                            <a:t>1.033x</a:t>
                          </a:r>
                          <a:endParaRPr lang="en-IN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1.124x</a:t>
                          </a:r>
                          <a:endParaRPr lang="en-IN" sz="18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8324882"/>
                      </a:ext>
                    </a:extLst>
                  </a:tr>
                  <a:tr h="665178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0.38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 dirty="0">
                              <a:solidFill>
                                <a:schemeClr val="tx1"/>
                              </a:solidFill>
                            </a:rPr>
                            <a:t>0.0180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>
                              <a:solidFill>
                                <a:schemeClr val="tx1"/>
                              </a:solidFill>
                            </a:rPr>
                            <a:t>1.022x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0.913x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931142"/>
                      </a:ext>
                    </a:extLst>
                  </a:tr>
                  <a:tr h="665178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0.020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0.92x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 dirty="0">
                              <a:solidFill>
                                <a:schemeClr val="tx1"/>
                              </a:solidFill>
                            </a:rPr>
                            <a:t>0.609x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98579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Content Placeholder 6">
                <a:extLst>
                  <a:ext uri="{FF2B5EF4-FFF2-40B4-BE49-F238E27FC236}">
                    <a16:creationId xmlns:a16="http://schemas.microsoft.com/office/drawing/2014/main" id="{C9688FB7-B9CB-3E7F-AC07-D11FB68EF444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16410677"/>
                  </p:ext>
                </p:extLst>
              </p:nvPr>
            </p:nvGraphicFramePr>
            <p:xfrm>
              <a:off x="432222" y="2517289"/>
              <a:ext cx="11327551" cy="3241994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887814">
                      <a:extLst>
                        <a:ext uri="{9D8B030D-6E8A-4147-A177-3AD203B41FA5}">
                          <a16:colId xmlns:a16="http://schemas.microsoft.com/office/drawing/2014/main" val="576599837"/>
                        </a:ext>
                      </a:extLst>
                    </a:gridCol>
                    <a:gridCol w="1502750">
                      <a:extLst>
                        <a:ext uri="{9D8B030D-6E8A-4147-A177-3AD203B41FA5}">
                          <a16:colId xmlns:a16="http://schemas.microsoft.com/office/drawing/2014/main" val="4119316076"/>
                        </a:ext>
                      </a:extLst>
                    </a:gridCol>
                    <a:gridCol w="3146802">
                      <a:extLst>
                        <a:ext uri="{9D8B030D-6E8A-4147-A177-3AD203B41FA5}">
                          <a16:colId xmlns:a16="http://schemas.microsoft.com/office/drawing/2014/main" val="1399837993"/>
                        </a:ext>
                      </a:extLst>
                    </a:gridCol>
                    <a:gridCol w="2215955">
                      <a:extLst>
                        <a:ext uri="{9D8B030D-6E8A-4147-A177-3AD203B41FA5}">
                          <a16:colId xmlns:a16="http://schemas.microsoft.com/office/drawing/2014/main" val="2995775434"/>
                        </a:ext>
                      </a:extLst>
                    </a:gridCol>
                    <a:gridCol w="2574230">
                      <a:extLst>
                        <a:ext uri="{9D8B030D-6E8A-4147-A177-3AD203B41FA5}">
                          <a16:colId xmlns:a16="http://schemas.microsoft.com/office/drawing/2014/main" val="960217377"/>
                        </a:ext>
                      </a:extLst>
                    </a:gridCol>
                  </a:tblGrid>
                  <a:tr h="1246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r="-50000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125506" r="-52753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Empirical time (sec)</a:t>
                          </a:r>
                        </a:p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per token 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>
                              <a:solidFill>
                                <a:schemeClr val="tx1"/>
                              </a:solidFill>
                            </a:rPr>
                            <a:t>Empirical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tx1"/>
                              </a:solidFill>
                            </a:rPr>
                            <a:t>Theoretical Speed</a:t>
                          </a:r>
                        </a:p>
                      </a:txBody>
                      <a:tcPr marL="113235" marR="290306" marT="32353" marB="242646" anchor="b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62375696"/>
                      </a:ext>
                    </a:extLst>
                  </a:tr>
                  <a:tr h="665178">
                    <a:tc>
                      <a:txBody>
                        <a:bodyPr/>
                        <a:lstStyle/>
                        <a:p>
                          <a:r>
                            <a:rPr lang="en-IN" sz="1800" cap="none" spc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0.46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0.0178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>
                              <a:solidFill>
                                <a:schemeClr val="tx1"/>
                              </a:solidFill>
                            </a:rPr>
                            <a:t>1.033x</a:t>
                          </a:r>
                          <a:endParaRPr lang="en-IN" sz="1800" cap="none" spc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1.124x</a:t>
                          </a:r>
                          <a:endParaRPr lang="en-IN" sz="18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solidFill>
                            <a:schemeClr val="tx1"/>
                          </a:solidFill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28324882"/>
                      </a:ext>
                    </a:extLst>
                  </a:tr>
                  <a:tr h="665178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0.38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 dirty="0">
                              <a:solidFill>
                                <a:schemeClr val="tx1"/>
                              </a:solidFill>
                            </a:rPr>
                            <a:t>0.0180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>
                              <a:solidFill>
                                <a:schemeClr val="tx1"/>
                              </a:solidFill>
                            </a:rPr>
                            <a:t>1.022x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0.913x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solidFill>
                            <a:schemeClr val="tx1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6931142"/>
                      </a:ext>
                    </a:extLst>
                  </a:tr>
                  <a:tr h="665178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0.26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0.020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0.92x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 dirty="0">
                              <a:solidFill>
                                <a:schemeClr val="tx1"/>
                              </a:solidFill>
                            </a:rPr>
                            <a:t>0.609x</a:t>
                          </a:r>
                        </a:p>
                      </a:txBody>
                      <a:tcPr marL="0" marR="192866" marT="57860" marB="192866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159857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E82839-BC8A-92FD-447A-3AA49A32C835}"/>
                  </a:ext>
                </a:extLst>
              </p:cNvPr>
              <p:cNvSpPr txBox="1"/>
              <p:nvPr/>
            </p:nvSpPr>
            <p:spPr>
              <a:xfrm>
                <a:off x="0" y="2053978"/>
                <a:ext cx="3105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=0.2432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DE82839-BC8A-92FD-447A-3AA49A32C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3978"/>
                <a:ext cx="31051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660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E68D9-07C6-DB8F-C358-694E4E895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3C19F1-E4C0-EC46-0C15-27D8B63AC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Model – GPT2-Large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3EC499-973E-96AC-4FDC-732AEAE77E4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Draft Model – Distilgpt2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AC543F-392C-4320-9E19-6D00AED2EF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4942022"/>
                  </p:ext>
                </p:extLst>
              </p:nvPr>
            </p:nvGraphicFramePr>
            <p:xfrm>
              <a:off x="432225" y="2101173"/>
              <a:ext cx="11327550" cy="4182404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2091271">
                      <a:extLst>
                        <a:ext uri="{9D8B030D-6E8A-4147-A177-3AD203B41FA5}">
                          <a16:colId xmlns:a16="http://schemas.microsoft.com/office/drawing/2014/main" val="405406132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336138315"/>
                        </a:ext>
                      </a:extLst>
                    </a:gridCol>
                    <a:gridCol w="2514452">
                      <a:extLst>
                        <a:ext uri="{9D8B030D-6E8A-4147-A177-3AD203B41FA5}">
                          <a16:colId xmlns:a16="http://schemas.microsoft.com/office/drawing/2014/main" val="3604946115"/>
                        </a:ext>
                      </a:extLst>
                    </a:gridCol>
                    <a:gridCol w="2462335">
                      <a:extLst>
                        <a:ext uri="{9D8B030D-6E8A-4147-A177-3AD203B41FA5}">
                          <a16:colId xmlns:a16="http://schemas.microsoft.com/office/drawing/2014/main" val="3050640231"/>
                        </a:ext>
                      </a:extLst>
                    </a:gridCol>
                    <a:gridCol w="2462335">
                      <a:extLst>
                        <a:ext uri="{9D8B030D-6E8A-4147-A177-3AD203B41FA5}">
                          <a16:colId xmlns:a16="http://schemas.microsoft.com/office/drawing/2014/main" val="709892014"/>
                        </a:ext>
                      </a:extLst>
                    </a:gridCol>
                  </a:tblGrid>
                  <a:tr h="9349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3235" marR="290306" marT="32353" marB="242646" anchor="b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𝜶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113235" marR="290306" marT="32353" marB="242646" anchor="b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bg1"/>
                              </a:solidFill>
                            </a:rPr>
                            <a:t>Empirical time (sec)</a:t>
                          </a:r>
                        </a:p>
                        <a:p>
                          <a:r>
                            <a:rPr lang="en-IN" sz="2000" b="1" cap="none" spc="0" dirty="0">
                              <a:solidFill>
                                <a:schemeClr val="bg1"/>
                              </a:solidFill>
                            </a:rPr>
                            <a:t>per token </a:t>
                          </a:r>
                        </a:p>
                      </a:txBody>
                      <a:tcPr marL="113235" marR="290306" marT="32353" marB="242646" anchor="b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>
                              <a:solidFill>
                                <a:schemeClr val="bg1"/>
                              </a:solidFill>
                            </a:rPr>
                            <a:t>Empirical speed</a:t>
                          </a:r>
                        </a:p>
                      </a:txBody>
                      <a:tcPr marL="113235" marR="290306" marT="32353" marB="242646" anchor="b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bg1"/>
                              </a:solidFill>
                            </a:rPr>
                            <a:t>Theoretical Speed</a:t>
                          </a:r>
                        </a:p>
                      </a:txBody>
                      <a:tcPr marL="113235" marR="290306" marT="32353" marB="242646" anchor="b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340589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0.48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0.0272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1.202x</a:t>
                          </a:r>
                          <a:endParaRPr lang="en-IN" sz="19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1.338x</a:t>
                          </a:r>
                          <a:endParaRPr lang="en-IN" sz="19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267361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marL="267645" marR="160587" marT="160587" marB="160587" anchor="ctr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0.36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0.0277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1.180x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1.084x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773213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0.30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0.0274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1.193x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0.998x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826568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267645" marR="160587" marT="160587" marB="160587" anchor="ctr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0.23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0.0291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1.123x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0.766x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050098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7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0.18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0.030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1.09x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0.618x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1913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79AC543F-392C-4320-9E19-6D00AED2EF0A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34942022"/>
                  </p:ext>
                </p:extLst>
              </p:nvPr>
            </p:nvGraphicFramePr>
            <p:xfrm>
              <a:off x="432225" y="2101173"/>
              <a:ext cx="11327550" cy="4182404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2091271">
                      <a:extLst>
                        <a:ext uri="{9D8B030D-6E8A-4147-A177-3AD203B41FA5}">
                          <a16:colId xmlns:a16="http://schemas.microsoft.com/office/drawing/2014/main" val="405406132"/>
                        </a:ext>
                      </a:extLst>
                    </a:gridCol>
                    <a:gridCol w="1797157">
                      <a:extLst>
                        <a:ext uri="{9D8B030D-6E8A-4147-A177-3AD203B41FA5}">
                          <a16:colId xmlns:a16="http://schemas.microsoft.com/office/drawing/2014/main" val="3336138315"/>
                        </a:ext>
                      </a:extLst>
                    </a:gridCol>
                    <a:gridCol w="2514452">
                      <a:extLst>
                        <a:ext uri="{9D8B030D-6E8A-4147-A177-3AD203B41FA5}">
                          <a16:colId xmlns:a16="http://schemas.microsoft.com/office/drawing/2014/main" val="3604946115"/>
                        </a:ext>
                      </a:extLst>
                    </a:gridCol>
                    <a:gridCol w="2462335">
                      <a:extLst>
                        <a:ext uri="{9D8B030D-6E8A-4147-A177-3AD203B41FA5}">
                          <a16:colId xmlns:a16="http://schemas.microsoft.com/office/drawing/2014/main" val="3050640231"/>
                        </a:ext>
                      </a:extLst>
                    </a:gridCol>
                    <a:gridCol w="2462335">
                      <a:extLst>
                        <a:ext uri="{9D8B030D-6E8A-4147-A177-3AD203B41FA5}">
                          <a16:colId xmlns:a16="http://schemas.microsoft.com/office/drawing/2014/main" val="709892014"/>
                        </a:ext>
                      </a:extLst>
                    </a:gridCol>
                  </a:tblGrid>
                  <a:tr h="9349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3235" marR="290306" marT="32353" marB="242646" anchor="b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r="-443149" b="-34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13235" marR="290306" marT="32353" marB="242646" anchor="b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blipFill>
                          <a:blip r:embed="rId2"/>
                          <a:stretch>
                            <a:fillRect l="-116271" r="-415254" b="-3480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bg1"/>
                              </a:solidFill>
                            </a:rPr>
                            <a:t>Empirical time (sec)</a:t>
                          </a:r>
                        </a:p>
                        <a:p>
                          <a:r>
                            <a:rPr lang="en-IN" sz="2000" b="1" cap="none" spc="0" dirty="0">
                              <a:solidFill>
                                <a:schemeClr val="bg1"/>
                              </a:solidFill>
                            </a:rPr>
                            <a:t>per token </a:t>
                          </a:r>
                        </a:p>
                      </a:txBody>
                      <a:tcPr marL="113235" marR="290306" marT="32353" marB="242646" anchor="b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>
                              <a:solidFill>
                                <a:schemeClr val="bg1"/>
                              </a:solidFill>
                            </a:rPr>
                            <a:t>Empirical speed</a:t>
                          </a:r>
                        </a:p>
                      </a:txBody>
                      <a:tcPr marL="113235" marR="290306" marT="32353" marB="242646" anchor="b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2000" b="1" cap="none" spc="0" dirty="0">
                              <a:solidFill>
                                <a:schemeClr val="bg1"/>
                              </a:solidFill>
                            </a:rPr>
                            <a:t>Theoretical Speed</a:t>
                          </a:r>
                        </a:p>
                      </a:txBody>
                      <a:tcPr marL="113235" marR="290306" marT="32353" marB="242646" anchor="b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noFill/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636B68">
                            <a:alpha val="69804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2340589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2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0.48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0.0272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1.202x</a:t>
                          </a:r>
                          <a:endParaRPr lang="en-IN" sz="19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1.338x</a:t>
                          </a:r>
                          <a:endParaRPr lang="en-IN" sz="19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</a:endParaRP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22267361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3</a:t>
                          </a:r>
                        </a:p>
                      </a:txBody>
                      <a:tcPr marL="267645" marR="160587" marT="160587" marB="160587" anchor="ctr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0.36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0.0277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1.180x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1.084x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0773213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4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0.30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0.0274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1.193x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0.998x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54826568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5</a:t>
                          </a:r>
                        </a:p>
                      </a:txBody>
                      <a:tcPr marL="267645" marR="160587" marT="160587" marB="160587" anchor="ctr">
                        <a:lnL w="12700" cmpd="sng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0.23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0.0291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1.123x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0.766x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38100" cap="flat" cmpd="sng" algn="ctr">
                          <a:solidFill>
                            <a:srgbClr val="FFFFFF"/>
                          </a:solidFill>
                          <a:prstDash val="solid"/>
                        </a:lnB>
                        <a:solidFill>
                          <a:srgbClr val="878E8B">
                            <a:alpha val="30196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69050098"/>
                      </a:ext>
                    </a:extLst>
                  </a:tr>
                  <a:tr h="649486"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7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noFill/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0.18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0.030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b="1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1.09x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solidFill>
                            <a:srgbClr val="FFFFFF"/>
                          </a:solidFill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900" dirty="0">
                              <a:solidFill>
                                <a:schemeClr val="tx1">
                                  <a:lumMod val="85000"/>
                                  <a:lumOff val="15000"/>
                                </a:schemeClr>
                              </a:solidFill>
                            </a:rPr>
                            <a:t>0.618x</a:t>
                          </a:r>
                        </a:p>
                      </a:txBody>
                      <a:tcPr marL="267645" marR="160587" marT="160587" marB="160587" anchor="ctr">
                        <a:lnL w="38100" cap="flat" cmpd="sng" algn="ctr">
                          <a:solidFill>
                            <a:srgbClr val="FFFFFF"/>
                          </a:solidFill>
                          <a:prstDash val="solid"/>
                        </a:lnL>
                        <a:lnR w="38100" cap="flat" cmpd="sng" algn="ctr">
                          <a:noFill/>
                          <a:prstDash val="solid"/>
                        </a:lnR>
                        <a:lnT w="38100" cap="flat" cmpd="sng" algn="ctr">
                          <a:solidFill>
                            <a:srgbClr val="FFFFFF"/>
                          </a:solidFill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rgbClr val="878E8B">
                            <a:alpha val="14902"/>
                          </a:srgb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6719138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72D923-B1F7-8685-495E-F227830A8F6B}"/>
                  </a:ext>
                </a:extLst>
              </p:cNvPr>
              <p:cNvSpPr txBox="1"/>
              <p:nvPr/>
            </p:nvSpPr>
            <p:spPr>
              <a:xfrm>
                <a:off x="-4" y="1574310"/>
                <a:ext cx="3105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=0.139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072D923-B1F7-8685-495E-F227830A8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" y="1574310"/>
                <a:ext cx="31051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916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52219-AC52-6F08-BE70-691C5520C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IN" dirty="0"/>
              <a:t>Hierarchical Speculative Decoding</a:t>
            </a:r>
          </a:p>
        </p:txBody>
      </p:sp>
    </p:spTree>
    <p:extLst>
      <p:ext uri="{BB962C8B-B14F-4D97-AF65-F5344CB8AC3E}">
        <p14:creationId xmlns:p14="http://schemas.microsoft.com/office/powerpoint/2010/main" val="2904936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F8D0C-C333-8EA5-58CF-82078D59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89AF14F-1523-02EF-F585-1C5C486712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350DF95-18F8-1F12-0A38-EB5377CC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7EEBE-C98C-8357-D4D7-1AD02825E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D0EF38-1CE8-AC6A-54E6-AD3B612AE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C2904D1-6FF6-7AAA-2867-A29FBE883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868D0C1-4204-8126-8F1F-6EE65AC6A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AFAD544-863D-B1FE-F3D2-E1B4A0051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5330" y="0"/>
            <a:ext cx="1250266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45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8C719A-48CA-5E2C-C71F-C158E589A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C450FD-7182-224B-833E-A7DA7583F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Model – GPT2-Medium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5B7318-9011-BDB9-AD28-20C6B5EB022C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Draft Model – GPT2-Small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000" dirty="0" err="1">
                <a:solidFill>
                  <a:schemeClr val="bg1"/>
                </a:solidFill>
              </a:rPr>
              <a:t>Subdraft</a:t>
            </a:r>
            <a:r>
              <a:rPr lang="en-IN" sz="2000" dirty="0">
                <a:solidFill>
                  <a:schemeClr val="bg1"/>
                </a:solidFill>
              </a:rPr>
              <a:t> Model – Distilgpt2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5D8833B-6FE5-CE15-D913-263884EA5C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28256"/>
                  </p:ext>
                </p:extLst>
              </p:nvPr>
            </p:nvGraphicFramePr>
            <p:xfrm>
              <a:off x="432222" y="2467075"/>
              <a:ext cx="11327551" cy="349700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775998">
                      <a:extLst>
                        <a:ext uri="{9D8B030D-6E8A-4147-A177-3AD203B41FA5}">
                          <a16:colId xmlns:a16="http://schemas.microsoft.com/office/drawing/2014/main" val="1298601938"/>
                        </a:ext>
                      </a:extLst>
                    </a:gridCol>
                    <a:gridCol w="2310511">
                      <a:extLst>
                        <a:ext uri="{9D8B030D-6E8A-4147-A177-3AD203B41FA5}">
                          <a16:colId xmlns:a16="http://schemas.microsoft.com/office/drawing/2014/main" val="2985126351"/>
                        </a:ext>
                      </a:extLst>
                    </a:gridCol>
                    <a:gridCol w="2308194">
                      <a:extLst>
                        <a:ext uri="{9D8B030D-6E8A-4147-A177-3AD203B41FA5}">
                          <a16:colId xmlns:a16="http://schemas.microsoft.com/office/drawing/2014/main" val="2512972910"/>
                        </a:ext>
                      </a:extLst>
                    </a:gridCol>
                    <a:gridCol w="2792750">
                      <a:extLst>
                        <a:ext uri="{9D8B030D-6E8A-4147-A177-3AD203B41FA5}">
                          <a16:colId xmlns:a16="http://schemas.microsoft.com/office/drawing/2014/main" val="2870615697"/>
                        </a:ext>
                      </a:extLst>
                    </a:gridCol>
                    <a:gridCol w="2140098">
                      <a:extLst>
                        <a:ext uri="{9D8B030D-6E8A-4147-A177-3AD203B41FA5}">
                          <a16:colId xmlns:a16="http://schemas.microsoft.com/office/drawing/2014/main" val="2782452860"/>
                        </a:ext>
                      </a:extLst>
                    </a:gridCol>
                  </a:tblGrid>
                  <a:tr h="1298889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2000" b="1" i="1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IN" sz="2000" b="1" dirty="0"/>
                            <a:t>(draft)</a:t>
                          </a:r>
                          <a:endParaRPr lang="en-IN" sz="2000" dirty="0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2000" b="1" i="1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IN" sz="2000" b="1" dirty="0"/>
                            <a:t>(target)</a:t>
                          </a:r>
                          <a:endParaRPr lang="en-IN" sz="2000" dirty="0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b="1"/>
                            <a:t>Empirical time (sec)</a:t>
                          </a:r>
                          <a:br>
                            <a:rPr lang="en-IN" sz="2000" b="1"/>
                          </a:br>
                          <a:r>
                            <a:rPr lang="en-IN" sz="2000" b="1"/>
                            <a:t>per token</a:t>
                          </a:r>
                          <a:endParaRPr lang="en-IN" sz="2000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b="1" dirty="0"/>
                            <a:t>Empirical speed</a:t>
                          </a:r>
                          <a:endParaRPr lang="en-IN" sz="2000" dirty="0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3476108"/>
                      </a:ext>
                    </a:extLst>
                  </a:tr>
                  <a:tr h="549530"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2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0.59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0.49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0.0154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dirty="0"/>
                            <a:t>1.194x</a:t>
                          </a:r>
                          <a:endParaRPr lang="en-IN" sz="1800" dirty="0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624375"/>
                      </a:ext>
                    </a:extLst>
                  </a:tr>
                  <a:tr h="549530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3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0.51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0.52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0.0169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dirty="0"/>
                            <a:t>1.088x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6211106"/>
                      </a:ext>
                    </a:extLst>
                  </a:tr>
                  <a:tr h="549530"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4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0.46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0.52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0.0181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dirty="0"/>
                            <a:t>1.016x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0387623"/>
                      </a:ext>
                    </a:extLst>
                  </a:tr>
                  <a:tr h="549530"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5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0.40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0.52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0.0186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0.989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750219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B5D8833B-6FE5-CE15-D913-263884EA5CF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81928256"/>
                  </p:ext>
                </p:extLst>
              </p:nvPr>
            </p:nvGraphicFramePr>
            <p:xfrm>
              <a:off x="432222" y="2467075"/>
              <a:ext cx="11327551" cy="3497009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775998">
                      <a:extLst>
                        <a:ext uri="{9D8B030D-6E8A-4147-A177-3AD203B41FA5}">
                          <a16:colId xmlns:a16="http://schemas.microsoft.com/office/drawing/2014/main" val="1298601938"/>
                        </a:ext>
                      </a:extLst>
                    </a:gridCol>
                    <a:gridCol w="2310511">
                      <a:extLst>
                        <a:ext uri="{9D8B030D-6E8A-4147-A177-3AD203B41FA5}">
                          <a16:colId xmlns:a16="http://schemas.microsoft.com/office/drawing/2014/main" val="2985126351"/>
                        </a:ext>
                      </a:extLst>
                    </a:gridCol>
                    <a:gridCol w="2308194">
                      <a:extLst>
                        <a:ext uri="{9D8B030D-6E8A-4147-A177-3AD203B41FA5}">
                          <a16:colId xmlns:a16="http://schemas.microsoft.com/office/drawing/2014/main" val="2512972910"/>
                        </a:ext>
                      </a:extLst>
                    </a:gridCol>
                    <a:gridCol w="2792750">
                      <a:extLst>
                        <a:ext uri="{9D8B030D-6E8A-4147-A177-3AD203B41FA5}">
                          <a16:colId xmlns:a16="http://schemas.microsoft.com/office/drawing/2014/main" val="2870615697"/>
                        </a:ext>
                      </a:extLst>
                    </a:gridCol>
                    <a:gridCol w="2140098">
                      <a:extLst>
                        <a:ext uri="{9D8B030D-6E8A-4147-A177-3AD203B41FA5}">
                          <a16:colId xmlns:a16="http://schemas.microsoft.com/office/drawing/2014/main" val="2782452860"/>
                        </a:ext>
                      </a:extLst>
                    </a:gridCol>
                  </a:tblGrid>
                  <a:tr h="129888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42" t="-467" r="-537671" b="-169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7309" t="-467" r="-314248" b="-169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77309" t="-467" r="-214248" b="-1696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b="1"/>
                            <a:t>Empirical time (sec)</a:t>
                          </a:r>
                          <a:br>
                            <a:rPr lang="en-IN" sz="2000" b="1"/>
                          </a:br>
                          <a:r>
                            <a:rPr lang="en-IN" sz="2000" b="1"/>
                            <a:t>per token</a:t>
                          </a:r>
                          <a:endParaRPr lang="en-IN" sz="2000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b="1" dirty="0"/>
                            <a:t>Empirical speed</a:t>
                          </a:r>
                          <a:endParaRPr lang="en-IN" sz="2000" dirty="0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13476108"/>
                      </a:ext>
                    </a:extLst>
                  </a:tr>
                  <a:tr h="549530"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2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0.59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0.49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0.0154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dirty="0"/>
                            <a:t>1.194x</a:t>
                          </a:r>
                          <a:endParaRPr lang="en-IN" sz="1800" dirty="0"/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593624375"/>
                      </a:ext>
                    </a:extLst>
                  </a:tr>
                  <a:tr h="549530"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3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0.51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0.52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0.0169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dirty="0"/>
                            <a:t>1.088x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466211106"/>
                      </a:ext>
                    </a:extLst>
                  </a:tr>
                  <a:tr h="549530"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4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0.46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0.52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0.0181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dirty="0"/>
                            <a:t>1.016x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60387623"/>
                      </a:ext>
                    </a:extLst>
                  </a:tr>
                  <a:tr h="549530"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5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0.40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0.52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/>
                            <a:t>0.0186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dirty="0"/>
                            <a:t>0.989</a:t>
                          </a:r>
                        </a:p>
                      </a:txBody>
                      <a:tcPr marL="145640" marR="145640" marT="72820" marB="7282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075021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72252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4DE0FD-0812-5215-D9BB-004697C70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A8DF1A-0E69-E6CF-49B3-B7A62D9C9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Target Model – GPT2-Large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36407-DC04-1E05-4A89-8C92D114A736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Draft Model – GPT2-Small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IN" sz="2000" dirty="0" err="1">
                <a:solidFill>
                  <a:schemeClr val="bg1"/>
                </a:solidFill>
              </a:rPr>
              <a:t>Subdraft</a:t>
            </a:r>
            <a:r>
              <a:rPr lang="en-IN" sz="2000" dirty="0">
                <a:solidFill>
                  <a:schemeClr val="bg1"/>
                </a:solidFill>
              </a:rPr>
              <a:t> Model – Distilgpt2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A3F1CE1-3058-B507-5BC4-762530275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672227"/>
                  </p:ext>
                </p:extLst>
              </p:nvPr>
            </p:nvGraphicFramePr>
            <p:xfrm>
              <a:off x="432225" y="2370879"/>
              <a:ext cx="11327551" cy="364298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</a:tblPr>
                  <a:tblGrid>
                    <a:gridCol w="1658876">
                      <a:extLst>
                        <a:ext uri="{9D8B030D-6E8A-4147-A177-3AD203B41FA5}">
                          <a16:colId xmlns:a16="http://schemas.microsoft.com/office/drawing/2014/main" val="2336168935"/>
                        </a:ext>
                      </a:extLst>
                    </a:gridCol>
                    <a:gridCol w="2340875">
                      <a:extLst>
                        <a:ext uri="{9D8B030D-6E8A-4147-A177-3AD203B41FA5}">
                          <a16:colId xmlns:a16="http://schemas.microsoft.com/office/drawing/2014/main" val="1363983329"/>
                        </a:ext>
                      </a:extLst>
                    </a:gridCol>
                    <a:gridCol w="2529287">
                      <a:extLst>
                        <a:ext uri="{9D8B030D-6E8A-4147-A177-3AD203B41FA5}">
                          <a16:colId xmlns:a16="http://schemas.microsoft.com/office/drawing/2014/main" val="1577007282"/>
                        </a:ext>
                      </a:extLst>
                    </a:gridCol>
                    <a:gridCol w="2797310">
                      <a:extLst>
                        <a:ext uri="{9D8B030D-6E8A-4147-A177-3AD203B41FA5}">
                          <a16:colId xmlns:a16="http://schemas.microsoft.com/office/drawing/2014/main" val="2469873905"/>
                        </a:ext>
                      </a:extLst>
                    </a:gridCol>
                    <a:gridCol w="2001203">
                      <a:extLst>
                        <a:ext uri="{9D8B030D-6E8A-4147-A177-3AD203B41FA5}">
                          <a16:colId xmlns:a16="http://schemas.microsoft.com/office/drawing/2014/main" val="1941592919"/>
                        </a:ext>
                      </a:extLst>
                    </a:gridCol>
                  </a:tblGrid>
                  <a:tr h="11362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000" b="1" i="1" cap="none" spc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𝜸</m:t>
                                </m:r>
                              </m:oMath>
                            </m:oMathPara>
                          </a14:m>
                          <a:endParaRPr lang="en-IN" sz="2000" b="1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2000" b="1" i="1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IN" sz="2000" b="1" dirty="0"/>
                            <a:t>(draft)</a:t>
                          </a:r>
                          <a:endParaRPr lang="en-IN" sz="2000" dirty="0"/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IN" sz="2000" b="1" i="1" cap="none" spc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𝜶</m:t>
                              </m:r>
                            </m:oMath>
                          </a14:m>
                          <a:r>
                            <a:rPr lang="en-IN" sz="2000" b="1" dirty="0"/>
                            <a:t>(target)</a:t>
                          </a:r>
                          <a:endParaRPr lang="en-IN" sz="2000" dirty="0"/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b="1"/>
                            <a:t>Empirical time (sec)</a:t>
                          </a:r>
                          <a:br>
                            <a:rPr lang="en-IN" sz="2000" b="1"/>
                          </a:br>
                          <a:r>
                            <a:rPr lang="en-IN" sz="2000" b="1"/>
                            <a:t>per token</a:t>
                          </a:r>
                          <a:endParaRPr lang="en-IN" sz="2000"/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b="1" dirty="0"/>
                            <a:t>Empirical speed</a:t>
                          </a:r>
                          <a:endParaRPr lang="en-IN" sz="2000" dirty="0"/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011503"/>
                      </a:ext>
                    </a:extLst>
                  </a:tr>
                  <a:tr h="626696">
                    <a:tc>
                      <a:txBody>
                        <a:bodyPr/>
                        <a:lstStyle/>
                        <a:p>
                          <a:r>
                            <a:rPr lang="en-IN" sz="1800" cap="none" spc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106997" marR="152853" marT="30571" marB="229279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0.59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0.48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0.0227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1.440x</a:t>
                          </a:r>
                          <a:endParaRPr lang="en-IN" sz="18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82051"/>
                      </a:ext>
                    </a:extLst>
                  </a:tr>
                  <a:tr h="626696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106997" marR="152853" marT="30571" marB="229279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0.0235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1.391x</a:t>
                          </a:r>
                          <a:endParaRPr lang="en-IN" sz="18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133671"/>
                      </a:ext>
                    </a:extLst>
                  </a:tr>
                  <a:tr h="626696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106997" marR="152853" marT="30571" marB="229279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0.47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0.48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0.0259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1.262x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217790"/>
                      </a:ext>
                    </a:extLst>
                  </a:tr>
                  <a:tr h="626696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106997" marR="152853" marT="30571" marB="229279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0.48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0.0251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1.302x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54959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A3F1CE1-3058-B507-5BC4-7625302753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6672227"/>
                  </p:ext>
                </p:extLst>
              </p:nvPr>
            </p:nvGraphicFramePr>
            <p:xfrm>
              <a:off x="432225" y="2370879"/>
              <a:ext cx="11327551" cy="3642989"/>
            </p:xfrm>
            <a:graphic>
              <a:graphicData uri="http://schemas.openxmlformats.org/drawingml/2006/table">
                <a:tbl>
                  <a:tblPr firstRow="1" bandRow="1">
                    <a:solidFill>
                      <a:schemeClr val="bg1">
                        <a:lumMod val="95000"/>
                      </a:schemeClr>
                    </a:solidFill>
                  </a:tblPr>
                  <a:tblGrid>
                    <a:gridCol w="1658876">
                      <a:extLst>
                        <a:ext uri="{9D8B030D-6E8A-4147-A177-3AD203B41FA5}">
                          <a16:colId xmlns:a16="http://schemas.microsoft.com/office/drawing/2014/main" val="2336168935"/>
                        </a:ext>
                      </a:extLst>
                    </a:gridCol>
                    <a:gridCol w="2340875">
                      <a:extLst>
                        <a:ext uri="{9D8B030D-6E8A-4147-A177-3AD203B41FA5}">
                          <a16:colId xmlns:a16="http://schemas.microsoft.com/office/drawing/2014/main" val="1363983329"/>
                        </a:ext>
                      </a:extLst>
                    </a:gridCol>
                    <a:gridCol w="2529287">
                      <a:extLst>
                        <a:ext uri="{9D8B030D-6E8A-4147-A177-3AD203B41FA5}">
                          <a16:colId xmlns:a16="http://schemas.microsoft.com/office/drawing/2014/main" val="1577007282"/>
                        </a:ext>
                      </a:extLst>
                    </a:gridCol>
                    <a:gridCol w="2797310">
                      <a:extLst>
                        <a:ext uri="{9D8B030D-6E8A-4147-A177-3AD203B41FA5}">
                          <a16:colId xmlns:a16="http://schemas.microsoft.com/office/drawing/2014/main" val="2469873905"/>
                        </a:ext>
                      </a:extLst>
                    </a:gridCol>
                    <a:gridCol w="2001203">
                      <a:extLst>
                        <a:ext uri="{9D8B030D-6E8A-4147-A177-3AD203B41FA5}">
                          <a16:colId xmlns:a16="http://schemas.microsoft.com/office/drawing/2014/main" val="1941592919"/>
                        </a:ext>
                      </a:extLst>
                    </a:gridCol>
                  </a:tblGrid>
                  <a:tr h="11362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368" r="-583824" b="-2208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70909" r="-312468" b="-2208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blipFill>
                          <a:blip r:embed="rId2"/>
                          <a:stretch>
                            <a:fillRect l="-158554" r="-189880" b="-2208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b="1"/>
                            <a:t>Empirical time (sec)</a:t>
                          </a:r>
                          <a:br>
                            <a:rPr lang="en-IN" sz="2000" b="1"/>
                          </a:br>
                          <a:r>
                            <a:rPr lang="en-IN" sz="2000" b="1"/>
                            <a:t>per token</a:t>
                          </a:r>
                          <a:endParaRPr lang="en-IN" sz="2000"/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IN" sz="2000" b="1" dirty="0"/>
                            <a:t>Empirical speed</a:t>
                          </a:r>
                          <a:endParaRPr lang="en-IN" sz="2000" dirty="0"/>
                        </a:p>
                      </a:txBody>
                      <a:tcPr marL="145640" marR="145640" marT="72820" marB="7282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9525" cap="flat" cmpd="sng" algn="ctr">
                          <a:noFill/>
                          <a:prstDash val="solid"/>
                        </a:lnT>
                        <a:lnB w="38100" cmpd="sng">
                          <a:noFill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02011503"/>
                      </a:ext>
                    </a:extLst>
                  </a:tr>
                  <a:tr h="626696">
                    <a:tc>
                      <a:txBody>
                        <a:bodyPr/>
                        <a:lstStyle/>
                        <a:p>
                          <a:r>
                            <a:rPr lang="en-IN" sz="1800" cap="none" spc="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 marL="106997" marR="152853" marT="30571" marB="229279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0.59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0.48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0.0227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1.440x</a:t>
                          </a:r>
                          <a:endParaRPr lang="en-IN" sz="18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38100" cmpd="sng">
                          <a:noFill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1682051"/>
                      </a:ext>
                    </a:extLst>
                  </a:tr>
                  <a:tr h="626696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 marL="106997" marR="152853" marT="30571" marB="229279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0.50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0.0235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1.391x</a:t>
                          </a:r>
                          <a:endParaRPr lang="en-IN" sz="1800" cap="none" spc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2133671"/>
                      </a:ext>
                    </a:extLst>
                  </a:tr>
                  <a:tr h="626696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 marL="106997" marR="152853" marT="30571" marB="229279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0.47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0.48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0.0259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1.262x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12700" cmpd="sng">
                          <a:noFill/>
                          <a:prstDash val="solid"/>
                        </a:lnT>
                        <a:lnB w="9525" cap="flat" cmpd="sng" algn="ctr">
                          <a:noFill/>
                          <a:prstDash val="soli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00217790"/>
                      </a:ext>
                    </a:extLst>
                  </a:tr>
                  <a:tr h="626696"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</a:p>
                      </a:txBody>
                      <a:tcPr marL="106997" marR="152853" marT="30571" marB="229279"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0.41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0.48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cap="none" spc="0">
                              <a:solidFill>
                                <a:schemeClr val="tx1"/>
                              </a:solidFill>
                            </a:rPr>
                            <a:t>0.0251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 sz="1800" b="1" cap="none" spc="0" dirty="0">
                              <a:solidFill>
                                <a:schemeClr val="tx1"/>
                              </a:solidFill>
                            </a:rPr>
                            <a:t>1.302x</a:t>
                          </a:r>
                        </a:p>
                      </a:txBody>
                      <a:tcPr marL="106997" marR="152853" marT="30571" marB="229279" anchor="ctr">
                        <a:lnL w="12700" cmpd="sng">
                          <a:noFill/>
                          <a:prstDash val="solid"/>
                        </a:lnL>
                        <a:lnR w="12700" cmpd="sng">
                          <a:noFill/>
                          <a:prstDash val="solid"/>
                        </a:lnR>
                        <a:lnT w="9525" cap="flat" cmpd="sng" algn="ctr">
                          <a:noFill/>
                          <a:prstDash val="solid"/>
                        </a:lnT>
                        <a:lnB w="12700" cmpd="sng">
                          <a:noFill/>
                          <a:prstDash val="solid"/>
                        </a:lnB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6054959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67984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66A422-B3C0-CD74-6D8E-82A36ECF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Adaptive Gamma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59D471-7F2A-923A-41C1-368DF32367AF}"/>
                  </a:ext>
                </a:extLst>
              </p:cNvPr>
              <p:cNvSpPr txBox="1"/>
              <p:nvPr/>
            </p:nvSpPr>
            <p:spPr>
              <a:xfrm>
                <a:off x="630935" y="2807208"/>
                <a:ext cx="3850753" cy="341071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Target Model – GPT2-Large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b="1" dirty="0"/>
                  <a:t>Draft Model – Distilgpt2</a:t>
                </a:r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If acceptance rate &gt; 0.80: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200" b="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/>
                  <a:t>If acceptance rate &lt; 0.20: </a:t>
                </a:r>
              </a:p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sz="2200" b="0" i="1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200" b="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dirty="0"/>
              </a:p>
              <a:p>
                <a:pPr indent="-228600">
                  <a:lnSpc>
                    <a:spcPct val="9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59D471-7F2A-923A-41C1-368DF3236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935" y="2807208"/>
                <a:ext cx="3850753" cy="3410712"/>
              </a:xfrm>
              <a:prstGeom prst="rect">
                <a:avLst/>
              </a:prstGeom>
              <a:blipFill>
                <a:blip r:embed="rId2"/>
                <a:stretch>
                  <a:fillRect l="-1741" t="-232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151C5C2-6F62-04AA-B161-8D9F41527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156597"/>
              </p:ext>
            </p:extLst>
          </p:nvPr>
        </p:nvGraphicFramePr>
        <p:xfrm>
          <a:off x="4654296" y="2335555"/>
          <a:ext cx="6903722" cy="2186892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49504">
                  <a:extLst>
                    <a:ext uri="{9D8B030D-6E8A-4147-A177-3AD203B41FA5}">
                      <a16:colId xmlns:a16="http://schemas.microsoft.com/office/drawing/2014/main" val="612874854"/>
                    </a:ext>
                  </a:extLst>
                </a:gridCol>
                <a:gridCol w="1398476">
                  <a:extLst>
                    <a:ext uri="{9D8B030D-6E8A-4147-A177-3AD203B41FA5}">
                      <a16:colId xmlns:a16="http://schemas.microsoft.com/office/drawing/2014/main" val="2480720335"/>
                    </a:ext>
                  </a:extLst>
                </a:gridCol>
                <a:gridCol w="1927871">
                  <a:extLst>
                    <a:ext uri="{9D8B030D-6E8A-4147-A177-3AD203B41FA5}">
                      <a16:colId xmlns:a16="http://schemas.microsoft.com/office/drawing/2014/main" val="1590722366"/>
                    </a:ext>
                  </a:extLst>
                </a:gridCol>
                <a:gridCol w="1927871">
                  <a:extLst>
                    <a:ext uri="{9D8B030D-6E8A-4147-A177-3AD203B41FA5}">
                      <a16:colId xmlns:a16="http://schemas.microsoft.com/office/drawing/2014/main" val="1339591416"/>
                    </a:ext>
                  </a:extLst>
                </a:gridCol>
              </a:tblGrid>
              <a:tr h="1427486">
                <a:tc>
                  <a:txBody>
                    <a:bodyPr/>
                    <a:lstStyle/>
                    <a:p>
                      <a:r>
                        <a:rPr lang="en-IN" sz="2200" b="1" cap="none" spc="0">
                          <a:solidFill>
                            <a:srgbClr val="FFFFFF"/>
                          </a:solidFill>
                        </a:rPr>
                        <a:t>initial gamma</a:t>
                      </a:r>
                    </a:p>
                  </a:txBody>
                  <a:tcPr marL="306751" marR="184051" marT="184051" marB="184051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cap="none" spc="0">
                          <a:solidFill>
                            <a:srgbClr val="FFFFFF"/>
                          </a:solidFill>
                        </a:rPr>
                        <a:t>alpha</a:t>
                      </a:r>
                    </a:p>
                  </a:txBody>
                  <a:tcPr marL="306751" marR="184051" marT="184051" marB="18405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cap="none" spc="0">
                          <a:solidFill>
                            <a:srgbClr val="FFFFFF"/>
                          </a:solidFill>
                        </a:rPr>
                        <a:t>Empirical time (Sec) per token</a:t>
                      </a:r>
                    </a:p>
                  </a:txBody>
                  <a:tcPr marL="306751" marR="184051" marT="184051" marB="18405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b="1" cap="none" spc="0">
                          <a:solidFill>
                            <a:srgbClr val="FFFFFF"/>
                          </a:solidFill>
                        </a:rPr>
                        <a:t>Empirical speed</a:t>
                      </a:r>
                    </a:p>
                  </a:txBody>
                  <a:tcPr marL="306751" marR="184051" marT="184051" marB="18405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636B68">
                        <a:alpha val="6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0251457"/>
                  </a:ext>
                </a:extLst>
              </a:tr>
              <a:tr h="759406"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3</a:t>
                      </a:r>
                    </a:p>
                  </a:txBody>
                  <a:tcPr marL="306751" marR="184051" marT="184051" marB="184051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0.45</a:t>
                      </a:r>
                    </a:p>
                  </a:txBody>
                  <a:tcPr marL="306751" marR="184051" marT="184051" marB="18405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0.0267</a:t>
                      </a:r>
                    </a:p>
                  </a:txBody>
                  <a:tcPr marL="306751" marR="184051" marT="184051" marB="18405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200" cap="none" spc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1.224x</a:t>
                      </a:r>
                    </a:p>
                  </a:txBody>
                  <a:tcPr marL="306751" marR="184051" marT="184051" marB="18405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14902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70938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464691-EDFA-EEC8-793F-A1DFA8811C28}"/>
                  </a:ext>
                </a:extLst>
              </p:cNvPr>
              <p:cNvSpPr txBox="1"/>
              <p:nvPr/>
            </p:nvSpPr>
            <p:spPr>
              <a:xfrm>
                <a:off x="3829046" y="1649582"/>
                <a:ext cx="310515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=0.139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B464691-EDFA-EEC8-793F-A1DFA8811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046" y="1649582"/>
                <a:ext cx="310515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294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36" name="Rectangle 1333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998539-0779-6A7E-3073-4A87AC25E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000" dirty="0"/>
              <a:t>Introduction</a:t>
            </a:r>
          </a:p>
        </p:txBody>
      </p:sp>
      <p:sp>
        <p:nvSpPr>
          <p:cNvPr id="1333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A4484-71D6-4184-5795-2F86025B8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b="0" i="0" u="none" strike="noStrike" baseline="0" dirty="0">
                <a:latin typeface="CMR10"/>
              </a:rPr>
              <a:t>Inference from large autoregressive models like Transformers is slow - decoding K tokens takes K serial runs of the model.</a:t>
            </a:r>
            <a:endParaRPr lang="en-IN" sz="2200" dirty="0">
              <a:latin typeface="CMR1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6A7D5647-F49B-DE56-8FF7-F568BD17B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2162065"/>
            <a:ext cx="6903720" cy="2533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34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0DE54-FFF3-F4C5-52E5-CECC521C7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A85761-25EF-DBA4-3E33-B8C65A184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Adaptive Gamma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E3583-77FF-0155-1CC8-4AE6728B8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015" y="1965656"/>
            <a:ext cx="9717969" cy="454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42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6DF5D5-6DEC-593E-8394-60B8C672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402C66-8586-FA8C-F691-63D00426FC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3982" y="20514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effectLst/>
              </a:rPr>
              <a:t>Impact of γ: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As γ increases both α and speed decreases.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Theoretical speed diverges from empirical results at higher γ, posing challenges for large-scale predictive modeling.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lang="en-US" altLang="en-US" sz="2000" b="1" dirty="0"/>
              <a:t>Hierarchical Speculative Decoding:</a:t>
            </a:r>
          </a:p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altLang="en-US" sz="2000" dirty="0"/>
              <a:t>Using </a:t>
            </a:r>
            <a:r>
              <a:rPr lang="en-US" altLang="en-US" sz="2000" dirty="0" err="1"/>
              <a:t>Subdraft</a:t>
            </a:r>
            <a:r>
              <a:rPr lang="en-US" altLang="en-US" sz="2000" dirty="0"/>
              <a:t> model showed promising results with improvement over the using single level of draft models</a:t>
            </a:r>
            <a:endParaRPr kumimoji="0" lang="en-US" altLang="en-US" sz="200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9771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F8D88-744C-42EE-F312-4C6C4D7E3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B14B2B7-49CE-F087-7584-BC89AC8189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D737EEC-EFF3-12CE-6118-C96FCBA87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E0EC23-F063-FA00-6C7F-19B092660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7D93235-E218-D592-CC69-E752C8473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E848C3-78C6-3DCA-CEFB-F6931B0AB4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448CF-DF93-8D43-5377-CB379341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424CA1E-8AAA-9F57-E2E7-DF82BCA52B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5938" y="1663939"/>
            <a:ext cx="11120120" cy="5127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Adaptive Gamma: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Adaptive γ improves empirical speed slightly compared to static scaling.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adjustments based on model confidence can optimize processing times.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Speculative Decoding Observations: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Higher effectiveness depends on a much smaller draft model relative to the target model.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Original study: T5-XXL (11B) target and T5-small (77M) draft (~140x smaller) achieved 3.4x speedup.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Current study: GPT-Large (812M) target and DistilGPT-2 (88.2M) draft (~9.2x smaller) achieved only 1.202x speedup at γ = 2.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Insight: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Tuning γ or adopting adaptive strategies balances efficiency and performance, crucial for resource-constrained scenarios.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11553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77BF4-F383-FFDE-2247-40A3C0799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6701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94" name="Rectangle 1093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95" name="Arc 109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6" name="Freeform: Shape 1095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2" descr="Unlocking Efficiency in Large Language Model Inference: A Comprehensive  Survey of Speculative Decoding">
            <a:extLst>
              <a:ext uri="{FF2B5EF4-FFF2-40B4-BE49-F238E27FC236}">
                <a16:creationId xmlns:a16="http://schemas.microsoft.com/office/drawing/2014/main" id="{289E56DB-F13D-D966-AF37-92772ED1C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182" y="2358793"/>
            <a:ext cx="4777381" cy="1970669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9" name="Content Placeholder 2">
            <a:extLst>
              <a:ext uri="{FF2B5EF4-FFF2-40B4-BE49-F238E27FC236}">
                <a16:creationId xmlns:a16="http://schemas.microsoft.com/office/drawing/2014/main" id="{21EA71C1-A5BD-0822-5443-6D6679E39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latin typeface="CMR10"/>
              </a:rPr>
              <a:t>Speculative decoding accelerates large language models (LLMs) by generating responses faster without compromising quality.</a:t>
            </a:r>
          </a:p>
          <a:p>
            <a:pPr>
              <a:lnSpc>
                <a:spcPct val="150000"/>
              </a:lnSpc>
            </a:pPr>
            <a:r>
              <a:rPr lang="en-US" sz="2000" b="0" i="0" u="none" strike="noStrike" baseline="0" dirty="0">
                <a:latin typeface="CMR10"/>
              </a:rPr>
              <a:t>It incorporates a smaller, faster “draft” model to produce preliminary predictions. The main, more powerful model evaluates these predictions in parallel, reducing </a:t>
            </a:r>
            <a:r>
              <a:rPr lang="en-IN" sz="2000" b="0" i="0" u="none" strike="noStrike" baseline="0" dirty="0">
                <a:latin typeface="CMR10"/>
              </a:rPr>
              <a:t>computational overhead.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EE59D04-68CC-4403-3548-518C026B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0" y="-49238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IN" sz="5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48844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85" name="Rectangle 2084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8C9F0-A0A6-F5E3-6A2F-A5622CB8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IN" sz="3600" i="0" u="none" strike="noStrike" baseline="0" dirty="0">
                <a:latin typeface="CMBX12"/>
              </a:rPr>
              <a:t>Key Ideas</a:t>
            </a:r>
            <a:endParaRPr lang="en-IN" sz="3600" dirty="0"/>
          </a:p>
        </p:txBody>
      </p:sp>
      <p:sp>
        <p:nvSpPr>
          <p:cNvPr id="2086" name="Rectangle 208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A4682-2A98-EDA8-2297-33B0B7FE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u="none" strike="noStrike" baseline="0" dirty="0">
                <a:latin typeface="CMBX10"/>
              </a:rPr>
              <a:t>Utilizing a Smaller Model for Easy Tokens: </a:t>
            </a:r>
            <a:r>
              <a:rPr lang="en-US" sz="1800" b="0" i="0" u="none" strike="noStrike" baseline="0" dirty="0">
                <a:latin typeface="CMR10"/>
              </a:rPr>
              <a:t>Predicting simple tokens</a:t>
            </a:r>
            <a:br>
              <a:rPr lang="en-US" sz="1800" b="0" i="0" u="none" strike="noStrike" baseline="0" dirty="0">
                <a:latin typeface="CMR10"/>
              </a:rPr>
            </a:br>
            <a:r>
              <a:rPr lang="en-US" sz="1800" b="0" i="0" u="none" strike="noStrike" baseline="0" dirty="0">
                <a:latin typeface="CMR10"/>
              </a:rPr>
              <a:t>like ‘</a:t>
            </a:r>
            <a:r>
              <a:rPr lang="en-US" sz="1800" b="0" i="0" u="none" strike="noStrike" baseline="0" dirty="0">
                <a:latin typeface="CMTT10"/>
              </a:rPr>
              <a:t>of’ </a:t>
            </a:r>
            <a:r>
              <a:rPr lang="en-US" sz="1800" b="0" i="0" u="none" strike="noStrike" baseline="0" dirty="0">
                <a:latin typeface="CMR10"/>
              </a:rPr>
              <a:t>can be done by a smaller model, while complex tokens such as</a:t>
            </a:r>
            <a:br>
              <a:rPr lang="en-US" sz="1800" b="0" i="0" u="none" strike="noStrike" baseline="0" dirty="0">
                <a:latin typeface="CMR10"/>
              </a:rPr>
            </a:br>
            <a:r>
              <a:rPr lang="en-US" sz="1800" b="0" i="0" u="none" strike="noStrike" baseline="0" dirty="0">
                <a:latin typeface="CMTT10"/>
              </a:rPr>
              <a:t>Edinburgh </a:t>
            </a:r>
            <a:r>
              <a:rPr lang="en-US" sz="1800" b="0" i="0" u="none" strike="noStrike" baseline="0" dirty="0">
                <a:latin typeface="CMR10"/>
              </a:rPr>
              <a:t>may require the larger model.</a:t>
            </a:r>
          </a:p>
          <a:p>
            <a:endParaRPr lang="en-IN" sz="1800" dirty="0"/>
          </a:p>
        </p:txBody>
      </p:sp>
      <p:sp>
        <p:nvSpPr>
          <p:cNvPr id="2087" name="Rectangle 2086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8" name="Rectangle 208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9" name="Rectangle 208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3B77557-0595-DE89-3384-7C6792E2B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856315"/>
            <a:ext cx="5628018" cy="2912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804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17E52-5F6D-036D-6FD6-61720E8E8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IN" sz="3600" i="0" u="none" strike="noStrike" baseline="0" dirty="0">
                <a:latin typeface="CMBX12"/>
              </a:rPr>
              <a:t>Key Ideas</a:t>
            </a:r>
            <a:endParaRPr lang="en-IN" sz="3600" dirty="0"/>
          </a:p>
        </p:txBody>
      </p:sp>
      <p:grpSp>
        <p:nvGrpSpPr>
          <p:cNvPr id="3094" name="Group 3093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095" name="Rectangle 309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6" name="Rectangle 309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98" name="Rectangle 3097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6028E-3BED-A3E2-53D7-678849186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2000" b="0" i="0" dirty="0">
                <a:effectLst/>
                <a:latin typeface="source-serif-pro"/>
              </a:rPr>
              <a:t>Even though Transformer models typically generate one word at a time, they can process multiple tokens at once. While generating the next token, they can check all tokens in the sequence at once.</a:t>
            </a:r>
          </a:p>
          <a:p>
            <a:endParaRPr lang="en-IN" sz="2000" dirty="0"/>
          </a:p>
        </p:txBody>
      </p:sp>
      <p:sp>
        <p:nvSpPr>
          <p:cNvPr id="3100" name="Rectangle 3099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02" name="Rectangle 3101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46C54EC-E74F-8CFC-7D4C-11B75BF23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5" r="-3" b="-3"/>
          <a:stretch/>
        </p:blipFill>
        <p:spPr bwMode="auto">
          <a:xfrm>
            <a:off x="5977788" y="799352"/>
            <a:ext cx="5425410" cy="5259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9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F2CF1-B92B-B4C6-F774-5BAB473B4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6AE4-27E8-989E-5F51-A5E651F8C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9" y="124348"/>
            <a:ext cx="10515600" cy="1325563"/>
          </a:xfrm>
        </p:spPr>
        <p:txBody>
          <a:bodyPr/>
          <a:lstStyle/>
          <a:p>
            <a:pPr algn="ctr"/>
            <a:r>
              <a:rPr lang="en-IN" sz="4400" b="0" i="0" u="none" strike="noStrike" baseline="0">
                <a:latin typeface="CMBX12"/>
              </a:rPr>
              <a:t>Speculative Sampling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C88A8-6BDE-2BB1-438F-9CBA10AC6A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071" y="2930695"/>
                <a:ext cx="5841940" cy="3296914"/>
              </a:xfrm>
            </p:spPr>
            <p:txBody>
              <a:bodyPr>
                <a:normAutofit/>
              </a:bodyPr>
              <a:lstStyle/>
              <a:p>
                <a:pPr marL="0" indent="0" algn="l">
                  <a:buNone/>
                </a:pPr>
                <a:endParaRPr lang="en-US" sz="1800" b="0" i="0" u="none" strike="noStrike" baseline="0" dirty="0">
                  <a:latin typeface="CMR1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latin typeface="CMBX10"/>
                  </a:rPr>
                  <a:t>1. Draft Generation: </a:t>
                </a:r>
                <a:r>
                  <a:rPr lang="en-US" sz="1800" dirty="0">
                    <a:latin typeface="CMR10"/>
                  </a:rPr>
                  <a:t>Use the draft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800" dirty="0">
                    <a:latin typeface="CMMI7"/>
                  </a:rPr>
                  <a:t> </a:t>
                </a:r>
                <a:r>
                  <a:rPr lang="en-US" sz="1800" dirty="0">
                    <a:latin typeface="CMR10"/>
                  </a:rPr>
                  <a:t>to generate </a:t>
                </a:r>
                <a:r>
                  <a:rPr lang="en-US" sz="1800" dirty="0">
                    <a:latin typeface="CMMI10"/>
                  </a:rPr>
                  <a:t>γ  draft </a:t>
                </a:r>
                <a:r>
                  <a:rPr lang="en-US" sz="1800" dirty="0">
                    <a:latin typeface="CMR10"/>
                  </a:rPr>
                  <a:t>tokens.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MR10"/>
                  </a:rPr>
                  <a:t>2. </a:t>
                </a:r>
                <a:r>
                  <a:rPr lang="en-US" sz="1800" dirty="0">
                    <a:latin typeface="CMBX10"/>
                  </a:rPr>
                  <a:t>Parallel Verification: </a:t>
                </a:r>
                <a:r>
                  <a:rPr lang="en-US" sz="1800" dirty="0">
                    <a:latin typeface="CMR10"/>
                  </a:rPr>
                  <a:t>The target model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latin typeface="CMMI7"/>
                  </a:rPr>
                  <a:t> </a:t>
                </a:r>
                <a:r>
                  <a:rPr lang="en-US" sz="1800" dirty="0">
                    <a:latin typeface="CMR10"/>
                  </a:rPr>
                  <a:t>evaluates all guesses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800" dirty="0">
                    <a:latin typeface="CMMI7"/>
                  </a:rPr>
                  <a:t> </a:t>
                </a:r>
                <a:r>
                  <a:rPr lang="en-US" sz="1800" dirty="0">
                    <a:latin typeface="CMR10"/>
                  </a:rPr>
                  <a:t>in parallel, accepting those leading to an identical distribution.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AC88A8-6BDE-2BB1-438F-9CBA10AC6A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071" y="2930695"/>
                <a:ext cx="5841940" cy="3296914"/>
              </a:xfrm>
              <a:blipFill>
                <a:blip r:embed="rId2"/>
                <a:stretch>
                  <a:fillRect l="-9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26FAF4-9D6B-30A1-E15A-4EEB091E3170}"/>
                  </a:ext>
                </a:extLst>
              </p:cNvPr>
              <p:cNvSpPr txBox="1"/>
              <p:nvPr/>
            </p:nvSpPr>
            <p:spPr>
              <a:xfrm>
                <a:off x="923549" y="1584721"/>
                <a:ext cx="5188985" cy="987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latin typeface="CMMI7"/>
                  </a:rPr>
                  <a:t>: </a:t>
                </a:r>
                <a:r>
                  <a:rPr lang="en-US" sz="1800" dirty="0">
                    <a:latin typeface="CMR10"/>
                  </a:rPr>
                  <a:t>T</a:t>
                </a:r>
                <a:r>
                  <a:rPr lang="en-US" sz="1800" b="0" i="0" u="none" strike="noStrike" baseline="0" dirty="0">
                    <a:latin typeface="CMR10"/>
                  </a:rPr>
                  <a:t>arget mode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MI7"/>
                  </a:rPr>
                  <a:t>: </a:t>
                </a:r>
                <a:r>
                  <a:rPr lang="en-US" sz="1800" dirty="0">
                    <a:latin typeface="CMR10"/>
                  </a:rPr>
                  <a:t>D</a:t>
                </a:r>
                <a:r>
                  <a:rPr lang="en-US" sz="1800" b="0" i="0" u="none" strike="noStrike" baseline="0" dirty="0">
                    <a:latin typeface="CMR10"/>
                  </a:rPr>
                  <a:t>raft model.</a:t>
                </a:r>
              </a:p>
              <a:p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are the distributions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MI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26FAF4-9D6B-30A1-E15A-4EEB091E3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9" y="1584721"/>
                <a:ext cx="5188985" cy="987578"/>
              </a:xfrm>
              <a:prstGeom prst="rect">
                <a:avLst/>
              </a:prstGeom>
              <a:blipFill>
                <a:blip r:embed="rId3"/>
                <a:stretch>
                  <a:fillRect t="-3086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peculative Decoding pipeline">
            <a:extLst>
              <a:ext uri="{FF2B5EF4-FFF2-40B4-BE49-F238E27FC236}">
                <a16:creationId xmlns:a16="http://schemas.microsoft.com/office/drawing/2014/main" id="{887C679C-83F1-EEA0-9F82-0CA618CB4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060" y="1449911"/>
            <a:ext cx="5841940" cy="389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005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492F4-4A4E-AD3B-058A-2EECEECF9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549" y="124348"/>
            <a:ext cx="10515600" cy="1325563"/>
          </a:xfrm>
        </p:spPr>
        <p:txBody>
          <a:bodyPr/>
          <a:lstStyle/>
          <a:p>
            <a:pPr algn="ctr"/>
            <a:r>
              <a:rPr lang="en-IN" sz="4400" b="0" i="0" u="none" strike="noStrike" baseline="0" dirty="0">
                <a:latin typeface="CMBX12"/>
              </a:rPr>
              <a:t>Speculative Sampling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AFEB2-E73D-1345-E0C7-5BCCFA38B8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071" y="2930695"/>
                <a:ext cx="5841940" cy="32969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To sample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we instead sample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0" u="none" strike="noStrike" baseline="0" dirty="0">
                  <a:latin typeface="NimbusRomNo9L-Regu"/>
                </a:endParaRPr>
              </a:p>
              <a:p>
                <a:r>
                  <a:rPr lang="en-US" sz="1800" b="0" i="0" u="none" strike="noStrike" baseline="0" dirty="0">
                    <a:latin typeface="NimbusRomNo9L-Regu"/>
                  </a:rPr>
                  <a:t>the tokens sampled via </a:t>
                </a:r>
                <a:r>
                  <a:rPr lang="en-US" sz="1800" b="0" i="0" u="none" strike="noStrike" baseline="0" dirty="0">
                    <a:latin typeface="NimbusRomNo9L-ReguItal"/>
                  </a:rPr>
                  <a:t>speculative sampling </a:t>
                </a:r>
                <a:r>
                  <a:rPr lang="en-US" sz="1800" b="0" i="0" u="none" strike="noStrike" baseline="0" dirty="0">
                    <a:latin typeface="NimbusRomNo9L-Regu"/>
                  </a:rPr>
                  <a:t>from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and</a:t>
                </a:r>
                <a14:m>
                  <m:oMath xmlns:m="http://schemas.openxmlformats.org/officeDocument/2006/math">
                    <m:r>
                      <a:rPr lang="en-IN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NimbusRomNo9L-Regu"/>
                  </a:rPr>
                  <a:t>are distributed identically to those sampled from </a:t>
                </a:r>
                <a14:m>
                  <m:oMath xmlns:m="http://schemas.openxmlformats.org/officeDocument/2006/math">
                    <m:r>
                      <a:rPr lang="en-IN" sz="18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alone.</a:t>
                </a:r>
                <a:endParaRPr lang="en-US" sz="1800" dirty="0"/>
              </a:p>
              <a:p>
                <a:r>
                  <a:rPr lang="en-US" sz="1800" b="0" i="0" u="none" strike="noStrike" baseline="0" dirty="0">
                    <a:latin typeface="CMR10"/>
                  </a:rPr>
                  <a:t>Case 1: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 accept</a:t>
                </a:r>
              </a:p>
              <a:p>
                <a:r>
                  <a:rPr lang="en-US" sz="1800" dirty="0">
                    <a:latin typeface="CMR10"/>
                  </a:rPr>
                  <a:t>Case 2: if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)&lt;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MR10"/>
                  </a:rPr>
                  <a:t>, then accept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dirty="0">
                  <a:latin typeface="CMR10"/>
                </a:endParaRPr>
              </a:p>
              <a:p>
                <a:pPr algn="l"/>
                <a:r>
                  <a:rPr lang="en-US" sz="1800" b="0" i="0" u="none" strike="noStrike" baseline="0" dirty="0">
                    <a:latin typeface="CMR10"/>
                  </a:rPr>
                  <a:t>Case 3: On rejection</a:t>
                </a:r>
                <a:r>
                  <a:rPr lang="en-US" sz="180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sample </a:t>
                </a:r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again from an adjusted distribution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1800" b="0" i="1" u="none" strike="noStrike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1800" b="0" i="1" u="none" strike="noStrike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IN" sz="1800" b="0" i="1" u="none" strike="noStrike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IN" sz="1800" b="0" i="1" u="none" strike="noStrike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u="none" strike="noStrik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1800" b="0" i="1" u="none" strike="noStrike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1800" b="0" i="1" u="none" strike="noStrike" smtClean="0">
                        <a:latin typeface="Cambria Math" panose="02040503050406030204" pitchFamily="18" charset="0"/>
                      </a:rPr>
                      <m:t>𝑛𝑜𝑟𝑚</m:t>
                    </m:r>
                    <m:r>
                      <a:rPr lang="en-IN" sz="1800" b="0" i="1" u="none" strike="noStrike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IN" sz="1800" b="0" i="1" u="none" strike="noStrike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 b="0" i="0" u="none" strike="noStrike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IN" sz="1800" b="0" i="1" u="none" strike="noStrike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1800" b="0" i="1" u="none" strike="noStrike" smtClean="0">
                                <a:latin typeface="Cambria Math" panose="02040503050406030204" pitchFamily="18" charset="0"/>
                              </a:rPr>
                              <m:t>0, </m:t>
                            </m:r>
                            <m:r>
                              <a:rPr lang="en-IN" sz="1800" b="0" i="1" u="none" strike="noStrike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IN" sz="1800" b="0" i="1" u="none" strike="noStrike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u="none" strike="noStrike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IN" sz="1800" b="0" i="1" u="none" strike="noStrike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sz="1800" b="0" i="1" u="none" strike="noStrike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d>
                              <m:dPr>
                                <m:ctrlPr>
                                  <a:rPr lang="en-IN" sz="1800" b="0" i="1" u="none" strike="noStrike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sz="1800" b="0" i="1" u="none" strike="noStrike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IN" sz="1800" b="0" i="1" u="none" strike="noStrike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b="0" i="0" u="none" strike="noStrike" baseline="0" dirty="0">
                  <a:latin typeface="CMR1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AFEB2-E73D-1345-E0C7-5BCCFA38B8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071" y="2930695"/>
                <a:ext cx="5841940" cy="3296914"/>
              </a:xfrm>
              <a:blipFill>
                <a:blip r:embed="rId2"/>
                <a:stretch>
                  <a:fillRect l="-939" t="-184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F00941-3B6A-6C11-98D3-05DE5CEB151A}"/>
                  </a:ext>
                </a:extLst>
              </p:cNvPr>
              <p:cNvSpPr txBox="1"/>
              <p:nvPr/>
            </p:nvSpPr>
            <p:spPr>
              <a:xfrm>
                <a:off x="923549" y="1584721"/>
                <a:ext cx="5188985" cy="9875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dirty="0">
                    <a:latin typeface="CMMI7"/>
                  </a:rPr>
                  <a:t>: </a:t>
                </a:r>
                <a:r>
                  <a:rPr lang="en-US" sz="1800" dirty="0">
                    <a:latin typeface="CMR10"/>
                  </a:rPr>
                  <a:t>T</a:t>
                </a:r>
                <a:r>
                  <a:rPr lang="en-US" sz="1800" b="0" i="0" u="none" strike="noStrike" baseline="0" dirty="0">
                    <a:latin typeface="CMR10"/>
                  </a:rPr>
                  <a:t>arget mode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MI7"/>
                  </a:rPr>
                  <a:t>: </a:t>
                </a:r>
                <a:r>
                  <a:rPr lang="en-US" sz="1800" dirty="0">
                    <a:latin typeface="CMR10"/>
                  </a:rPr>
                  <a:t>D</a:t>
                </a:r>
                <a:r>
                  <a:rPr lang="en-US" sz="1800" b="0" i="0" u="none" strike="noStrike" baseline="0" dirty="0">
                    <a:latin typeface="CMR10"/>
                  </a:rPr>
                  <a:t>raft model.</a:t>
                </a:r>
              </a:p>
              <a:p>
                <a14:m>
                  <m:oMath xmlns:m="http://schemas.openxmlformats.org/officeDocument/2006/math">
                    <m:r>
                      <a:rPr lang="en-IN" sz="1800" b="0" i="1" u="none" strike="noStrike" baseline="0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1800" b="0" i="1" u="none" strike="noStrike" baseline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are the distributions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MI7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F00941-3B6A-6C11-98D3-05DE5CEB15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549" y="1584721"/>
                <a:ext cx="5188985" cy="987578"/>
              </a:xfrm>
              <a:prstGeom prst="rect">
                <a:avLst/>
              </a:prstGeom>
              <a:blipFill>
                <a:blip r:embed="rId3"/>
                <a:stretch>
                  <a:fillRect t="-3086" b="-74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Speculative Decoding pipeline">
            <a:extLst>
              <a:ext uri="{FF2B5EF4-FFF2-40B4-BE49-F238E27FC236}">
                <a16:creationId xmlns:a16="http://schemas.microsoft.com/office/drawing/2014/main" id="{CC2C6AC3-09C1-5B7F-2CC5-55741DCCE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50060" y="1449911"/>
            <a:ext cx="5841940" cy="3899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97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6424C3-258F-0A2F-63BE-B0BECF70FB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002" y="207478"/>
            <a:ext cx="5805996" cy="6443043"/>
          </a:xfrm>
        </p:spPr>
      </p:pic>
    </p:spTree>
    <p:extLst>
      <p:ext uri="{BB962C8B-B14F-4D97-AF65-F5344CB8AC3E}">
        <p14:creationId xmlns:p14="http://schemas.microsoft.com/office/powerpoint/2010/main" val="2746202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DD77349-6ADE-99FE-8E04-12919EE56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29768"/>
            <a:ext cx="12202175" cy="1519356"/>
            <a:chOff x="-1" y="-29768"/>
            <a:chExt cx="12202175" cy="151935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B2B92C-44DF-B41D-C67A-EBF175DF52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41412" y="-5371175"/>
              <a:ext cx="1519350" cy="12202174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0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41EB2F1-D26A-D7C9-E9AC-B63BE629A2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8917093" y="-1801610"/>
              <a:ext cx="1507122" cy="5063040"/>
            </a:xfrm>
            <a:prstGeom prst="rect">
              <a:avLst/>
            </a:prstGeom>
            <a:gradFill>
              <a:gsLst>
                <a:gs pos="5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D16430-53D3-47E5-F4B8-B441E710D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3100712" y="-3130481"/>
              <a:ext cx="1519356" cy="7720782"/>
            </a:xfrm>
            <a:prstGeom prst="rect">
              <a:avLst/>
            </a:prstGeom>
            <a:gradFill>
              <a:gsLst>
                <a:gs pos="2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75000"/>
                  </a:schemeClr>
                </a:gs>
              </a:gsLst>
              <a:lin ang="1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6D642A-3B70-A716-A793-AEC4B1FC8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1" y="301843"/>
            <a:ext cx="10477109" cy="1003532"/>
          </a:xfrm>
        </p:spPr>
        <p:txBody>
          <a:bodyPr anchor="ctr">
            <a:normAutofit/>
          </a:bodyPr>
          <a:lstStyle/>
          <a:p>
            <a:r>
              <a:rPr lang="en-IN" sz="3200">
                <a:solidFill>
                  <a:srgbClr val="FFFFFF"/>
                </a:solidFill>
              </a:rPr>
              <a:t>Evaluation 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BEC30-CD1E-72B4-888E-AD30C1F17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6955" y="1808965"/>
                <a:ext cx="8918089" cy="4591835"/>
              </a:xfrm>
            </p:spPr>
            <p:txBody>
              <a:bodyPr>
                <a:normAutofit lnSpcReduction="10000"/>
              </a:bodyPr>
              <a:lstStyle/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IN" sz="2000" dirty="0"/>
                  <a:t> Acceptance rate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sSub>
                          <m:sSubPr>
                            <m:ctrlPr>
                              <a:rPr lang="en-IN" sz="2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b="0" i="1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IN" sz="2000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IN" sz="2000" dirty="0"/>
                  <a:t>: </a:t>
                </a:r>
              </a:p>
              <a:p>
                <a:pPr marL="457200" lvl="1" indent="0">
                  <a:lnSpc>
                    <a:spcPct val="120000"/>
                  </a:lnSpc>
                  <a:buNone/>
                </a:pPr>
                <a:r>
                  <a:rPr lang="en-IN" sz="2000" dirty="0"/>
                  <a:t>	probability of accepting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IN" sz="2000" b="0" i="1">
                        <a:latin typeface="Cambria Math" panose="02040503050406030204" pitchFamily="18" charset="0"/>
                      </a:rPr>
                      <m:t>~ </m:t>
                    </m:r>
                    <m:r>
                      <a:rPr lang="en-IN" sz="2000" b="0" i="1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endChr m:val="|"/>
                        <m:ctrlPr>
                          <a:rPr lang="en-IN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N" sz="2000" b="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sz="2000" b="0" i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given a Prefix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IN" sz="2000" b="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IN" sz="2000" dirty="0">
                  <a:latin typeface="CMR10"/>
                </a:endParaRP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IN" sz="2000" dirty="0">
                    <a:latin typeface="CMR10"/>
                  </a:rPr>
                  <a:t>Alpha </a:t>
                </a:r>
                <a14:m>
                  <m:oMath xmlns:m="http://schemas.openxmlformats.org/officeDocument/2006/math">
                    <m:r>
                      <a:rPr lang="en-I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0" i="0" u="none" strike="noStrike" baseline="0" dirty="0">
                  <a:latin typeface="CMR10"/>
                </a:endParaRP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IN" sz="2000" b="0" i="1" u="none" strike="noStrike" baseline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sz="2000" b="0" i="1" u="none" strike="noStrike" baseline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u="none" strike="noStrike" baseline="0">
                            <a:latin typeface="Cambria Math" panose="02040503050406030204" pitchFamily="18" charset="0"/>
                          </a:rPr>
                          <m:t># </m:t>
                        </m:r>
                        <m:r>
                          <a:rPr lang="en-IN" sz="2000" b="0" i="1" u="none" strike="noStrike" baseline="0">
                            <a:latin typeface="Cambria Math" panose="02040503050406030204" pitchFamily="18" charset="0"/>
                          </a:rPr>
                          <m:t>𝑔𝑒𝑛𝑒𝑟𝑎𝑡𝑒𝑑</m:t>
                        </m:r>
                        <m:r>
                          <a:rPr lang="en-IN" sz="2000" b="0" i="1" u="none" strike="noStrike" baseline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sz="2000" b="0" i="1" u="none" strike="noStrike" baseline="0">
                            <a:latin typeface="Cambria Math" panose="02040503050406030204" pitchFamily="18" charset="0"/>
                          </a:rPr>
                          <m:t>𝑡𝑜𝑘𝑒𝑛𝑠</m:t>
                        </m:r>
                      </m:e>
                    </m:d>
                    <m:r>
                      <a:rPr lang="en-IN" sz="2000" b="0" i="1" u="none" strike="noStrike" baseline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b="0" i="1" u="none" strike="noStrike" baseline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000" b="0" i="1" u="none" strike="noStrike" baseline="0"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IN" sz="2000" b="0" i="1" u="none" strike="noStrike" baseline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sz="2000" b="0" i="1" u="none" strike="noStrike" baseline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IN" sz="2000" b="0" i="1" u="none" strike="noStrike" baseline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sz="2000" b="0" i="1" u="none" strike="noStrike" baseline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IN" sz="2000" b="0" i="1" u="none" strike="noStrike" baseline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IN" sz="2000" b="0" i="1" u="none" strike="noStrike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den>
                    </m:f>
                  </m:oMath>
                </a14:m>
                <a:endParaRPr lang="en-IN" sz="2000" b="0" i="0" u="none" strike="noStrike" baseline="0" dirty="0">
                  <a:latin typeface="CMR10"/>
                </a:endParaRPr>
              </a:p>
              <a:p>
                <a:pPr lvl="1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IN" sz="2000" dirty="0">
                    <a:latin typeface="CMR10"/>
                  </a:rPr>
                  <a:t>Speed: </a:t>
                </a:r>
              </a:p>
              <a:p>
                <a:pPr lvl="2">
                  <a:lnSpc>
                    <a:spcPct val="120000"/>
                  </a:lnSpc>
                  <a:buFontTx/>
                  <a:buChar char="-"/>
                </a:pPr>
                <a:r>
                  <a:rPr lang="en-US" b="0" i="0" u="none" strike="noStrike" baseline="0" dirty="0">
                    <a:latin typeface="CMR10"/>
                  </a:rPr>
                  <a:t>The expected improvement factor in total </a:t>
                </a:r>
                <a:r>
                  <a:rPr lang="en-US" b="0" i="0" u="none" strike="noStrike" baseline="0" dirty="0" err="1">
                    <a:latin typeface="CMR10"/>
                  </a:rPr>
                  <a:t>walltime</a:t>
                </a:r>
                <a:endParaRPr lang="en-IN" b="0" i="1" u="none" strike="noStrike" baseline="0" dirty="0">
                  <a:latin typeface="CMR10"/>
                </a:endParaRPr>
              </a:p>
              <a:p>
                <a:pPr lvl="2">
                  <a:lnSpc>
                    <a:spcPct val="120000"/>
                  </a:lnSpc>
                  <a:buFontTx/>
                  <a:buChar char="-"/>
                </a:pPr>
                <a:r>
                  <a:rPr lang="en-IN" b="0" u="none" strike="noStrike" baseline="0" dirty="0"/>
                  <a:t>Speed</a:t>
                </a:r>
                <a:r>
                  <a:rPr lang="en-IN" b="0" u="none" strike="noStrike" dirty="0"/>
                  <a:t> = </a:t>
                </a:r>
                <a14:m>
                  <m:oMath xmlns:m="http://schemas.openxmlformats.org/officeDocument/2006/math">
                    <m:r>
                      <a:rPr lang="en-IN" b="0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IN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u="none" strike="noStrike" baseline="0" smtClean="0">
                            <a:latin typeface="Cambria Math" panose="02040503050406030204" pitchFamily="18" charset="0"/>
                          </a:rPr>
                          <m:t>1 − </m:t>
                        </m:r>
                        <m:sSup>
                          <m:sSupPr>
                            <m:ctrlPr>
                              <a:rPr lang="en-IN" b="0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IN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IN" b="0" i="1" u="none" strike="noStrike" baseline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IN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IN" b="0" i="1" u="none" strike="noStrike" baseline="0" smtClean="0">
                            <a:latin typeface="Cambria Math" panose="02040503050406030204" pitchFamily="18" charset="0"/>
                          </a:rPr>
                          <m:t>1 − </m:t>
                        </m:r>
                        <m:r>
                          <a:rPr lang="en-IN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)(</m:t>
                        </m:r>
                        <m:r>
                          <a:rPr lang="en-IN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IN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IN" b="0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den>
                    </m:f>
                  </m:oMath>
                </a14:m>
                <a:endParaRPr lang="en-IN" b="0" i="0" u="none" strike="noStrike" baseline="0" dirty="0">
                  <a:latin typeface="CMR10"/>
                </a:endParaRP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en-IN" b="0" i="0" u="none" strike="noStrike" baseline="0" dirty="0">
                    <a:latin typeface="CMR10"/>
                  </a:rPr>
                  <a:t>Where </a:t>
                </a:r>
                <a14:m>
                  <m:oMath xmlns:m="http://schemas.openxmlformats.org/officeDocument/2006/math">
                    <m:r>
                      <a:rPr lang="en-IN" b="0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IN" dirty="0">
                    <a:latin typeface="CMR10"/>
                  </a:rPr>
                  <a:t>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𝑐𝑜𝑒𝑓𝑓𝑖𝑐𝑖𝑒𝑛𝑡</m:t>
                    </m:r>
                  </m:oMath>
                </a14:m>
                <a:r>
                  <a:rPr lang="en-IN" b="0" i="0" u="none" strike="noStrike" baseline="0" dirty="0">
                    <a:latin typeface="CMR1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𝑡𝑖𝑚𝑒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𝑠𝑖𝑛𝑔𝑙𝑒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𝑡𝑖𝑚𝑒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𝑓𝑜𝑟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𝑠𝑖𝑛𝑔𝑙𝑒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𝑟𝑢𝑛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IN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 dirty="0">
                    <a:latin typeface="CMR10"/>
                  </a:rPr>
                  <a:t> </a:t>
                </a:r>
              </a:p>
              <a:p>
                <a:pPr marL="914400" lvl="2" indent="0">
                  <a:lnSpc>
                    <a:spcPct val="120000"/>
                  </a:lnSpc>
                  <a:buNone/>
                </a:pPr>
                <a:r>
                  <a:rPr lang="en-IN" b="0" i="0" u="none" strike="noStrike" baseline="0" dirty="0">
                    <a:latin typeface="CMR10"/>
                  </a:rPr>
                  <a:t>And </a:t>
                </a:r>
                <a14:m>
                  <m:oMath xmlns:m="http://schemas.openxmlformats.org/officeDocument/2006/math"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𝑐𝑎𝑝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𝑡𝑜𝑘𝑒𝑛𝑠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𝑔𝑒𝑛𝑒𝑟𝑎𝑡𝑒𝑑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u="none" strike="noStrike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u="none" strike="noStrike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u="none" strike="noStrike" baseline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𝑖𝑛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𝑜𝑛𝑒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𝑟𝑢𝑛</m:t>
                    </m:r>
                    <m:r>
                      <a:rPr lang="en-IN" b="0" i="1" u="none" strike="noStrike" baseline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IN" b="0" i="0" u="none" strike="noStrike" baseline="0" dirty="0">
                  <a:latin typeface="CMR1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8BEC30-CD1E-72B4-888E-AD30C1F17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6955" y="1808965"/>
                <a:ext cx="8918089" cy="459183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978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lame">
  <a:themeElements>
    <a:clrScheme name="0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4D00"/>
      </a:accent1>
      <a:accent2>
        <a:srgbClr val="FE7032"/>
      </a:accent2>
      <a:accent3>
        <a:srgbClr val="91BED4"/>
      </a:accent3>
      <a:accent4>
        <a:srgbClr val="FFC000"/>
      </a:accent4>
      <a:accent5>
        <a:srgbClr val="D9E8F5"/>
      </a:accent5>
      <a:accent6>
        <a:srgbClr val="FFAD8D"/>
      </a:accent6>
      <a:hlink>
        <a:srgbClr val="0563C1"/>
      </a:hlink>
      <a:folHlink>
        <a:srgbClr val="954F72"/>
      </a:folHlink>
    </a:clrScheme>
    <a:fontScheme name="04">
      <a:majorFont>
        <a:latin typeface="Montserrat ExtraBold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rif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 2.1" id="{19F6FF4A-BFB8-D448-81DB-A8F1C71F8E46}" vid="{CDCDF023-17A4-CF46-89DD-D6386F64A917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  <wetp:taskpane dockstate="right" visibility="0" width="438" row="5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29E7B100-0A7F-4301-9EFE-F209C51214BF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7CA7DAF-2EFC-44EC-9FFE-4CBB9EC05732}">
  <we:reference id="wa104380518" version="3.7.0.0" store="en-IN" storeType="OMEX"/>
  <we:alternateReferences>
    <we:reference id="WA104380518" version="3.7.0.0" store="WA10438051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944</Words>
  <Application>Microsoft Office PowerPoint</Application>
  <PresentationFormat>Widescreen</PresentationFormat>
  <Paragraphs>267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CMBX10</vt:lpstr>
      <vt:lpstr>CMBX12</vt:lpstr>
      <vt:lpstr>CMMI10</vt:lpstr>
      <vt:lpstr>CMMI7</vt:lpstr>
      <vt:lpstr>CMR10</vt:lpstr>
      <vt:lpstr>CMTT10</vt:lpstr>
      <vt:lpstr>Courier New</vt:lpstr>
      <vt:lpstr>Montserrat ExtraBold</vt:lpstr>
      <vt:lpstr>Montserrat SemiBold</vt:lpstr>
      <vt:lpstr>NimbusRomNo9L-Regu</vt:lpstr>
      <vt:lpstr>NimbusRomNo9L-ReguItal</vt:lpstr>
      <vt:lpstr>Open Sans</vt:lpstr>
      <vt:lpstr>Roboto</vt:lpstr>
      <vt:lpstr>source-serif-pro</vt:lpstr>
      <vt:lpstr>Wingdings</vt:lpstr>
      <vt:lpstr>Office Theme</vt:lpstr>
      <vt:lpstr>Flame</vt:lpstr>
      <vt:lpstr>Drift</vt:lpstr>
      <vt:lpstr>ANLP Project: Speculative Decoding</vt:lpstr>
      <vt:lpstr>Introduction</vt:lpstr>
      <vt:lpstr>Introduction</vt:lpstr>
      <vt:lpstr>Key Ideas</vt:lpstr>
      <vt:lpstr>Key Ideas</vt:lpstr>
      <vt:lpstr>Speculative Sampling</vt:lpstr>
      <vt:lpstr>Speculative Sampling</vt:lpstr>
      <vt:lpstr>PowerPoint Presentation</vt:lpstr>
      <vt:lpstr>Evaluation Metrics</vt:lpstr>
      <vt:lpstr>Baseline</vt:lpstr>
      <vt:lpstr>Target Model – GPT2-Small</vt:lpstr>
      <vt:lpstr>Target Model – GPT2-Medium</vt:lpstr>
      <vt:lpstr>Target Model – GPT2-Medium</vt:lpstr>
      <vt:lpstr>Target Model – GPT2-Large</vt:lpstr>
      <vt:lpstr>Hierarchical Speculative Decoding</vt:lpstr>
      <vt:lpstr>PowerPoint Presentation</vt:lpstr>
      <vt:lpstr>Target Model – GPT2-Medium</vt:lpstr>
      <vt:lpstr>Target Model – GPT2-Large</vt:lpstr>
      <vt:lpstr>Adaptive Gamma</vt:lpstr>
      <vt:lpstr>Adaptive Gamma</vt:lpstr>
      <vt:lpstr>Conclusion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Gupta</dc:creator>
  <cp:lastModifiedBy>Aditya Gupta</cp:lastModifiedBy>
  <cp:revision>2</cp:revision>
  <dcterms:created xsi:type="dcterms:W3CDTF">2024-11-22T04:25:48Z</dcterms:created>
  <dcterms:modified xsi:type="dcterms:W3CDTF">2024-11-22T20:06:22Z</dcterms:modified>
</cp:coreProperties>
</file>