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A6520BBC-6B0D-4074-9EF0-A41008D6358F}">
          <p14:sldIdLst>
            <p14:sldId id="256"/>
          </p14:sldIdLst>
        </p14:section>
        <p14:section name="Introduction" id="{555BA52A-A5AB-44CD-BB4E-0B0739929D24}">
          <p14:sldIdLst>
            <p14:sldId id="257"/>
            <p14:sldId id="258"/>
          </p14:sldIdLst>
        </p14:section>
        <p14:section name="Types of Mobile Apps" id="{40287A8F-D3D5-4611-AE5E-3ED05A905FE4}">
          <p14:sldIdLst>
            <p14:sldId id="261"/>
            <p14:sldId id="259"/>
          </p14:sldIdLst>
        </p14:section>
        <p14:section name="Programming Languages" id="{4E0B4BFF-0EED-41EF-9FF5-E938624436C8}">
          <p14:sldIdLst>
            <p14:sldId id="262"/>
            <p14:sldId id="263"/>
          </p14:sldIdLst>
        </p14:section>
        <p14:section name="Architecture and Design" id="{6C617186-56B3-4876-9D7A-A7DD3F3452A2}">
          <p14:sldIdLst>
            <p14:sldId id="264"/>
            <p14:sldId id="265"/>
          </p14:sldIdLst>
        </p14:section>
        <p14:section name="Requirement Engineering" id="{38EDA159-1D0F-4A16-AD19-9DA6BB6AE6DA}">
          <p14:sldIdLst>
            <p14:sldId id="266"/>
            <p14:sldId id="267"/>
          </p14:sldIdLst>
        </p14:section>
        <p14:section name="Estimating Cost" id="{8A7E795B-CB3C-43D1-B5D6-9ED575A6C262}">
          <p14:sldIdLst>
            <p14:sldId id="268"/>
            <p14:sldId id="269"/>
          </p14:sldIdLst>
        </p14:section>
        <p14:section name="Conclusion" id="{85E9B3F4-E0C5-4513-BBEF-DF6486A5C176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1934" y="355"/>
      </p:cViewPr>
      <p:guideLst>
        <p:guide orient="horz" pos="663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0726F-F1E6-4A2C-A1E4-A06123A95FE7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2F5BD-203E-46C9-B520-756157A0D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95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2F5BD-203E-46C9-B520-756157A0D78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97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2F5BD-203E-46C9-B520-756157A0D78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29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2F5BD-203E-46C9-B520-756157A0D78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89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2F5BD-203E-46C9-B520-756157A0D78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29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2F5BD-203E-46C9-B520-756157A0D78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273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2F5BD-203E-46C9-B520-756157A0D78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81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B2F5BD-203E-46C9-B520-756157A0D78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717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2F5BD-203E-46C9-B520-756157A0D78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04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832-5317-4545-AACC-944071B38B45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DB2D-FFE9-4991-82D1-F1BFAA80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17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832-5317-4545-AACC-944071B38B45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DB2D-FFE9-4991-82D1-F1BFAA80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3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832-5317-4545-AACC-944071B38B45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DB2D-FFE9-4991-82D1-F1BFAA80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62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832-5317-4545-AACC-944071B38B45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DB2D-FFE9-4991-82D1-F1BFAA80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8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832-5317-4545-AACC-944071B38B45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DB2D-FFE9-4991-82D1-F1BFAA80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82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832-5317-4545-AACC-944071B38B45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DB2D-FFE9-4991-82D1-F1BFAA80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42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832-5317-4545-AACC-944071B38B45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DB2D-FFE9-4991-82D1-F1BFAA80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81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832-5317-4545-AACC-944071B38B45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DB2D-FFE9-4991-82D1-F1BFAA80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30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832-5317-4545-AACC-944071B38B45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DB2D-FFE9-4991-82D1-F1BFAA80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21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832-5317-4545-AACC-944071B38B45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DB2D-FFE9-4991-82D1-F1BFAA80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0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832-5317-4545-AACC-944071B38B45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DB2D-FFE9-4991-82D1-F1BFAA80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93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F832-5317-4545-AACC-944071B38B45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3DB2D-FFE9-4991-82D1-F1BFAA80AC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69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image" Target="../media/image6.png"/><Relationship Id="rId18" Type="http://schemas.openxmlformats.org/officeDocument/2006/relationships/slide" Target="slide12.xml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slide" Target="slide6.xml"/><Relationship Id="rId17" Type="http://schemas.openxmlformats.org/officeDocument/2006/relationships/image" Target="../media/image8.png"/><Relationship Id="rId2" Type="http://schemas.openxmlformats.org/officeDocument/2006/relationships/audio" Target="../media/media1.m4a"/><Relationship Id="rId16" Type="http://schemas.openxmlformats.org/officeDocument/2006/relationships/slide" Target="slide10.xml"/><Relationship Id="rId20" Type="http://schemas.openxmlformats.org/officeDocument/2006/relationships/slide" Target="slide14.xml"/><Relationship Id="rId1" Type="http://schemas.microsoft.com/office/2007/relationships/media" Target="../media/media1.m4a"/><Relationship Id="rId6" Type="http://schemas.openxmlformats.org/officeDocument/2006/relationships/image" Target="../media/image2.jp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5" Type="http://schemas.openxmlformats.org/officeDocument/2006/relationships/image" Target="../media/image7.png"/><Relationship Id="rId10" Type="http://schemas.openxmlformats.org/officeDocument/2006/relationships/slide" Target="slide4.xml"/><Relationship Id="rId19" Type="http://schemas.openxmlformats.org/officeDocument/2006/relationships/image" Target="../media/image9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png"/><Relationship Id="rId1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" y="11211"/>
            <a:ext cx="9144000" cy="6858000"/>
          </a:xfrm>
          <a:prstGeom prst="rect">
            <a:avLst/>
          </a:prstGeom>
        </p:spPr>
      </p:pic>
      <p:sp useBgFill="1">
        <p:nvSpPr>
          <p:cNvPr id="5" name="Oval 4"/>
          <p:cNvSpPr/>
          <p:nvPr/>
        </p:nvSpPr>
        <p:spPr>
          <a:xfrm>
            <a:off x="216747" y="1824181"/>
            <a:ext cx="1440000" cy="1440000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317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 useBgFill="1">
        <p:nvSpPr>
          <p:cNvPr id="7" name="Oval 6"/>
          <p:cNvSpPr/>
          <p:nvPr/>
        </p:nvSpPr>
        <p:spPr>
          <a:xfrm>
            <a:off x="2543693" y="1824181"/>
            <a:ext cx="1440000" cy="1440000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317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 useBgFill="1">
        <p:nvSpPr>
          <p:cNvPr id="8" name="Oval 7"/>
          <p:cNvSpPr/>
          <p:nvPr/>
        </p:nvSpPr>
        <p:spPr>
          <a:xfrm>
            <a:off x="4870639" y="1824181"/>
            <a:ext cx="1440000" cy="1440000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317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 useBgFill="1">
        <p:nvSpPr>
          <p:cNvPr id="9" name="Oval 8"/>
          <p:cNvSpPr/>
          <p:nvPr/>
        </p:nvSpPr>
        <p:spPr>
          <a:xfrm>
            <a:off x="1380220" y="3959200"/>
            <a:ext cx="1440000" cy="1440000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317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 useBgFill="1">
        <p:nvSpPr>
          <p:cNvPr id="10" name="Oval 9"/>
          <p:cNvSpPr/>
          <p:nvPr/>
        </p:nvSpPr>
        <p:spPr>
          <a:xfrm>
            <a:off x="3707166" y="3959200"/>
            <a:ext cx="1440000" cy="1440000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317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 useBgFill="1">
        <p:nvSpPr>
          <p:cNvPr id="11" name="Oval 10"/>
          <p:cNvSpPr/>
          <p:nvPr/>
        </p:nvSpPr>
        <p:spPr>
          <a:xfrm>
            <a:off x="7197584" y="1824181"/>
            <a:ext cx="1440000" cy="1440000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317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 useBgFill="1">
        <p:nvSpPr>
          <p:cNvPr id="12" name="Oval 11"/>
          <p:cNvSpPr/>
          <p:nvPr/>
        </p:nvSpPr>
        <p:spPr>
          <a:xfrm>
            <a:off x="6034112" y="3959200"/>
            <a:ext cx="1440000" cy="1440000"/>
          </a:xfrm>
          <a:prstGeom prst="ellipse">
            <a:avLst/>
          </a:prstGeom>
          <a:ln w="6350">
            <a:solidFill>
              <a:schemeClr val="bg1"/>
            </a:solidFill>
          </a:ln>
          <a:effectLst>
            <a:innerShdw blurRad="3175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F65E1706-70AC-4387-86EC-1F8D4878D7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0049192"/>
                  </p:ext>
                </p:extLst>
              </p:nvPr>
            </p:nvGraphicFramePr>
            <p:xfrm>
              <a:off x="467544" y="2132856"/>
              <a:ext cx="984684" cy="738513"/>
            </p:xfrm>
            <a:graphic>
              <a:graphicData uri="http://schemas.microsoft.com/office/powerpoint/2016/sectionzoom">
                <psez:sectionZm>
                  <psez:sectionZmObj sectionId="{555BA52A-A5AB-44CD-BB4E-0B0739929D24}">
                    <psez:zmPr id="{C17A48CC-D290-4107-BE22-7B4026234F7F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984684" cy="738513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Section Zoom 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F65E1706-70AC-4387-86EC-1F8D4878D7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544" y="2132856"/>
                <a:ext cx="984684" cy="738513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297298-9C8C-4F59-8810-365234B503A5}"/>
              </a:ext>
            </a:extLst>
          </p:cNvPr>
          <p:cNvSpPr/>
          <p:nvPr/>
        </p:nvSpPr>
        <p:spPr>
          <a:xfrm>
            <a:off x="323528" y="6309320"/>
            <a:ext cx="2376264" cy="4320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 Condensed" panose="020B0502040204020203" pitchFamily="34" charset="0"/>
              </a:rPr>
              <a:t>Presented by Group 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42C9DC-0336-4BA3-8BD6-BC0D01776362}"/>
              </a:ext>
            </a:extLst>
          </p:cNvPr>
          <p:cNvSpPr/>
          <p:nvPr/>
        </p:nvSpPr>
        <p:spPr>
          <a:xfrm>
            <a:off x="3192054" y="169846"/>
            <a:ext cx="2470224" cy="9405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lackadder ITC" panose="04020505051007020D02" pitchFamily="82" charset="0"/>
              </a:rPr>
              <a:t>Table of </a:t>
            </a:r>
          </a:p>
          <a:p>
            <a:pPr algn="ctr"/>
            <a:r>
              <a:rPr lang="en-US" sz="2800" dirty="0">
                <a:latin typeface="Century Schoolbook" panose="02040604050505020304" pitchFamily="18" charset="0"/>
              </a:rPr>
              <a:t>Contents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23B51AD6-48D3-4C7E-A0EA-01DAC53D3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8212187"/>
                  </p:ext>
                </p:extLst>
              </p:nvPr>
            </p:nvGraphicFramePr>
            <p:xfrm>
              <a:off x="2728197" y="2134787"/>
              <a:ext cx="1070992" cy="803244"/>
            </p:xfrm>
            <a:graphic>
              <a:graphicData uri="http://schemas.microsoft.com/office/powerpoint/2016/sectionzoom">
                <psez:sectionZm>
                  <psez:sectionZmObj sectionId="{40287A8F-D3D5-4611-AE5E-3ED05A905FE4}">
                    <psez:zmPr id="{4D554F84-0E7A-4C36-BED7-3074D93445DB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70992" cy="80324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5" name="Section Zoom 1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3B51AD6-48D3-4C7E-A0EA-01DAC53D3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8197" y="2134787"/>
                <a:ext cx="1070992" cy="803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618733BA-80EF-4C24-AEE8-3F015629BE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5312541"/>
                  </p:ext>
                </p:extLst>
              </p:nvPr>
            </p:nvGraphicFramePr>
            <p:xfrm>
              <a:off x="5055143" y="2142559"/>
              <a:ext cx="1070992" cy="803244"/>
            </p:xfrm>
            <a:graphic>
              <a:graphicData uri="http://schemas.microsoft.com/office/powerpoint/2016/sectionzoom">
                <psez:sectionZm>
                  <psez:sectionZmObj sectionId="{4E0B4BFF-0EED-41EF-9FF5-E938624436C8}">
                    <psez:zmPr id="{CC298C42-005A-4C1A-940A-0DD589F24D03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70992" cy="803244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7" name="Section Zoom 1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618733BA-80EF-4C24-AEE8-3F015629BE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55143" y="2142559"/>
                <a:ext cx="1070992" cy="803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A107ECAD-48DB-4C9C-B196-6102DE677A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8915644"/>
                  </p:ext>
                </p:extLst>
              </p:nvPr>
            </p:nvGraphicFramePr>
            <p:xfrm>
              <a:off x="7411425" y="2151276"/>
              <a:ext cx="1049007" cy="786755"/>
            </p:xfrm>
            <a:graphic>
              <a:graphicData uri="http://schemas.microsoft.com/office/powerpoint/2016/sectionzoom">
                <psez:sectionZm>
                  <psez:sectionZmObj sectionId="{6C617186-56B3-4876-9D7A-A7DD3F3452A2}">
                    <psez:zmPr id="{15DD658D-633C-40E3-B833-CFD486AF0C18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49007" cy="78675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9" name="Section Zoom 18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A107ECAD-48DB-4C9C-B196-6102DE677A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11425" y="2151276"/>
                <a:ext cx="1049007" cy="786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63842B45-46BB-4A9A-A5C6-31CC459CC4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0190071"/>
                  </p:ext>
                </p:extLst>
              </p:nvPr>
            </p:nvGraphicFramePr>
            <p:xfrm>
              <a:off x="1562910" y="4254174"/>
              <a:ext cx="1074620" cy="805965"/>
            </p:xfrm>
            <a:graphic>
              <a:graphicData uri="http://schemas.microsoft.com/office/powerpoint/2016/sectionzoom">
                <psez:sectionZm>
                  <psez:sectionZmObj sectionId="{38EDA159-1D0F-4A16-AD19-9DA6BB6AE6DA}">
                    <psez:zmPr id="{6437B20B-6DA9-437B-88B8-02820B0D333E}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74620" cy="80596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1" name="Section Zoom 20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63842B45-46BB-4A9A-A5C6-31CC459CC4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62910" y="4254174"/>
                <a:ext cx="1074620" cy="805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3" name="Section Zoom 22">
                <a:extLst>
                  <a:ext uri="{FF2B5EF4-FFF2-40B4-BE49-F238E27FC236}">
                    <a16:creationId xmlns:a16="http://schemas.microsoft.com/office/drawing/2014/main" id="{FAB68575-9CC6-443D-9F03-FD1BB078C1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0154115"/>
                  </p:ext>
                </p:extLst>
              </p:nvPr>
            </p:nvGraphicFramePr>
            <p:xfrm>
              <a:off x="3851920" y="4254174"/>
              <a:ext cx="1112188" cy="834141"/>
            </p:xfrm>
            <a:graphic>
              <a:graphicData uri="http://schemas.microsoft.com/office/powerpoint/2016/sectionzoom">
                <psez:sectionZm>
                  <psez:sectionZmObj sectionId="{8A7E795B-CB3C-43D1-B5D6-9ED575A6C262}">
                    <psez:zmPr id="{35464ACF-8910-4317-B21C-4F710A9A4BE2}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12188" cy="83414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3" name="Section Zoom 2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FAB68575-9CC6-443D-9F03-FD1BB078C1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51920" y="4254174"/>
                <a:ext cx="1112188" cy="834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5" name="Section Zoom 24">
                <a:extLst>
                  <a:ext uri="{FF2B5EF4-FFF2-40B4-BE49-F238E27FC236}">
                    <a16:creationId xmlns:a16="http://schemas.microsoft.com/office/drawing/2014/main" id="{4D6DC542-4DAB-4C25-9DC5-7E83E5EF10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8618523"/>
                  </p:ext>
                </p:extLst>
              </p:nvPr>
            </p:nvGraphicFramePr>
            <p:xfrm>
              <a:off x="6182612" y="4254174"/>
              <a:ext cx="1143000" cy="857250"/>
            </p:xfrm>
            <a:graphic>
              <a:graphicData uri="http://schemas.microsoft.com/office/powerpoint/2016/sectionzoom">
                <psez:sectionZm>
                  <psez:sectionZmObj sectionId="{85E9B3F4-E0C5-4513-BBEF-DF6486A5C176}">
                    <psez:zmPr id="{9A03EBAE-1B7D-4DA5-AA9E-D65F90E52161}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43000" cy="85725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5" name="Section Zoom 24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4D6DC542-4DAB-4C25-9DC5-7E83E5EF10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82612" y="4254174"/>
                <a:ext cx="1143000" cy="85725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Audio 26">
            <a:hlinkClick r:id="" action="ppaction://media"/>
            <a:extLst>
              <a:ext uri="{FF2B5EF4-FFF2-40B4-BE49-F238E27FC236}">
                <a16:creationId xmlns:a16="http://schemas.microsoft.com/office/drawing/2014/main" id="{4DA7BAB1-45FF-40BA-B94D-EE466972A8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8683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9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386">
        <p:fade/>
      </p:transition>
    </mc:Choice>
    <mc:Fallback>
      <p:transition spd="med" advTm="123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18" y="1628800"/>
            <a:ext cx="8496944" cy="1368152"/>
          </a:xfrm>
        </p:spPr>
        <p:txBody>
          <a:bodyPr>
            <a:noAutofit/>
          </a:bodyPr>
          <a:lstStyle/>
          <a:p>
            <a:pPr algn="ctr"/>
            <a:r>
              <a:rPr lang="en-CA" sz="7200" dirty="0">
                <a:solidFill>
                  <a:schemeClr val="bg1"/>
                </a:solidFill>
                <a:latin typeface="Castellar" pitchFamily="18" charset="0"/>
              </a:rPr>
              <a:t>requirement</a:t>
            </a:r>
            <a:br>
              <a:rPr lang="en-CA" sz="7200" dirty="0">
                <a:solidFill>
                  <a:schemeClr val="bg1"/>
                </a:solidFill>
                <a:latin typeface="Castellar" pitchFamily="18" charset="0"/>
              </a:rPr>
            </a:br>
            <a:endParaRPr lang="en-CA" sz="7200" dirty="0">
              <a:solidFill>
                <a:schemeClr val="bg1"/>
              </a:solidFill>
              <a:latin typeface="Castellar" pitchFamily="18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41530" y="7101408"/>
            <a:ext cx="8280920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7EDAF57-79C6-4498-8C38-EAE49DD63EF2}"/>
              </a:ext>
            </a:extLst>
          </p:cNvPr>
          <p:cNvSpPr txBox="1">
            <a:spLocks/>
          </p:cNvSpPr>
          <p:nvPr/>
        </p:nvSpPr>
        <p:spPr>
          <a:xfrm>
            <a:off x="107504" y="3645024"/>
            <a:ext cx="8748972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200" dirty="0">
                <a:solidFill>
                  <a:prstClr val="white"/>
                </a:solidFill>
                <a:latin typeface="Castellar" pitchFamily="18" charset="0"/>
              </a:rPr>
              <a:t>engineering</a:t>
            </a:r>
            <a:endParaRPr kumimoji="0" lang="en-CA" sz="72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tellar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448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A2856-9F29-4DF9-AEE4-D4CB889CC7AA}"/>
              </a:ext>
            </a:extLst>
          </p:cNvPr>
          <p:cNvCxnSpPr/>
          <p:nvPr/>
        </p:nvCxnSpPr>
        <p:spPr>
          <a:xfrm>
            <a:off x="395536" y="692696"/>
            <a:ext cx="8280920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B2BE4A-259E-4D29-BDD8-D8EEF7964135}"/>
              </a:ext>
            </a:extLst>
          </p:cNvPr>
          <p:cNvSpPr txBox="1"/>
          <p:nvPr/>
        </p:nvSpPr>
        <p:spPr>
          <a:xfrm>
            <a:off x="429556" y="1412776"/>
            <a:ext cx="8280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Importance of Requirement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Phases of Requirement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Techniques Of Requirement Engineering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D73841-E3D3-40BD-AC82-001EBDFA10CC}"/>
              </a:ext>
            </a:extLst>
          </p:cNvPr>
          <p:cNvSpPr txBox="1">
            <a:spLocks/>
          </p:cNvSpPr>
          <p:nvPr/>
        </p:nvSpPr>
        <p:spPr>
          <a:xfrm>
            <a:off x="251520" y="422573"/>
            <a:ext cx="1458162" cy="27012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100">
                <a:solidFill>
                  <a:schemeClr val="bg1"/>
                </a:solidFill>
                <a:latin typeface="Castellar" pitchFamily="18" charset="0"/>
              </a:rPr>
              <a:t>requirement</a:t>
            </a:r>
            <a:br>
              <a:rPr lang="en-CA" sz="1100">
                <a:solidFill>
                  <a:schemeClr val="bg1"/>
                </a:solidFill>
                <a:latin typeface="Castellar" pitchFamily="18" charset="0"/>
              </a:rPr>
            </a:br>
            <a:endParaRPr lang="en-CA" sz="1100" dirty="0">
              <a:solidFill>
                <a:schemeClr val="bg1"/>
              </a:solidFill>
              <a:latin typeface="Castellar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2339F5B-AAE9-4A59-A611-84E0A26157E6}"/>
              </a:ext>
            </a:extLst>
          </p:cNvPr>
          <p:cNvSpPr txBox="1">
            <a:spLocks/>
          </p:cNvSpPr>
          <p:nvPr/>
        </p:nvSpPr>
        <p:spPr>
          <a:xfrm>
            <a:off x="1409901" y="422573"/>
            <a:ext cx="1501413" cy="298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100" dirty="0">
                <a:solidFill>
                  <a:prstClr val="white"/>
                </a:solidFill>
                <a:latin typeface="Castellar" pitchFamily="18" charset="0"/>
              </a:rPr>
              <a:t>engineering</a:t>
            </a:r>
            <a:endParaRPr kumimoji="0" lang="en-CA" sz="11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tellar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5715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22" y="764704"/>
            <a:ext cx="8496944" cy="1368152"/>
          </a:xfrm>
        </p:spPr>
        <p:txBody>
          <a:bodyPr>
            <a:noAutofit/>
          </a:bodyPr>
          <a:lstStyle/>
          <a:p>
            <a:pPr algn="ctr"/>
            <a:r>
              <a:rPr lang="en-CA" sz="6600" dirty="0">
                <a:solidFill>
                  <a:schemeClr val="bg1"/>
                </a:solidFill>
                <a:latin typeface="Castellar" pitchFamily="18" charset="0"/>
              </a:rPr>
              <a:t>estimating</a:t>
            </a:r>
            <a:br>
              <a:rPr lang="en-CA" sz="6600" dirty="0">
                <a:solidFill>
                  <a:schemeClr val="bg1"/>
                </a:solidFill>
                <a:latin typeface="Castellar" pitchFamily="18" charset="0"/>
              </a:rPr>
            </a:br>
            <a:endParaRPr lang="en-CA" sz="6600" dirty="0">
              <a:solidFill>
                <a:schemeClr val="bg1"/>
              </a:solidFill>
              <a:latin typeface="Castellar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4014" y="2139537"/>
            <a:ext cx="8640960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Mobile app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14034" y="7101408"/>
            <a:ext cx="8280920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7EDAF57-79C6-4498-8C38-EAE49DD63EF2}"/>
              </a:ext>
            </a:extLst>
          </p:cNvPr>
          <p:cNvSpPr txBox="1">
            <a:spLocks/>
          </p:cNvSpPr>
          <p:nvPr/>
        </p:nvSpPr>
        <p:spPr>
          <a:xfrm>
            <a:off x="180008" y="4725144"/>
            <a:ext cx="8748972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6600" dirty="0">
                <a:solidFill>
                  <a:prstClr val="white"/>
                </a:solidFill>
                <a:latin typeface="Castellar" pitchFamily="18" charset="0"/>
              </a:rPr>
              <a:t>cost</a:t>
            </a:r>
            <a:endParaRPr kumimoji="0" lang="en-CA" sz="66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tellar" pitchFamily="18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C8B102-3D3F-4CC8-9AA6-63EA45D8FA51}"/>
              </a:ext>
            </a:extLst>
          </p:cNvPr>
          <p:cNvSpPr txBox="1">
            <a:spLocks/>
          </p:cNvSpPr>
          <p:nvPr/>
        </p:nvSpPr>
        <p:spPr>
          <a:xfrm>
            <a:off x="234014" y="3501008"/>
            <a:ext cx="8640960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81300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A2856-9F29-4DF9-AEE4-D4CB889CC7AA}"/>
              </a:ext>
            </a:extLst>
          </p:cNvPr>
          <p:cNvCxnSpPr/>
          <p:nvPr/>
        </p:nvCxnSpPr>
        <p:spPr>
          <a:xfrm>
            <a:off x="395536" y="692696"/>
            <a:ext cx="8280920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B2BE4A-259E-4D29-BDD8-D8EEF7964135}"/>
              </a:ext>
            </a:extLst>
          </p:cNvPr>
          <p:cNvSpPr txBox="1"/>
          <p:nvPr/>
        </p:nvSpPr>
        <p:spPr>
          <a:xfrm>
            <a:off x="611560" y="1196752"/>
            <a:ext cx="8280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App Development Cost Breakdown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Key Factors Affecting App Development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How to Optimize App Development Cost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DC3A5C-2DBD-4DA6-810A-19B56BD304A5}"/>
              </a:ext>
            </a:extLst>
          </p:cNvPr>
          <p:cNvSpPr txBox="1">
            <a:spLocks/>
          </p:cNvSpPr>
          <p:nvPr/>
        </p:nvSpPr>
        <p:spPr>
          <a:xfrm>
            <a:off x="251520" y="404664"/>
            <a:ext cx="1103879" cy="1981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000" dirty="0">
                <a:solidFill>
                  <a:schemeClr val="bg1"/>
                </a:solidFill>
                <a:latin typeface="Castellar" pitchFamily="18" charset="0"/>
              </a:rPr>
              <a:t>estimating</a:t>
            </a:r>
            <a:br>
              <a:rPr lang="en-CA" sz="1000" dirty="0">
                <a:solidFill>
                  <a:schemeClr val="bg1"/>
                </a:solidFill>
                <a:latin typeface="Castellar" pitchFamily="18" charset="0"/>
              </a:rPr>
            </a:br>
            <a:endParaRPr lang="en-CA" sz="1000" dirty="0">
              <a:solidFill>
                <a:schemeClr val="bg1"/>
              </a:solidFill>
              <a:latin typeface="Castellar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A738FA-FD57-4D5C-8C7A-ECDEDA24BA3C}"/>
              </a:ext>
            </a:extLst>
          </p:cNvPr>
          <p:cNvSpPr txBox="1">
            <a:spLocks/>
          </p:cNvSpPr>
          <p:nvPr/>
        </p:nvSpPr>
        <p:spPr>
          <a:xfrm>
            <a:off x="1133122" y="404664"/>
            <a:ext cx="1122589" cy="2189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Mobile app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6659C5-57DD-4D99-9AD5-60D34732A5AA}"/>
              </a:ext>
            </a:extLst>
          </p:cNvPr>
          <p:cNvSpPr txBox="1">
            <a:spLocks/>
          </p:cNvSpPr>
          <p:nvPr/>
        </p:nvSpPr>
        <p:spPr>
          <a:xfrm>
            <a:off x="3149346" y="404663"/>
            <a:ext cx="575568" cy="198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solidFill>
                  <a:prstClr val="white"/>
                </a:solidFill>
                <a:latin typeface="Castellar" pitchFamily="18" charset="0"/>
              </a:rPr>
              <a:t>cost</a:t>
            </a:r>
            <a:endParaRPr kumimoji="0" lang="en-CA" sz="1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tellar" pitchFamily="18" charset="0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5E43D2-84B6-41A2-B82E-944584DE4005}"/>
              </a:ext>
            </a:extLst>
          </p:cNvPr>
          <p:cNvSpPr txBox="1">
            <a:spLocks/>
          </p:cNvSpPr>
          <p:nvPr/>
        </p:nvSpPr>
        <p:spPr>
          <a:xfrm>
            <a:off x="2078473" y="404665"/>
            <a:ext cx="1255834" cy="198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256477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83" y="2780928"/>
            <a:ext cx="3636404" cy="1008111"/>
          </a:xfrm>
        </p:spPr>
        <p:txBody>
          <a:bodyPr>
            <a:noAutofit/>
          </a:bodyPr>
          <a:lstStyle/>
          <a:p>
            <a:pPr algn="ctr"/>
            <a:r>
              <a:rPr lang="en-CA" sz="6600" dirty="0">
                <a:solidFill>
                  <a:schemeClr val="bg1"/>
                </a:solidFill>
                <a:latin typeface="Castellar" pitchFamily="18" charset="0"/>
              </a:rPr>
              <a:t>conc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23928" y="2770554"/>
            <a:ext cx="4032448" cy="9464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600" dirty="0">
                <a:solidFill>
                  <a:schemeClr val="bg1"/>
                </a:solidFill>
                <a:latin typeface="Castellar" pitchFamily="18" charset="0"/>
              </a:rPr>
              <a:t>lusion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95536" y="7101408"/>
            <a:ext cx="8280920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18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95536" y="692696"/>
            <a:ext cx="8280920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3668" y="2348880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>
                <a:solidFill>
                  <a:schemeClr val="bg1"/>
                </a:solidFill>
                <a:latin typeface="Berlin Sans FB Demi" pitchFamily="34" charset="0"/>
              </a:rPr>
              <a:t>Conclusion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270C5B-5B91-4C5A-9E9C-C53394866CDC}"/>
              </a:ext>
            </a:extLst>
          </p:cNvPr>
          <p:cNvSpPr txBox="1">
            <a:spLocks/>
          </p:cNvSpPr>
          <p:nvPr/>
        </p:nvSpPr>
        <p:spPr>
          <a:xfrm>
            <a:off x="284378" y="404664"/>
            <a:ext cx="714294" cy="23009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100">
                <a:solidFill>
                  <a:schemeClr val="bg1"/>
                </a:solidFill>
                <a:latin typeface="Castellar" pitchFamily="18" charset="0"/>
              </a:rPr>
              <a:t>conc</a:t>
            </a:r>
            <a:endParaRPr lang="en-CA" sz="1100" dirty="0">
              <a:solidFill>
                <a:schemeClr val="bg1"/>
              </a:solidFill>
              <a:latin typeface="Castellar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8A2141-A24F-4BEF-8468-8BF84F2CEC4F}"/>
              </a:ext>
            </a:extLst>
          </p:cNvPr>
          <p:cNvSpPr txBox="1">
            <a:spLocks/>
          </p:cNvSpPr>
          <p:nvPr/>
        </p:nvSpPr>
        <p:spPr>
          <a:xfrm>
            <a:off x="771086" y="404664"/>
            <a:ext cx="792088" cy="2160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100" dirty="0">
                <a:solidFill>
                  <a:schemeClr val="bg1"/>
                </a:solidFill>
                <a:latin typeface="Castellar" pitchFamily="18" charset="0"/>
              </a:rPr>
              <a:t>lusion</a:t>
            </a:r>
          </a:p>
        </p:txBody>
      </p:sp>
    </p:spTree>
    <p:extLst>
      <p:ext uri="{BB962C8B-B14F-4D97-AF65-F5344CB8AC3E}">
        <p14:creationId xmlns:p14="http://schemas.microsoft.com/office/powerpoint/2010/main" val="4187226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19" y="2780928"/>
            <a:ext cx="3636404" cy="1008111"/>
          </a:xfrm>
        </p:spPr>
        <p:txBody>
          <a:bodyPr>
            <a:noAutofit/>
          </a:bodyPr>
          <a:lstStyle/>
          <a:p>
            <a:pPr algn="ctr"/>
            <a:r>
              <a:rPr lang="en-CA" sz="6600" dirty="0">
                <a:solidFill>
                  <a:schemeClr val="bg1"/>
                </a:solidFill>
                <a:latin typeface="Castellar" pitchFamily="18" charset="0"/>
              </a:rPr>
              <a:t>Intro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47864" y="2780928"/>
            <a:ext cx="5218348" cy="9361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6600" dirty="0">
                <a:solidFill>
                  <a:schemeClr val="bg1"/>
                </a:solidFill>
                <a:latin typeface="Castellar" pitchFamily="18" charset="0"/>
              </a:rPr>
              <a:t>duction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95536" y="7101408"/>
            <a:ext cx="8280920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305D9F1-C702-4712-B55F-53D00737A5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83625" y="63976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9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287">
        <p:fade/>
      </p:transition>
    </mc:Choice>
    <mc:Fallback>
      <p:transition spd="med" advTm="328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95536" y="692696"/>
            <a:ext cx="8280920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47664" y="2348880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dirty="0">
                <a:solidFill>
                  <a:schemeClr val="bg1"/>
                </a:solidFill>
                <a:latin typeface="Berlin Sans FB Demi" pitchFamily="34" charset="0"/>
              </a:rPr>
              <a:t>Introduction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3B66A8-8B05-46A5-87DF-977A37C07897}"/>
              </a:ext>
            </a:extLst>
          </p:cNvPr>
          <p:cNvSpPr txBox="1">
            <a:spLocks/>
          </p:cNvSpPr>
          <p:nvPr/>
        </p:nvSpPr>
        <p:spPr>
          <a:xfrm>
            <a:off x="251520" y="404665"/>
            <a:ext cx="826206" cy="2160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100" dirty="0">
                <a:solidFill>
                  <a:schemeClr val="bg1"/>
                </a:solidFill>
                <a:latin typeface="Castellar" pitchFamily="18" charset="0"/>
              </a:rPr>
              <a:t>Intro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734A2B-2369-48DE-9550-754D56544DA6}"/>
              </a:ext>
            </a:extLst>
          </p:cNvPr>
          <p:cNvSpPr txBox="1">
            <a:spLocks/>
          </p:cNvSpPr>
          <p:nvPr/>
        </p:nvSpPr>
        <p:spPr>
          <a:xfrm>
            <a:off x="861701" y="404664"/>
            <a:ext cx="936104" cy="2160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1100" dirty="0">
                <a:solidFill>
                  <a:schemeClr val="bg1"/>
                </a:solidFill>
                <a:latin typeface="Castellar" pitchFamily="18" charset="0"/>
              </a:rPr>
              <a:t>duction</a:t>
            </a:r>
          </a:p>
        </p:txBody>
      </p:sp>
    </p:spTree>
    <p:extLst>
      <p:ext uri="{BB962C8B-B14F-4D97-AF65-F5344CB8AC3E}">
        <p14:creationId xmlns:p14="http://schemas.microsoft.com/office/powerpoint/2010/main" val="2313045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732" y="1196752"/>
            <a:ext cx="4752528" cy="1368152"/>
          </a:xfrm>
        </p:spPr>
        <p:txBody>
          <a:bodyPr>
            <a:noAutofit/>
          </a:bodyPr>
          <a:lstStyle/>
          <a:p>
            <a:pPr algn="ctr"/>
            <a:r>
              <a:rPr lang="en-CA" sz="9600" dirty="0">
                <a:solidFill>
                  <a:schemeClr val="bg1"/>
                </a:solidFill>
                <a:latin typeface="Castellar" pitchFamily="18" charset="0"/>
              </a:rPr>
              <a:t>Types </a:t>
            </a:r>
            <a:br>
              <a:rPr lang="en-CA" sz="9600" dirty="0">
                <a:solidFill>
                  <a:schemeClr val="bg1"/>
                </a:solidFill>
                <a:latin typeface="Castellar" pitchFamily="18" charset="0"/>
              </a:rPr>
            </a:br>
            <a:endParaRPr lang="en-CA" sz="9600" dirty="0">
              <a:solidFill>
                <a:schemeClr val="bg1"/>
              </a:solidFill>
              <a:latin typeface="Castellar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9796" y="2798816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9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Of Mobile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95536" y="7101408"/>
            <a:ext cx="8280920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7EDAF57-79C6-4498-8C38-EAE49DD63EF2}"/>
              </a:ext>
            </a:extLst>
          </p:cNvPr>
          <p:cNvSpPr txBox="1">
            <a:spLocks/>
          </p:cNvSpPr>
          <p:nvPr/>
        </p:nvSpPr>
        <p:spPr>
          <a:xfrm>
            <a:off x="649796" y="4599244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9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APPS</a:t>
            </a:r>
          </a:p>
        </p:txBody>
      </p:sp>
    </p:spTree>
    <p:extLst>
      <p:ext uri="{BB962C8B-B14F-4D97-AF65-F5344CB8AC3E}">
        <p14:creationId xmlns:p14="http://schemas.microsoft.com/office/powerpoint/2010/main" val="339039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A2856-9F29-4DF9-AEE4-D4CB889CC7AA}"/>
              </a:ext>
            </a:extLst>
          </p:cNvPr>
          <p:cNvCxnSpPr/>
          <p:nvPr/>
        </p:nvCxnSpPr>
        <p:spPr>
          <a:xfrm>
            <a:off x="395536" y="692696"/>
            <a:ext cx="8280920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1E95D959-19F1-4D2F-8A94-2023723750B4}"/>
              </a:ext>
            </a:extLst>
          </p:cNvPr>
          <p:cNvSpPr txBox="1">
            <a:spLocks/>
          </p:cNvSpPr>
          <p:nvPr/>
        </p:nvSpPr>
        <p:spPr>
          <a:xfrm>
            <a:off x="287523" y="424466"/>
            <a:ext cx="648072" cy="2880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100" dirty="0">
                <a:solidFill>
                  <a:schemeClr val="bg1"/>
                </a:solidFill>
                <a:latin typeface="Castellar" pitchFamily="18" charset="0"/>
              </a:rPr>
              <a:t>Types </a:t>
            </a:r>
            <a:br>
              <a:rPr lang="en-CA" sz="1100" dirty="0">
                <a:solidFill>
                  <a:schemeClr val="bg1"/>
                </a:solidFill>
                <a:latin typeface="Castellar" pitchFamily="18" charset="0"/>
              </a:rPr>
            </a:br>
            <a:endParaRPr lang="en-CA" sz="1100" dirty="0">
              <a:solidFill>
                <a:schemeClr val="bg1"/>
              </a:solidFill>
              <a:latin typeface="Castellar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53E24C-9ACB-4520-B89F-D75C2F7AB246}"/>
              </a:ext>
            </a:extLst>
          </p:cNvPr>
          <p:cNvSpPr txBox="1">
            <a:spLocks/>
          </p:cNvSpPr>
          <p:nvPr/>
        </p:nvSpPr>
        <p:spPr>
          <a:xfrm>
            <a:off x="755576" y="424467"/>
            <a:ext cx="1152127" cy="270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Of Mobile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035096F-16DD-41A2-B17B-96616D095929}"/>
              </a:ext>
            </a:extLst>
          </p:cNvPr>
          <p:cNvSpPr txBox="1">
            <a:spLocks/>
          </p:cNvSpPr>
          <p:nvPr/>
        </p:nvSpPr>
        <p:spPr>
          <a:xfrm>
            <a:off x="1696544" y="424466"/>
            <a:ext cx="648072" cy="270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APPS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2BE4A-259E-4D29-BDD8-D8EEF7964135}"/>
              </a:ext>
            </a:extLst>
          </p:cNvPr>
          <p:cNvSpPr txBox="1"/>
          <p:nvPr/>
        </p:nvSpPr>
        <p:spPr>
          <a:xfrm>
            <a:off x="755576" y="1556792"/>
            <a:ext cx="67687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Web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Native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Hybrid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Progressive Web Apps</a:t>
            </a:r>
          </a:p>
        </p:txBody>
      </p:sp>
    </p:spTree>
    <p:extLst>
      <p:ext uri="{BB962C8B-B14F-4D97-AF65-F5344CB8AC3E}">
        <p14:creationId xmlns:p14="http://schemas.microsoft.com/office/powerpoint/2010/main" val="4160016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1196752"/>
            <a:ext cx="8496944" cy="1368152"/>
          </a:xfrm>
        </p:spPr>
        <p:txBody>
          <a:bodyPr>
            <a:noAutofit/>
          </a:bodyPr>
          <a:lstStyle/>
          <a:p>
            <a:pPr algn="ctr"/>
            <a:r>
              <a:rPr lang="en-CA" sz="7200" dirty="0">
                <a:solidFill>
                  <a:schemeClr val="bg1"/>
                </a:solidFill>
                <a:latin typeface="Castellar" pitchFamily="18" charset="0"/>
              </a:rPr>
              <a:t>Mobile App </a:t>
            </a:r>
            <a:br>
              <a:rPr lang="en-CA" sz="7200" dirty="0">
                <a:solidFill>
                  <a:schemeClr val="bg1"/>
                </a:solidFill>
                <a:latin typeface="Castellar" pitchFamily="18" charset="0"/>
              </a:rPr>
            </a:br>
            <a:endParaRPr lang="en-CA" sz="7200" dirty="0">
              <a:solidFill>
                <a:schemeClr val="bg1"/>
              </a:solidFill>
              <a:latin typeface="Castellar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1764" y="2798816"/>
            <a:ext cx="8348464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2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Programming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95536" y="7101408"/>
            <a:ext cx="8280920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7EDAF57-79C6-4498-8C38-EAE49DD63EF2}"/>
              </a:ext>
            </a:extLst>
          </p:cNvPr>
          <p:cNvSpPr txBox="1">
            <a:spLocks/>
          </p:cNvSpPr>
          <p:nvPr/>
        </p:nvSpPr>
        <p:spPr>
          <a:xfrm>
            <a:off x="649796" y="4599244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2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239323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A2856-9F29-4DF9-AEE4-D4CB889CC7AA}"/>
              </a:ext>
            </a:extLst>
          </p:cNvPr>
          <p:cNvCxnSpPr/>
          <p:nvPr/>
        </p:nvCxnSpPr>
        <p:spPr>
          <a:xfrm>
            <a:off x="395536" y="692696"/>
            <a:ext cx="8280920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B2BE4A-259E-4D29-BDD8-D8EEF7964135}"/>
              </a:ext>
            </a:extLst>
          </p:cNvPr>
          <p:cNvSpPr txBox="1"/>
          <p:nvPr/>
        </p:nvSpPr>
        <p:spPr>
          <a:xfrm>
            <a:off x="683568" y="1556792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Century Schoolbook" panose="02040604050505020304" pitchFamily="18" charset="0"/>
              </a:rPr>
              <a:t>Native Mobile App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bg1"/>
                </a:solidFill>
                <a:latin typeface="Century Schoolbook" panose="02040604050505020304" pitchFamily="18" charset="0"/>
              </a:rPr>
              <a:t>Cross-Platform Programming Languages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BF59B42-BB86-46AC-805C-CF1AECFDC64B}"/>
              </a:ext>
            </a:extLst>
          </p:cNvPr>
          <p:cNvSpPr txBox="1">
            <a:spLocks/>
          </p:cNvSpPr>
          <p:nvPr/>
        </p:nvSpPr>
        <p:spPr>
          <a:xfrm>
            <a:off x="251520" y="392052"/>
            <a:ext cx="1224136" cy="27014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100" dirty="0">
                <a:solidFill>
                  <a:schemeClr val="bg1"/>
                </a:solidFill>
                <a:latin typeface="Castellar" pitchFamily="18" charset="0"/>
              </a:rPr>
              <a:t>Mobile App </a:t>
            </a:r>
            <a:br>
              <a:rPr lang="en-CA" sz="1100" dirty="0">
                <a:solidFill>
                  <a:schemeClr val="bg1"/>
                </a:solidFill>
                <a:latin typeface="Castellar" pitchFamily="18" charset="0"/>
              </a:rPr>
            </a:br>
            <a:endParaRPr lang="en-CA" sz="1100" dirty="0">
              <a:solidFill>
                <a:schemeClr val="bg1"/>
              </a:solidFill>
              <a:latin typeface="Castellar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7EAF138-718F-493F-8FFF-39D0BCFE5ECF}"/>
              </a:ext>
            </a:extLst>
          </p:cNvPr>
          <p:cNvSpPr txBox="1">
            <a:spLocks/>
          </p:cNvSpPr>
          <p:nvPr/>
        </p:nvSpPr>
        <p:spPr>
          <a:xfrm>
            <a:off x="1277223" y="393962"/>
            <a:ext cx="1512168" cy="270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Programming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D54FB91-1940-4042-BBA3-D5B925B12A8F}"/>
              </a:ext>
            </a:extLst>
          </p:cNvPr>
          <p:cNvSpPr txBox="1">
            <a:spLocks/>
          </p:cNvSpPr>
          <p:nvPr/>
        </p:nvSpPr>
        <p:spPr>
          <a:xfrm>
            <a:off x="2573367" y="392052"/>
            <a:ext cx="1226048" cy="270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2376972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22" y="696037"/>
            <a:ext cx="8496944" cy="1368152"/>
          </a:xfrm>
        </p:spPr>
        <p:txBody>
          <a:bodyPr>
            <a:noAutofit/>
          </a:bodyPr>
          <a:lstStyle/>
          <a:p>
            <a:pPr algn="ctr"/>
            <a:r>
              <a:rPr lang="en-CA" sz="6600" dirty="0">
                <a:solidFill>
                  <a:schemeClr val="bg1"/>
                </a:solidFill>
                <a:latin typeface="Castellar" pitchFamily="18" charset="0"/>
              </a:rPr>
              <a:t>Mobile App </a:t>
            </a:r>
            <a:br>
              <a:rPr lang="en-CA" sz="6600" dirty="0">
                <a:solidFill>
                  <a:schemeClr val="bg1"/>
                </a:solidFill>
                <a:latin typeface="Castellar" pitchFamily="18" charset="0"/>
              </a:rPr>
            </a:br>
            <a:endParaRPr lang="en-CA" sz="6600" dirty="0">
              <a:solidFill>
                <a:schemeClr val="bg1"/>
              </a:solidFill>
              <a:latin typeface="Castellar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4014" y="2139537"/>
            <a:ext cx="8640960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Architectures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414034" y="7101408"/>
            <a:ext cx="8280920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7EDAF57-79C6-4498-8C38-EAE49DD63EF2}"/>
              </a:ext>
            </a:extLst>
          </p:cNvPr>
          <p:cNvSpPr txBox="1">
            <a:spLocks/>
          </p:cNvSpPr>
          <p:nvPr/>
        </p:nvSpPr>
        <p:spPr>
          <a:xfrm>
            <a:off x="180008" y="4620472"/>
            <a:ext cx="8748972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6600" dirty="0">
                <a:solidFill>
                  <a:prstClr val="white"/>
                </a:solidFill>
                <a:latin typeface="Castellar" pitchFamily="18" charset="0"/>
              </a:rPr>
              <a:t>Design Patterns</a:t>
            </a:r>
            <a:endParaRPr kumimoji="0" lang="en-CA" sz="66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tellar" pitchFamily="18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C8B102-3D3F-4CC8-9AA6-63EA45D8FA51}"/>
              </a:ext>
            </a:extLst>
          </p:cNvPr>
          <p:cNvSpPr txBox="1">
            <a:spLocks/>
          </p:cNvSpPr>
          <p:nvPr/>
        </p:nvSpPr>
        <p:spPr>
          <a:xfrm>
            <a:off x="234014" y="3356992"/>
            <a:ext cx="8640960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66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60105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A2856-9F29-4DF9-AEE4-D4CB889CC7AA}"/>
              </a:ext>
            </a:extLst>
          </p:cNvPr>
          <p:cNvCxnSpPr/>
          <p:nvPr/>
        </p:nvCxnSpPr>
        <p:spPr>
          <a:xfrm>
            <a:off x="395536" y="692696"/>
            <a:ext cx="8280920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B2BE4A-259E-4D29-BDD8-D8EEF7964135}"/>
              </a:ext>
            </a:extLst>
          </p:cNvPr>
          <p:cNvSpPr txBox="1"/>
          <p:nvPr/>
        </p:nvSpPr>
        <p:spPr>
          <a:xfrm>
            <a:off x="611560" y="1628800"/>
            <a:ext cx="8280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Historical Evolution of Mobile Application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Mobile Application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  <a:latin typeface="Century Schoolbook" panose="02040604050505020304" pitchFamily="18" charset="0"/>
              </a:rPr>
              <a:t>Mobile Application Design Patterns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96B25C2-529E-4C48-849D-D2530A31AF28}"/>
              </a:ext>
            </a:extLst>
          </p:cNvPr>
          <p:cNvSpPr txBox="1">
            <a:spLocks/>
          </p:cNvSpPr>
          <p:nvPr/>
        </p:nvSpPr>
        <p:spPr>
          <a:xfrm>
            <a:off x="305526" y="416137"/>
            <a:ext cx="1024710" cy="27012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000" dirty="0">
                <a:solidFill>
                  <a:schemeClr val="bg1"/>
                </a:solidFill>
                <a:latin typeface="Castellar" pitchFamily="18" charset="0"/>
              </a:rPr>
              <a:t>Mobile App </a:t>
            </a:r>
            <a:br>
              <a:rPr lang="en-CA" sz="1000" dirty="0">
                <a:solidFill>
                  <a:schemeClr val="bg1"/>
                </a:solidFill>
                <a:latin typeface="Castellar" pitchFamily="18" charset="0"/>
              </a:rPr>
            </a:br>
            <a:endParaRPr lang="en-CA" sz="1000" dirty="0">
              <a:solidFill>
                <a:schemeClr val="bg1"/>
              </a:solidFill>
              <a:latin typeface="Castellar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FF8004-DF8C-48B8-830D-83E65DAF5110}"/>
              </a:ext>
            </a:extLst>
          </p:cNvPr>
          <p:cNvSpPr txBox="1">
            <a:spLocks/>
          </p:cNvSpPr>
          <p:nvPr/>
        </p:nvSpPr>
        <p:spPr>
          <a:xfrm>
            <a:off x="1187624" y="416972"/>
            <a:ext cx="1404156" cy="252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Architectures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5CF05FC-3029-4DFE-B4E8-1AE892BFB7FE}"/>
              </a:ext>
            </a:extLst>
          </p:cNvPr>
          <p:cNvSpPr txBox="1">
            <a:spLocks/>
          </p:cNvSpPr>
          <p:nvPr/>
        </p:nvSpPr>
        <p:spPr>
          <a:xfrm>
            <a:off x="2844802" y="416137"/>
            <a:ext cx="1511174" cy="2084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00" dirty="0">
                <a:solidFill>
                  <a:prstClr val="white"/>
                </a:solidFill>
                <a:latin typeface="Castellar" pitchFamily="18" charset="0"/>
              </a:rPr>
              <a:t>Design Patterns</a:t>
            </a:r>
            <a:endParaRPr kumimoji="0" lang="en-CA" sz="1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tellar" pitchFamily="18" charset="0"/>
              <a:ea typeface="+mj-ea"/>
              <a:cs typeface="+mj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A103766-0B7E-4BA4-BB23-A8BCD0129ECD}"/>
              </a:ext>
            </a:extLst>
          </p:cNvPr>
          <p:cNvSpPr txBox="1">
            <a:spLocks/>
          </p:cNvSpPr>
          <p:nvPr/>
        </p:nvSpPr>
        <p:spPr>
          <a:xfrm>
            <a:off x="2411760" y="416137"/>
            <a:ext cx="576064" cy="208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tellar" pitchFamily="18" charset="0"/>
                <a:ea typeface="+mj-ea"/>
                <a:cs typeface="+mj-cs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625998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135</Words>
  <Application>Microsoft Office PowerPoint</Application>
  <PresentationFormat>On-screen Show (4:3)</PresentationFormat>
  <Paragraphs>68</Paragraphs>
  <Slides>15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Bahnschrift SemiBold Condensed</vt:lpstr>
      <vt:lpstr>Berlin Sans FB Demi</vt:lpstr>
      <vt:lpstr>Blackadder ITC</vt:lpstr>
      <vt:lpstr>Calibri</vt:lpstr>
      <vt:lpstr>Castellar</vt:lpstr>
      <vt:lpstr>Century Schoolbook</vt:lpstr>
      <vt:lpstr>Office Theme</vt:lpstr>
      <vt:lpstr>PowerPoint Presentation</vt:lpstr>
      <vt:lpstr>Intro</vt:lpstr>
      <vt:lpstr>PowerPoint Presentation</vt:lpstr>
      <vt:lpstr>Types  </vt:lpstr>
      <vt:lpstr>PowerPoint Presentation</vt:lpstr>
      <vt:lpstr>Mobile App  </vt:lpstr>
      <vt:lpstr>PowerPoint Presentation</vt:lpstr>
      <vt:lpstr>Mobile App  </vt:lpstr>
      <vt:lpstr>PowerPoint Presentation</vt:lpstr>
      <vt:lpstr>requirement </vt:lpstr>
      <vt:lpstr>PowerPoint Presentation</vt:lpstr>
      <vt:lpstr>estimating </vt:lpstr>
      <vt:lpstr>PowerPoint Presentation</vt:lpstr>
      <vt:lpstr>conc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NEVILLE</dc:creator>
  <cp:lastModifiedBy>Dell</cp:lastModifiedBy>
  <cp:revision>14</cp:revision>
  <dcterms:created xsi:type="dcterms:W3CDTF">2025-03-31T11:37:53Z</dcterms:created>
  <dcterms:modified xsi:type="dcterms:W3CDTF">2025-03-31T13:51:55Z</dcterms:modified>
</cp:coreProperties>
</file>