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C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D4B82A0-61E9-4377-8CFD-C85E3DEAF14C}">
          <p14:sldIdLst>
            <p14:sldId id="256"/>
          </p14:sldIdLst>
        </p14:section>
        <p14:section name="Introduction" id="{7BF1319C-A52C-4834-8BE1-ACA7D853C213}">
          <p14:sldIdLst>
            <p14:sldId id="257"/>
            <p14:sldId id="258"/>
          </p14:sldIdLst>
        </p14:section>
        <p14:section name="Review and Analsis" id="{4F8FB2F5-2DA1-491D-84A9-F183268DAAF4}">
          <p14:sldIdLst>
            <p14:sldId id="260"/>
            <p14:sldId id="261"/>
          </p14:sldIdLst>
        </p14:section>
        <p14:section name="Identify Inconsistencies" id="{BC654A36-F68D-48A9-822B-833C12DA482C}">
          <p14:sldIdLst>
            <p14:sldId id="262"/>
            <p14:sldId id="263"/>
          </p14:sldIdLst>
        </p14:section>
        <p14:section name="Requirements" id="{5CE1904C-0C42-4984-ADFB-AF8CA64AC1D3}">
          <p14:sldIdLst>
            <p14:sldId id="264"/>
            <p14:sldId id="265"/>
          </p14:sldIdLst>
        </p14:section>
        <p14:section name="Tech and Constraints" id="{969601D6-7383-4F9A-8B31-3609A939F510}">
          <p14:sldIdLst>
            <p14:sldId id="266"/>
            <p14:sldId id="267"/>
          </p14:sldIdLst>
        </p14:section>
        <p14:section name="Estimated Cost" id="{740560E2-CB55-42F5-99BE-C59A844905CD}">
          <p14:sldIdLst>
            <p14:sldId id="268"/>
            <p14:sldId id="269"/>
          </p14:sldIdLst>
        </p14:section>
        <p14:section name="Conclusion" id="{059F8926-6561-488D-9839-86C8768CFE2B}">
          <p14:sldIdLst>
            <p14:sldId id="270"/>
            <p14:sldId id="27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020"/>
    <a:srgbClr val="0C133F"/>
    <a:srgbClr val="1131A9"/>
    <a:srgbClr val="003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>
        <p:scale>
          <a:sx n="70" d="100"/>
          <a:sy n="70" d="100"/>
        </p:scale>
        <p:origin x="510" y="3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F849-841F-D309-00CF-9605746EB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43510-1371-1923-8C06-DCEBB22308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07BED-02B1-8049-7954-DF74F2169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6FC4F-700E-1BFE-88DD-330AE9CCA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C6C58-DF3C-D2AE-3024-6A78E5B45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59642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ED308-C674-64C4-E420-326129484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FD41CA-92CD-FE15-CCA7-0290F1C37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4249F-6D4E-71E1-DD08-95D0AD218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2FBD-E9A1-9A2D-398C-689440CFD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31E66-083B-EF2C-50B4-284172C22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5561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11EF92-5A1D-0307-38B2-792A74E413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AEEB60-C379-33FD-ED89-25F8DCBC24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618143-2C3F-6DEF-E87F-5C6AB2B17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F9AA7-D35E-D2D4-9F14-CC51DF9D6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E0226-33C4-7F55-98F0-A65163E02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801773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1E45C-DBCF-117E-E306-90D16B65E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9C080-B454-68BB-9B36-556E2BC01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E6678D-8D0A-C31F-706A-4913A5FDB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3BD69-3A3D-79B9-CD65-8FDEDDBE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F60D-768E-ADD3-433F-F5A8996FA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56036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305FF-22B8-68DF-266D-F451ACF13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37952-8C0A-A885-FE99-60BDD0177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9ABEB-1013-A01B-8AD9-D75976F3C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26FD9-F344-037E-A2B7-CBDD0B046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6D182-4932-0F9B-6EA9-54128CDBE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283212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14D2E-388E-26BE-108A-AAD9BE7ED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4E605-B8C0-A8E4-6593-B41B2091C3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5499D-14EF-03A3-893F-A61FC9DD5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6041E-68F4-BE98-D17F-EED41355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A7E1B-2C65-1733-B94E-9A76A316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41141-19F9-72EB-68D3-4273F86F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420440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737EE-A5E8-5274-DD92-7D8D08DC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EA406-80F5-E541-2ACA-91985606B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9D1AC-CF50-8A89-FD2C-AA8BEBEC6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D6E092-F0F4-8922-FAA4-CFAFA79F2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42E676-183C-FA3F-9932-88D77F010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D7076-49C0-C4AD-9752-D96AD0439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C095D8-FA8E-B33F-EADE-579688E63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9727B-78FE-0DB1-15C9-144957E1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92473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D62D-F010-57A3-0289-480721627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B8C543-57AC-6A49-044F-666B59B1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E498F-5F39-8A42-67DD-F62A08FA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30352-26C7-6355-4E71-EF938AE9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3142457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F8E39E-6438-FD2C-6E42-219A2278E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9EAEDF-1501-86CB-7B22-935F10F5E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13B09F-2210-C09B-F258-5583032A2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109004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85965-743B-7696-3B4C-29785C79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CD3D1-2DFE-BD1B-57A2-0D12C0C4B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03C6D-BE1A-3518-FB9E-83FD072BD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4F7FE-224B-9885-FE00-5F754A17B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9E615-783C-16FF-C475-90A1209F6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D6D6FA-776E-9916-C521-905167FF1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40059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7D3DE-F135-9F7D-DE71-89735EF3A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D0C1C5-E667-B242-E2AE-5B6A892F74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BA245-F473-1507-F450-6999745BE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CC8B7-B7AB-D625-E2A1-2E3C81DB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C5DF5-2A55-A7AF-0B12-C3FC5CEC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3363E-6D99-2EA3-8299-817D5BEB6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691360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6F45C3-635F-148B-811C-EFBE2F88C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F2C6A-3B32-3922-69E8-54260E4EF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AE7AA-8B77-D8B8-B10C-28B7D9CBE6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B3D34-8B78-4C94-8D72-68E44B815862}" type="datetimeFigureOut">
              <a:rPr lang="en-CM" smtClean="0"/>
              <a:t>05/05/2025</a:t>
            </a:fld>
            <a:endParaRPr lang="en-C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2DB6F-50BE-BFC3-3C2C-3E7BA0B0F0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2CD4E-775A-458E-0439-ADEB627E00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CF3F5-0DD7-435E-B2F8-8B6F32FDA781}" type="slidenum">
              <a:rPr lang="en-CM" smtClean="0"/>
              <a:t>‹#›</a:t>
            </a:fld>
            <a:endParaRPr lang="en-CM"/>
          </a:p>
        </p:txBody>
      </p:sp>
    </p:spTree>
    <p:extLst>
      <p:ext uri="{BB962C8B-B14F-4D97-AF65-F5344CB8AC3E}">
        <p14:creationId xmlns:p14="http://schemas.microsoft.com/office/powerpoint/2010/main" val="2376172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13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slide" Target="slide10.xml"/><Relationship Id="rId17" Type="http://schemas.openxmlformats.org/officeDocument/2006/relationships/image" Target="../media/image9.png"/><Relationship Id="rId2" Type="http://schemas.openxmlformats.org/officeDocument/2006/relationships/image" Target="../media/image1.jfif"/><Relationship Id="rId16" Type="http://schemas.openxmlformats.org/officeDocument/2006/relationships/slide" Target="slide1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4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10" Type="http://schemas.openxmlformats.org/officeDocument/2006/relationships/slide" Target="slide8.xml"/><Relationship Id="rId4" Type="http://schemas.openxmlformats.org/officeDocument/2006/relationships/slide" Target="slide2.xml"/><Relationship Id="rId9" Type="http://schemas.openxmlformats.org/officeDocument/2006/relationships/image" Target="../media/image5.png"/><Relationship Id="rId14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fi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1" name="Section Zoom 10">
                <a:extLst>
                  <a:ext uri="{FF2B5EF4-FFF2-40B4-BE49-F238E27FC236}">
                    <a16:creationId xmlns:a16="http://schemas.microsoft.com/office/drawing/2014/main" id="{64243CDB-86BF-16AD-2B5C-90C83C911B0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63959793"/>
                  </p:ext>
                </p:extLst>
              </p:nvPr>
            </p:nvGraphicFramePr>
            <p:xfrm>
              <a:off x="-670177" y="1947432"/>
              <a:ext cx="3684338" cy="2072440"/>
            </p:xfrm>
            <a:graphic>
              <a:graphicData uri="http://schemas.microsoft.com/office/powerpoint/2016/sectionzoom">
                <psez:sectionZm>
                  <psez:sectionZmObj sectionId="{7BF1319C-A52C-4834-8BE1-ACA7D853C213}">
                    <psez:zmPr id="{45FD760E-550F-458E-B35C-7A3EE32E82AA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4338" cy="207244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1" name="Section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4243CDB-86BF-16AD-2B5C-90C83C911B0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70177" y="1947432"/>
                <a:ext cx="3684338" cy="207244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26F3E67-D25F-587A-0241-A88C9FBA546A}"/>
              </a:ext>
            </a:extLst>
          </p:cNvPr>
          <p:cNvSpPr/>
          <p:nvPr/>
        </p:nvSpPr>
        <p:spPr>
          <a:xfrm>
            <a:off x="2144974" y="245660"/>
            <a:ext cx="7902053" cy="627797"/>
          </a:xfrm>
          <a:prstGeom prst="rect">
            <a:avLst/>
          </a:prstGeom>
          <a:solidFill>
            <a:srgbClr val="1D202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SOFTWARE REQUIREMENTS SPECIFICATION DOCUMENT</a:t>
            </a:r>
            <a:endParaRPr lang="en-CM" dirty="0">
              <a:latin typeface="Copperplate Gothic Bold" panose="020E0705020206020404" pitchFamily="34" charset="0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1" name="Section Zoom 20">
                <a:extLst>
                  <a:ext uri="{FF2B5EF4-FFF2-40B4-BE49-F238E27FC236}">
                    <a16:creationId xmlns:a16="http://schemas.microsoft.com/office/drawing/2014/main" id="{B367A554-A6BA-6996-C659-3D3015EA75B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31938349"/>
                  </p:ext>
                </p:extLst>
              </p:nvPr>
            </p:nvGraphicFramePr>
            <p:xfrm>
              <a:off x="750626" y="4304836"/>
              <a:ext cx="3343701" cy="1880832"/>
            </p:xfrm>
            <a:graphic>
              <a:graphicData uri="http://schemas.microsoft.com/office/powerpoint/2016/sectionzoom">
                <psez:sectionZm>
                  <psez:sectionZmObj sectionId="{4F8FB2F5-2DA1-491D-84A9-F183268DAAF4}">
                    <psez:zmPr id="{4B015978-31F6-412F-A65E-59B1941FD199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343701" cy="1880832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1" name="Section Zoom 20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B367A554-A6BA-6996-C659-3D3015EA75B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626" y="4304836"/>
                <a:ext cx="3343701" cy="18808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27" name="Section Zoom 26">
                <a:extLst>
                  <a:ext uri="{FF2B5EF4-FFF2-40B4-BE49-F238E27FC236}">
                    <a16:creationId xmlns:a16="http://schemas.microsoft.com/office/drawing/2014/main" id="{7063346F-7307-E052-5384-65A533E7165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23896972"/>
                  </p:ext>
                </p:extLst>
              </p:nvPr>
            </p:nvGraphicFramePr>
            <p:xfrm>
              <a:off x="2144974" y="1947432"/>
              <a:ext cx="3684338" cy="2072440"/>
            </p:xfrm>
            <a:graphic>
              <a:graphicData uri="http://schemas.microsoft.com/office/powerpoint/2016/sectionzoom">
                <psez:sectionZm>
                  <psez:sectionZmObj sectionId="{BC654A36-F68D-48A9-822B-833C12DA482C}">
                    <psez:zmPr id="{07A3BB88-35E2-41A5-A606-6C6294B174ED}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4338" cy="207244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27" name="Section Zoom 26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7063346F-7307-E052-5384-65A533E716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4974" y="1947432"/>
                <a:ext cx="3684338" cy="2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2" name="Section Zoom 31">
                <a:extLst>
                  <a:ext uri="{FF2B5EF4-FFF2-40B4-BE49-F238E27FC236}">
                    <a16:creationId xmlns:a16="http://schemas.microsoft.com/office/drawing/2014/main" id="{F01C37CD-F13E-7C78-431D-B773709035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52099517"/>
                  </p:ext>
                </p:extLst>
              </p:nvPr>
            </p:nvGraphicFramePr>
            <p:xfrm>
              <a:off x="5299878" y="1947432"/>
              <a:ext cx="3450609" cy="1940968"/>
            </p:xfrm>
            <a:graphic>
              <a:graphicData uri="http://schemas.microsoft.com/office/powerpoint/2016/sectionzoom">
                <psez:sectionZm>
                  <psez:sectionZmObj sectionId="{5CE1904C-0C42-4984-ADFB-AF8CA64AC1D3}">
                    <psez:zmPr id="{6026C7E8-BB8C-47B2-8612-3197279F1DBC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50609" cy="194096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2" name="Section Zoom 31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F01C37CD-F13E-7C78-431D-B773709035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9878" y="1947432"/>
                <a:ext cx="3450609" cy="1940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4" name="Section Zoom 33">
                <a:extLst>
                  <a:ext uri="{FF2B5EF4-FFF2-40B4-BE49-F238E27FC236}">
                    <a16:creationId xmlns:a16="http://schemas.microsoft.com/office/drawing/2014/main" id="{7735538A-F32D-C9DB-B464-CC65E37838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23255685"/>
                  </p:ext>
                </p:extLst>
              </p:nvPr>
            </p:nvGraphicFramePr>
            <p:xfrm>
              <a:off x="6713276" y="4268763"/>
              <a:ext cx="3450609" cy="1940968"/>
            </p:xfrm>
            <a:graphic>
              <a:graphicData uri="http://schemas.microsoft.com/office/powerpoint/2016/sectionzoom">
                <psez:sectionZm>
                  <psez:sectionZmObj sectionId="{969601D6-7383-4F9A-8B31-3609A939F510}">
                    <psez:zmPr id="{7379D650-3D40-4BFD-9AE1-7221C39FEA13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50609" cy="194096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4" name="Section Zoom 33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7735538A-F32D-C9DB-B464-CC65E37838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13276" y="4268763"/>
                <a:ext cx="3450609" cy="19409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6" name="Section Zoom 35">
                <a:extLst>
                  <a:ext uri="{FF2B5EF4-FFF2-40B4-BE49-F238E27FC236}">
                    <a16:creationId xmlns:a16="http://schemas.microsoft.com/office/drawing/2014/main" id="{5555C9A2-8DE8-C9AD-65D5-27163677BC4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70362420"/>
                  </p:ext>
                </p:extLst>
              </p:nvPr>
            </p:nvGraphicFramePr>
            <p:xfrm>
              <a:off x="8142325" y="1879192"/>
              <a:ext cx="3684338" cy="2072440"/>
            </p:xfrm>
            <a:graphic>
              <a:graphicData uri="http://schemas.microsoft.com/office/powerpoint/2016/sectionzoom">
                <psez:sectionZm>
                  <psez:sectionZmObj sectionId="{740560E2-CB55-42F5-99BE-C59A844905CD}">
                    <psez:zmPr id="{DE45D177-A832-4006-BFCF-A16565839022}" transitionDur="1000" showBg="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684338" cy="207244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6" name="Section Zoom 35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5555C9A2-8DE8-C9AD-65D5-27163677BC4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142325" y="1879192"/>
                <a:ext cx="3684338" cy="207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8" name="Section Zoom 37">
                <a:extLst>
                  <a:ext uri="{FF2B5EF4-FFF2-40B4-BE49-F238E27FC236}">
                    <a16:creationId xmlns:a16="http://schemas.microsoft.com/office/drawing/2014/main" id="{35580B75-6A87-A675-754C-ED66E96FB66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50443723"/>
                  </p:ext>
                </p:extLst>
              </p:nvPr>
            </p:nvGraphicFramePr>
            <p:xfrm>
              <a:off x="9435464" y="4250244"/>
              <a:ext cx="3450609" cy="1940968"/>
            </p:xfrm>
            <a:graphic>
              <a:graphicData uri="http://schemas.microsoft.com/office/powerpoint/2016/sectionzoom">
                <psez:sectionZm>
                  <psez:sectionZmObj sectionId="{059F8926-6561-488D-9839-86C8768CFE2B}">
                    <psez:zmPr id="{435B037E-E046-4663-9CF6-A6D7AD2D8B2D}" transitionDur="1000" showBg="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50609" cy="194096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8" name="Section Zoom 37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35580B75-6A87-A675-754C-ED66E96FB66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435464" y="4250244"/>
                <a:ext cx="3450609" cy="1940968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EB7751D7-4F8D-B596-3DEC-4A088BFE108A}"/>
              </a:ext>
            </a:extLst>
          </p:cNvPr>
          <p:cNvSpPr/>
          <p:nvPr/>
        </p:nvSpPr>
        <p:spPr>
          <a:xfrm>
            <a:off x="0" y="6388129"/>
            <a:ext cx="3343701" cy="448422"/>
          </a:xfrm>
          <a:prstGeom prst="rect">
            <a:avLst/>
          </a:prstGeom>
          <a:solidFill>
            <a:srgbClr val="1D202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Presented by group 6</a:t>
            </a:r>
            <a:endParaRPr lang="en-CM" dirty="0">
              <a:latin typeface="Copperplate Gothic Bold" panose="020E07050202060204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9B2B92-FA51-C8C7-8366-E06CC213979A}"/>
              </a:ext>
            </a:extLst>
          </p:cNvPr>
          <p:cNvSpPr/>
          <p:nvPr/>
        </p:nvSpPr>
        <p:spPr>
          <a:xfrm>
            <a:off x="7588163" y="6365883"/>
            <a:ext cx="4450326" cy="448422"/>
          </a:xfrm>
          <a:prstGeom prst="rect">
            <a:avLst/>
          </a:prstGeom>
          <a:solidFill>
            <a:srgbClr val="1D202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pperplate Gothic Bold" panose="020E0705020206020404" pitchFamily="34" charset="0"/>
              </a:rPr>
              <a:t>Instructor: Dr, </a:t>
            </a:r>
            <a:r>
              <a:rPr lang="en-US" dirty="0" err="1">
                <a:latin typeface="Copperplate Gothic Bold" panose="020E0705020206020404" pitchFamily="34" charset="0"/>
              </a:rPr>
              <a:t>Nkemeni</a:t>
            </a:r>
            <a:r>
              <a:rPr lang="en-US" dirty="0">
                <a:latin typeface="Copperplate Gothic Bold" panose="020E0705020206020404" pitchFamily="34" charset="0"/>
              </a:rPr>
              <a:t> Valery</a:t>
            </a:r>
            <a:endParaRPr lang="en-CM" dirty="0">
              <a:latin typeface="Copperplate Gothic Bold" panose="020E0705020206020404" pitchFamily="34" charset="0"/>
            </a:endParaRP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3" name="Section Zoom 42">
                <a:extLst>
                  <a:ext uri="{FF2B5EF4-FFF2-40B4-BE49-F238E27FC236}">
                    <a16:creationId xmlns:a16="http://schemas.microsoft.com/office/drawing/2014/main" id="{915782F9-024B-A4B8-E002-5B58B14F165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911427292"/>
                  </p:ext>
                </p:extLst>
              </p:nvPr>
            </p:nvGraphicFramePr>
            <p:xfrm>
              <a:off x="3780159" y="4268763"/>
              <a:ext cx="3450609" cy="1940968"/>
            </p:xfrm>
            <a:graphic>
              <a:graphicData uri="http://schemas.microsoft.com/office/powerpoint/2016/sectionzoom">
                <psez:sectionZm>
                  <psez:sectionZmObj sectionId="{BC654A36-F68D-48A9-822B-833C12DA482C}">
                    <psez:zmPr id="{6DC39335-3CA2-4182-83D9-9297C6B4D3C4}" transitionDur="1000" showBg="0">
                      <p166:blipFill xmlns:p166="http://schemas.microsoft.com/office/powerpoint/2016/6/main">
                        <a:blip r:embed="rId1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450609" cy="1940968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3" name="Section Zoom 42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915782F9-024B-A4B8-E002-5B58B14F165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780159" y="4268763"/>
                <a:ext cx="3450609" cy="194096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9737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A7F39E-0471-0D37-10F9-DC54483F0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F2C5734-0900-9F9A-8F28-1D28E47BC35F}"/>
              </a:ext>
            </a:extLst>
          </p:cNvPr>
          <p:cNvSpPr/>
          <p:nvPr/>
        </p:nvSpPr>
        <p:spPr>
          <a:xfrm>
            <a:off x="2967790" y="385011"/>
            <a:ext cx="6256421" cy="6232358"/>
          </a:xfrm>
          <a:prstGeom prst="ellipse">
            <a:avLst/>
          </a:prstGeom>
          <a:solidFill>
            <a:srgbClr val="003C75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9C779D-89BB-2F60-2EB3-CA98F668B286}"/>
              </a:ext>
            </a:extLst>
          </p:cNvPr>
          <p:cNvSpPr txBox="1"/>
          <p:nvPr/>
        </p:nvSpPr>
        <p:spPr>
          <a:xfrm>
            <a:off x="3004930" y="3332574"/>
            <a:ext cx="625642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TECHNICAL REQUIREMENTS AND CONSTRAINTS</a:t>
            </a:r>
            <a:endParaRPr lang="en-CM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Folder Search outline">
            <a:extLst>
              <a:ext uri="{FF2B5EF4-FFF2-40B4-BE49-F238E27FC236}">
                <a16:creationId xmlns:a16="http://schemas.microsoft.com/office/drawing/2014/main" id="{6E2D0BEA-DBB4-60A3-4960-540A3F436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38800" y="19072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284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9EE50D-C05F-D037-8AC7-0B7823BB0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ell phone with a screen on it">
            <a:extLst>
              <a:ext uri="{FF2B5EF4-FFF2-40B4-BE49-F238E27FC236}">
                <a16:creationId xmlns:a16="http://schemas.microsoft.com/office/drawing/2014/main" id="{3BE7C294-56FB-32A1-146E-EEA32231A71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2" b="73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13E7A1B-EB74-C31C-01B7-D3883F3CC439}"/>
              </a:ext>
            </a:extLst>
          </p:cNvPr>
          <p:cNvSpPr/>
          <p:nvPr/>
        </p:nvSpPr>
        <p:spPr>
          <a:xfrm>
            <a:off x="-1395663" y="-3561346"/>
            <a:ext cx="15159789" cy="1451008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90BA7AA6-2870-A09E-DFAD-58838F630672}"/>
              </a:ext>
            </a:extLst>
          </p:cNvPr>
          <p:cNvSpPr/>
          <p:nvPr/>
        </p:nvSpPr>
        <p:spPr>
          <a:xfrm rot="2306481">
            <a:off x="8829523" y="209819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EA81DB-6AE7-A746-0C1A-E685E1E90683}"/>
              </a:ext>
            </a:extLst>
          </p:cNvPr>
          <p:cNvSpPr/>
          <p:nvPr/>
        </p:nvSpPr>
        <p:spPr>
          <a:xfrm rot="2306481">
            <a:off x="9385233" y="896045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A0FD5A7-F5BE-40E3-0D21-A5D0CFC25A41}"/>
              </a:ext>
            </a:extLst>
          </p:cNvPr>
          <p:cNvSpPr/>
          <p:nvPr/>
        </p:nvSpPr>
        <p:spPr>
          <a:xfrm rot="2306481">
            <a:off x="9845061" y="167921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4002CB6-1D3E-43D1-2B85-175FEDBDB1C1}"/>
              </a:ext>
            </a:extLst>
          </p:cNvPr>
          <p:cNvSpPr/>
          <p:nvPr/>
        </p:nvSpPr>
        <p:spPr>
          <a:xfrm rot="2306481">
            <a:off x="10576113" y="226965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18A7D7-D888-21E4-FC6F-8328FE127388}"/>
              </a:ext>
            </a:extLst>
          </p:cNvPr>
          <p:cNvSpPr txBox="1"/>
          <p:nvPr/>
        </p:nvSpPr>
        <p:spPr>
          <a:xfrm>
            <a:off x="1295705" y="1901995"/>
            <a:ext cx="9600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TECHNICAL REQUIREMENTS AND PROJECT CONSTRAINTS</a:t>
            </a:r>
            <a:endParaRPr lang="en-CM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Folder Search outline">
            <a:extLst>
              <a:ext uri="{FF2B5EF4-FFF2-40B4-BE49-F238E27FC236}">
                <a16:creationId xmlns:a16="http://schemas.microsoft.com/office/drawing/2014/main" id="{5E72A1CB-9DA0-C924-040D-637457B2F2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98776" y="322047"/>
            <a:ext cx="1459832" cy="14598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BBC422-59F9-368C-DC4D-8F115B59F4BE}"/>
              </a:ext>
            </a:extLst>
          </p:cNvPr>
          <p:cNvSpPr txBox="1"/>
          <p:nvPr/>
        </p:nvSpPr>
        <p:spPr>
          <a:xfrm>
            <a:off x="1295705" y="3794078"/>
            <a:ext cx="789699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Mobile Application Platform and Permissions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Background Services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Backend and Database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solidFill>
                  <a:schemeClr val="bg1"/>
                </a:solidFill>
              </a:rPr>
              <a:t>Project Constraints</a:t>
            </a:r>
            <a:endParaRPr lang="en-CM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1763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3724 -0.0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-3.33333E-6 L 0.03724 -0.080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3.7037E-6 L 0.03724 -0.080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70833E-6 -4.81481E-6 L 0.03724 -0.08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A3D4EB7-8E9D-31C2-05E2-C2E368CEA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255A7452-92AC-D4E7-078D-1B014D76D56F}"/>
              </a:ext>
            </a:extLst>
          </p:cNvPr>
          <p:cNvSpPr/>
          <p:nvPr/>
        </p:nvSpPr>
        <p:spPr>
          <a:xfrm>
            <a:off x="2967790" y="385011"/>
            <a:ext cx="6256421" cy="6232358"/>
          </a:xfrm>
          <a:prstGeom prst="ellipse">
            <a:avLst/>
          </a:prstGeom>
          <a:solidFill>
            <a:srgbClr val="003C75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237976-35BF-B85B-D229-B998263687B2}"/>
              </a:ext>
            </a:extLst>
          </p:cNvPr>
          <p:cNvSpPr txBox="1"/>
          <p:nvPr/>
        </p:nvSpPr>
        <p:spPr>
          <a:xfrm>
            <a:off x="2967789" y="3657689"/>
            <a:ext cx="6256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ESTIMATED COST</a:t>
            </a:r>
            <a:endParaRPr lang="en-CM" sz="4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Money with solid fill">
            <a:extLst>
              <a:ext uri="{FF2B5EF4-FFF2-40B4-BE49-F238E27FC236}">
                <a16:creationId xmlns:a16="http://schemas.microsoft.com/office/drawing/2014/main" id="{F51443D8-89C4-794C-9E71-F00AB1115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38799" y="22859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704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9AA27-4918-1495-16D2-059C65A30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ell phone with a screen on it">
            <a:extLst>
              <a:ext uri="{FF2B5EF4-FFF2-40B4-BE49-F238E27FC236}">
                <a16:creationId xmlns:a16="http://schemas.microsoft.com/office/drawing/2014/main" id="{C88F1695-9361-A320-1FBE-66A47A3E309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2" b="73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3C02D85-BCB7-FC01-D88F-06942CC3B924}"/>
              </a:ext>
            </a:extLst>
          </p:cNvPr>
          <p:cNvSpPr/>
          <p:nvPr/>
        </p:nvSpPr>
        <p:spPr>
          <a:xfrm>
            <a:off x="-1395663" y="-3561346"/>
            <a:ext cx="15159789" cy="1451008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681F19D6-7E76-BDEF-0A09-4DCA82008430}"/>
              </a:ext>
            </a:extLst>
          </p:cNvPr>
          <p:cNvSpPr/>
          <p:nvPr/>
        </p:nvSpPr>
        <p:spPr>
          <a:xfrm rot="2306481">
            <a:off x="8829523" y="209819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D061475-5073-DD11-D046-8B1AA82AD8B2}"/>
              </a:ext>
            </a:extLst>
          </p:cNvPr>
          <p:cNvSpPr/>
          <p:nvPr/>
        </p:nvSpPr>
        <p:spPr>
          <a:xfrm rot="2306481">
            <a:off x="9385233" y="896045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053C8B-3F77-1B6C-8F90-D5D2E48617DB}"/>
              </a:ext>
            </a:extLst>
          </p:cNvPr>
          <p:cNvSpPr/>
          <p:nvPr/>
        </p:nvSpPr>
        <p:spPr>
          <a:xfrm rot="2306481">
            <a:off x="9845061" y="167921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A96BD5-B47F-763C-AC12-0A95ED435EA6}"/>
              </a:ext>
            </a:extLst>
          </p:cNvPr>
          <p:cNvSpPr/>
          <p:nvPr/>
        </p:nvSpPr>
        <p:spPr>
          <a:xfrm rot="2306481">
            <a:off x="10576113" y="226965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7BDA9-CC10-B5E8-EC2A-AC57D089D03D}"/>
              </a:ext>
            </a:extLst>
          </p:cNvPr>
          <p:cNvSpPr txBox="1"/>
          <p:nvPr/>
        </p:nvSpPr>
        <p:spPr>
          <a:xfrm>
            <a:off x="1295705" y="3130297"/>
            <a:ext cx="9600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ESTIMATED COST</a:t>
            </a:r>
            <a:endParaRPr lang="en-CM" sz="6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Money outline">
            <a:extLst>
              <a:ext uri="{FF2B5EF4-FFF2-40B4-BE49-F238E27FC236}">
                <a16:creationId xmlns:a16="http://schemas.microsoft.com/office/drawing/2014/main" id="{6901C5E1-1576-A88D-7477-76091F7D1B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98776" y="731484"/>
            <a:ext cx="1459832" cy="14598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2436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3724 -0.0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-3.33333E-6 L 0.03724 -0.080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3.7037E-6 L 0.03724 -0.080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70833E-6 -4.81481E-6 L 0.03724 -0.08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F4EDD1-213D-4336-F00D-83DACEF18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15F8F6A-21AD-22B1-4BB0-AB2F5736BFC7}"/>
              </a:ext>
            </a:extLst>
          </p:cNvPr>
          <p:cNvSpPr/>
          <p:nvPr/>
        </p:nvSpPr>
        <p:spPr>
          <a:xfrm>
            <a:off x="2967790" y="385011"/>
            <a:ext cx="6256421" cy="6232358"/>
          </a:xfrm>
          <a:prstGeom prst="ellipse">
            <a:avLst/>
          </a:prstGeom>
          <a:solidFill>
            <a:srgbClr val="003C75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5FB07-FEDF-58E5-6EF4-C2CBCC72436F}"/>
              </a:ext>
            </a:extLst>
          </p:cNvPr>
          <p:cNvSpPr txBox="1"/>
          <p:nvPr/>
        </p:nvSpPr>
        <p:spPr>
          <a:xfrm>
            <a:off x="2967789" y="3657689"/>
            <a:ext cx="62564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CONCLUSION</a:t>
            </a:r>
            <a:endParaRPr lang="en-CM" sz="4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Landing outline">
            <a:extLst>
              <a:ext uri="{FF2B5EF4-FFF2-40B4-BE49-F238E27FC236}">
                <a16:creationId xmlns:a16="http://schemas.microsoft.com/office/drawing/2014/main" id="{433EEF12-3EB1-FC85-CCA9-238515B57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38799" y="228591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518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040C97-F9B2-8EE3-BBA5-EC3452F69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ell phone with a screen on it">
            <a:extLst>
              <a:ext uri="{FF2B5EF4-FFF2-40B4-BE49-F238E27FC236}">
                <a16:creationId xmlns:a16="http://schemas.microsoft.com/office/drawing/2014/main" id="{C611FDFF-4703-6F67-E446-08AFA0E8167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2" b="73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B33CA35-138C-298B-2A2D-0BCA99D70A80}"/>
              </a:ext>
            </a:extLst>
          </p:cNvPr>
          <p:cNvSpPr/>
          <p:nvPr/>
        </p:nvSpPr>
        <p:spPr>
          <a:xfrm>
            <a:off x="-1395663" y="-3561346"/>
            <a:ext cx="15159789" cy="1451008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E0721440-C244-27DF-ED93-7BB8F264AC7D}"/>
              </a:ext>
            </a:extLst>
          </p:cNvPr>
          <p:cNvSpPr/>
          <p:nvPr/>
        </p:nvSpPr>
        <p:spPr>
          <a:xfrm rot="2306481">
            <a:off x="8829523" y="209819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CDC76A-F3F5-8E4D-910E-A3256E89BAF3}"/>
              </a:ext>
            </a:extLst>
          </p:cNvPr>
          <p:cNvSpPr/>
          <p:nvPr/>
        </p:nvSpPr>
        <p:spPr>
          <a:xfrm rot="2306481">
            <a:off x="9385233" y="896045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F39B64-8093-AE57-CC1B-2051523C00CE}"/>
              </a:ext>
            </a:extLst>
          </p:cNvPr>
          <p:cNvSpPr/>
          <p:nvPr/>
        </p:nvSpPr>
        <p:spPr>
          <a:xfrm rot="2306481">
            <a:off x="9845061" y="167921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3A656E1-3009-C653-2508-5512B740BB66}"/>
              </a:ext>
            </a:extLst>
          </p:cNvPr>
          <p:cNvSpPr/>
          <p:nvPr/>
        </p:nvSpPr>
        <p:spPr>
          <a:xfrm rot="2306481">
            <a:off x="10576113" y="226965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FAB33-2924-7BF0-B201-1B1AF4FBB8AA}"/>
              </a:ext>
            </a:extLst>
          </p:cNvPr>
          <p:cNvSpPr txBox="1"/>
          <p:nvPr/>
        </p:nvSpPr>
        <p:spPr>
          <a:xfrm>
            <a:off x="1295705" y="3130297"/>
            <a:ext cx="96005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Amasis MT Pro Black" panose="02040A04050005020304" pitchFamily="18" charset="0"/>
              </a:rPr>
              <a:t>CONCLUSION</a:t>
            </a:r>
            <a:endParaRPr lang="en-CM" sz="6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Landing outline">
            <a:extLst>
              <a:ext uri="{FF2B5EF4-FFF2-40B4-BE49-F238E27FC236}">
                <a16:creationId xmlns:a16="http://schemas.microsoft.com/office/drawing/2014/main" id="{0D28001F-29FE-B03B-C9C5-DDF2B4AEE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98776" y="731484"/>
            <a:ext cx="1459832" cy="14598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32301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3724 -0.0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-3.33333E-6 L 0.03724 -0.080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3.7037E-6 L 0.03724 -0.080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70833E-6 -4.81481E-6 L 0.03724 -0.08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3475B99E-72AF-D1CA-974C-A04961F671BC}"/>
              </a:ext>
            </a:extLst>
          </p:cNvPr>
          <p:cNvSpPr/>
          <p:nvPr/>
        </p:nvSpPr>
        <p:spPr>
          <a:xfrm>
            <a:off x="2967790" y="385011"/>
            <a:ext cx="6256421" cy="6232358"/>
          </a:xfrm>
          <a:prstGeom prst="ellipse">
            <a:avLst/>
          </a:prstGeom>
          <a:solidFill>
            <a:srgbClr val="003C75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B1FAE-1012-948B-25B2-E6CBC99D03D1}"/>
              </a:ext>
            </a:extLst>
          </p:cNvPr>
          <p:cNvSpPr txBox="1"/>
          <p:nvPr/>
        </p:nvSpPr>
        <p:spPr>
          <a:xfrm>
            <a:off x="3182354" y="3291626"/>
            <a:ext cx="625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INTRODUCTION</a:t>
            </a:r>
            <a:endParaRPr lang="en-CM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10" name="Graphic 9" descr="Take Off outline">
            <a:extLst>
              <a:ext uri="{FF2B5EF4-FFF2-40B4-BE49-F238E27FC236}">
                <a16:creationId xmlns:a16="http://schemas.microsoft.com/office/drawing/2014/main" id="{6B5AEA4B-B887-97FF-30A7-04272FD97A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6084" y="1872917"/>
            <a:ext cx="1459832" cy="1459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3188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ell phone with a screen on it">
            <a:extLst>
              <a:ext uri="{FF2B5EF4-FFF2-40B4-BE49-F238E27FC236}">
                <a16:creationId xmlns:a16="http://schemas.microsoft.com/office/drawing/2014/main" id="{A281317B-8606-3591-1BAF-AA01C42892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2" b="73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DC05915-E205-348C-CC38-DA8943C32B97}"/>
              </a:ext>
            </a:extLst>
          </p:cNvPr>
          <p:cNvSpPr/>
          <p:nvPr/>
        </p:nvSpPr>
        <p:spPr>
          <a:xfrm>
            <a:off x="-1395663" y="-3561346"/>
            <a:ext cx="15159789" cy="1451008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ADD2640A-CB33-A5E2-4C49-82CABCFE7C83}"/>
              </a:ext>
            </a:extLst>
          </p:cNvPr>
          <p:cNvSpPr/>
          <p:nvPr/>
        </p:nvSpPr>
        <p:spPr>
          <a:xfrm rot="2306481">
            <a:off x="8829523" y="209819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8D40792-7948-EF08-29A4-1CFA2E2ADA8A}"/>
              </a:ext>
            </a:extLst>
          </p:cNvPr>
          <p:cNvSpPr/>
          <p:nvPr/>
        </p:nvSpPr>
        <p:spPr>
          <a:xfrm rot="2306481">
            <a:off x="9385233" y="896045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7CDAB66-F568-2BE6-A2C9-2E36F29884B5}"/>
              </a:ext>
            </a:extLst>
          </p:cNvPr>
          <p:cNvSpPr/>
          <p:nvPr/>
        </p:nvSpPr>
        <p:spPr>
          <a:xfrm rot="2306481">
            <a:off x="9845061" y="167921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6B7B8D-DBE1-0211-E9F6-D2DA4140621D}"/>
              </a:ext>
            </a:extLst>
          </p:cNvPr>
          <p:cNvSpPr/>
          <p:nvPr/>
        </p:nvSpPr>
        <p:spPr>
          <a:xfrm rot="2306481">
            <a:off x="10576113" y="226965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B1278-E0CD-37C1-81CE-962DDED45A29}"/>
              </a:ext>
            </a:extLst>
          </p:cNvPr>
          <p:cNvSpPr txBox="1"/>
          <p:nvPr/>
        </p:nvSpPr>
        <p:spPr>
          <a:xfrm>
            <a:off x="2388275" y="1645813"/>
            <a:ext cx="75016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effectLst>
                  <a:outerShdw blurRad="381000" sx="102000" sy="102000" algn="ctr" rotWithShape="0">
                    <a:prstClr val="black">
                      <a:alpha val="40000"/>
                    </a:prstClr>
                  </a:outerShdw>
                </a:effectLst>
                <a:latin typeface="Amasis MT Pro Black" panose="02040A04050005020304" pitchFamily="18" charset="0"/>
              </a:rPr>
              <a:t>INTRODUCTION</a:t>
            </a:r>
            <a:endParaRPr lang="en-CM" sz="6600" dirty="0">
              <a:solidFill>
                <a:schemeClr val="bg1"/>
              </a:solidFill>
              <a:effectLst>
                <a:outerShdw blurRad="381000" sx="102000" sy="102000" algn="ctr" rotWithShape="0">
                  <a:prstClr val="black">
                    <a:alpha val="40000"/>
                  </a:prstClr>
                </a:outerShdw>
              </a:effectLst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Take Off outline">
            <a:extLst>
              <a:ext uri="{FF2B5EF4-FFF2-40B4-BE49-F238E27FC236}">
                <a16:creationId xmlns:a16="http://schemas.microsoft.com/office/drawing/2014/main" id="{D3801356-C871-D3AF-83A6-D49CA2F585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66084" y="185981"/>
            <a:ext cx="1459832" cy="14598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DBDBF8-00F3-8E4D-D93D-2D6C8CEB07BA}"/>
              </a:ext>
            </a:extLst>
          </p:cNvPr>
          <p:cNvSpPr txBox="1"/>
          <p:nvPr/>
        </p:nvSpPr>
        <p:spPr>
          <a:xfrm>
            <a:off x="2081811" y="3878239"/>
            <a:ext cx="8024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This document provides a detailed description of the software requirements of the system.</a:t>
            </a:r>
            <a:endParaRPr lang="en-CM" dirty="0">
              <a:solidFill>
                <a:schemeClr val="bg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294494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3724 -0.0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-3.33333E-6 L 0.03724 -0.080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3.7037E-6 L 0.03724 -0.080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70833E-6 -4.81481E-6 L 0.03724 -0.08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00447-EC4E-BF34-E9AF-99600EB2A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D65367B8-A664-164B-1BDF-BFC6EC796FFE}"/>
              </a:ext>
            </a:extLst>
          </p:cNvPr>
          <p:cNvSpPr/>
          <p:nvPr/>
        </p:nvSpPr>
        <p:spPr>
          <a:xfrm>
            <a:off x="2967790" y="385011"/>
            <a:ext cx="6256421" cy="6232358"/>
          </a:xfrm>
          <a:prstGeom prst="ellipse">
            <a:avLst/>
          </a:prstGeom>
          <a:solidFill>
            <a:srgbClr val="003C75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77CE8-7641-CB65-F8B0-32C495E26622}"/>
              </a:ext>
            </a:extLst>
          </p:cNvPr>
          <p:cNvSpPr txBox="1"/>
          <p:nvPr/>
        </p:nvSpPr>
        <p:spPr>
          <a:xfrm>
            <a:off x="3004930" y="3305274"/>
            <a:ext cx="62564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REVIEW AND ANALYSIS OF REQUIREMENTS</a:t>
            </a:r>
            <a:endParaRPr lang="en-CM" sz="3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Research outline">
            <a:extLst>
              <a:ext uri="{FF2B5EF4-FFF2-40B4-BE49-F238E27FC236}">
                <a16:creationId xmlns:a16="http://schemas.microsoft.com/office/drawing/2014/main" id="{2D567A77-18B9-1523-C1E1-4D4AFD1A4D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0983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613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C29F17-8B6F-ACDF-5374-2805A18E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ell phone with a screen on it">
            <a:extLst>
              <a:ext uri="{FF2B5EF4-FFF2-40B4-BE49-F238E27FC236}">
                <a16:creationId xmlns:a16="http://schemas.microsoft.com/office/drawing/2014/main" id="{07E28CDC-5841-6C8D-3F71-822B24A40C3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2" b="73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8484F8E-67CE-44B1-CF51-0A75CE45B87D}"/>
              </a:ext>
            </a:extLst>
          </p:cNvPr>
          <p:cNvSpPr/>
          <p:nvPr/>
        </p:nvSpPr>
        <p:spPr>
          <a:xfrm>
            <a:off x="-1395663" y="-3561346"/>
            <a:ext cx="15159789" cy="1451008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AA651353-9ADE-79A2-52FE-4339CC4AC398}"/>
              </a:ext>
            </a:extLst>
          </p:cNvPr>
          <p:cNvSpPr/>
          <p:nvPr/>
        </p:nvSpPr>
        <p:spPr>
          <a:xfrm rot="2306481">
            <a:off x="8829523" y="209819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9F742ED-1F3F-0463-7977-9F786F4E44D4}"/>
              </a:ext>
            </a:extLst>
          </p:cNvPr>
          <p:cNvSpPr/>
          <p:nvPr/>
        </p:nvSpPr>
        <p:spPr>
          <a:xfrm rot="2306481">
            <a:off x="9385233" y="896045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83F54B2-2378-F163-3FE9-033C303B470A}"/>
              </a:ext>
            </a:extLst>
          </p:cNvPr>
          <p:cNvSpPr/>
          <p:nvPr/>
        </p:nvSpPr>
        <p:spPr>
          <a:xfrm rot="2306481">
            <a:off x="9845061" y="167921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18C24C-8CE4-5425-6154-749E63D6E2C1}"/>
              </a:ext>
            </a:extLst>
          </p:cNvPr>
          <p:cNvSpPr/>
          <p:nvPr/>
        </p:nvSpPr>
        <p:spPr>
          <a:xfrm rot="2306481">
            <a:off x="10576113" y="226965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D4AC5-8118-A4C6-03B4-6175965335F4}"/>
              </a:ext>
            </a:extLst>
          </p:cNvPr>
          <p:cNvSpPr txBox="1"/>
          <p:nvPr/>
        </p:nvSpPr>
        <p:spPr>
          <a:xfrm>
            <a:off x="2388275" y="1645813"/>
            <a:ext cx="75016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REVIEW AND ANALYSIS OF REQUIREMENTS</a:t>
            </a:r>
            <a:endParaRPr lang="en-CM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800A4E2-86F2-C6E7-D700-6F2B2C91D7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66084" y="185981"/>
            <a:ext cx="1459832" cy="14598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6995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3724 -0.0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-3.33333E-6 L 0.03724 -0.080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3.7037E-6 L 0.03724 -0.080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70833E-6 -4.81481E-6 L 0.03724 -0.08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ABE1C2-09D5-600F-2DD8-4E2BD4A4A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4588DE6-60E6-0887-E20F-3D6242130287}"/>
              </a:ext>
            </a:extLst>
          </p:cNvPr>
          <p:cNvSpPr/>
          <p:nvPr/>
        </p:nvSpPr>
        <p:spPr>
          <a:xfrm>
            <a:off x="2967790" y="385011"/>
            <a:ext cx="6256421" cy="6232358"/>
          </a:xfrm>
          <a:prstGeom prst="ellipse">
            <a:avLst/>
          </a:prstGeom>
          <a:solidFill>
            <a:srgbClr val="003C75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264732-5C5A-0685-C41B-C74E6B5252E5}"/>
              </a:ext>
            </a:extLst>
          </p:cNvPr>
          <p:cNvSpPr txBox="1"/>
          <p:nvPr/>
        </p:nvSpPr>
        <p:spPr>
          <a:xfrm>
            <a:off x="3004930" y="2909488"/>
            <a:ext cx="625642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IDENTIFYING INCONSISTENCIES AND MISSING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Amasis MT Pro Black" panose="02040A04050005020304" pitchFamily="18" charset="0"/>
              </a:rPr>
              <a:t> INFORMATION</a:t>
            </a:r>
            <a:endParaRPr lang="en-CM" sz="36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Eyes outline">
            <a:extLst>
              <a:ext uri="{FF2B5EF4-FFF2-40B4-BE49-F238E27FC236}">
                <a16:creationId xmlns:a16="http://schemas.microsoft.com/office/drawing/2014/main" id="{17934183-4F45-BE64-DC28-8A4E1F7FC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38800" y="19072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7048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D33277-70A6-B9B6-C2E1-6C2AD9C4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ell phone with a screen on it">
            <a:extLst>
              <a:ext uri="{FF2B5EF4-FFF2-40B4-BE49-F238E27FC236}">
                <a16:creationId xmlns:a16="http://schemas.microsoft.com/office/drawing/2014/main" id="{F1388D62-B5CD-48B6-0B58-1304D8ED52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2" b="73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BE74E93A-985A-0976-B809-1980E6429D33}"/>
              </a:ext>
            </a:extLst>
          </p:cNvPr>
          <p:cNvSpPr/>
          <p:nvPr/>
        </p:nvSpPr>
        <p:spPr>
          <a:xfrm>
            <a:off x="-1395663" y="-3561346"/>
            <a:ext cx="15159789" cy="1451008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2B92BC6D-A9E2-571E-3AB8-E50125DF5900}"/>
              </a:ext>
            </a:extLst>
          </p:cNvPr>
          <p:cNvSpPr/>
          <p:nvPr/>
        </p:nvSpPr>
        <p:spPr>
          <a:xfrm rot="2306481">
            <a:off x="8829523" y="209819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F3D6D4-9E43-C456-1A2F-A3C104788F25}"/>
              </a:ext>
            </a:extLst>
          </p:cNvPr>
          <p:cNvSpPr/>
          <p:nvPr/>
        </p:nvSpPr>
        <p:spPr>
          <a:xfrm rot="2306481">
            <a:off x="9385233" y="896045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9EA9791-35A4-7233-AD1A-94C883D7BDFD}"/>
              </a:ext>
            </a:extLst>
          </p:cNvPr>
          <p:cNvSpPr/>
          <p:nvPr/>
        </p:nvSpPr>
        <p:spPr>
          <a:xfrm rot="2306481">
            <a:off x="9845061" y="167921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51C9894-B58A-05A1-2873-7C05CAAD00B4}"/>
              </a:ext>
            </a:extLst>
          </p:cNvPr>
          <p:cNvSpPr/>
          <p:nvPr/>
        </p:nvSpPr>
        <p:spPr>
          <a:xfrm rot="2306481">
            <a:off x="10576113" y="226965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9BD7F7-3AA4-C053-FFE6-F4F5E63A0740}"/>
              </a:ext>
            </a:extLst>
          </p:cNvPr>
          <p:cNvSpPr txBox="1"/>
          <p:nvPr/>
        </p:nvSpPr>
        <p:spPr>
          <a:xfrm>
            <a:off x="1631148" y="2928705"/>
            <a:ext cx="9600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IDENTIFYING INCONSISTENCIES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AND MISSING INFORMATION</a:t>
            </a:r>
            <a:endParaRPr lang="en-CM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Eyes outline">
            <a:extLst>
              <a:ext uri="{FF2B5EF4-FFF2-40B4-BE49-F238E27FC236}">
                <a16:creationId xmlns:a16="http://schemas.microsoft.com/office/drawing/2014/main" id="{82E5171C-09F0-6D78-261E-2E79D00638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366084" y="1223215"/>
            <a:ext cx="1459832" cy="14598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868080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3724 -0.0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-3.33333E-6 L 0.03724 -0.080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3.7037E-6 L 0.03724 -0.080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70833E-6 -4.81481E-6 L 0.03724 -0.08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1D5C9-CDDD-61AA-84ED-464EFD618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8F80110-7023-3F6B-87C4-8B32D91AB943}"/>
              </a:ext>
            </a:extLst>
          </p:cNvPr>
          <p:cNvSpPr/>
          <p:nvPr/>
        </p:nvSpPr>
        <p:spPr>
          <a:xfrm>
            <a:off x="2967790" y="385011"/>
            <a:ext cx="6256421" cy="6232358"/>
          </a:xfrm>
          <a:prstGeom prst="ellipse">
            <a:avLst/>
          </a:prstGeom>
          <a:solidFill>
            <a:srgbClr val="003C75">
              <a:alpha val="40000"/>
            </a:srgbClr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AD50BD-BF1D-30C6-CEB5-051D49F724EC}"/>
              </a:ext>
            </a:extLst>
          </p:cNvPr>
          <p:cNvSpPr txBox="1"/>
          <p:nvPr/>
        </p:nvSpPr>
        <p:spPr>
          <a:xfrm>
            <a:off x="3004930" y="3332574"/>
            <a:ext cx="62564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chemeClr val="bg1"/>
                </a:solidFill>
                <a:latin typeface="Amasis MT Pro Black" panose="02040A04050005020304" pitchFamily="18" charset="0"/>
              </a:rPr>
              <a:t>REQUIREMENTS</a:t>
            </a:r>
            <a:endParaRPr lang="en-CM" sz="54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Folder Search outline">
            <a:extLst>
              <a:ext uri="{FF2B5EF4-FFF2-40B4-BE49-F238E27FC236}">
                <a16:creationId xmlns:a16="http://schemas.microsoft.com/office/drawing/2014/main" id="{105B3EBA-92EB-6D8A-C0F2-5D2D96E121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638800" y="190726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7665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0"/>
    </mc:Choice>
    <mc:Fallback>
      <p:transition spd="slow" advTm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D4B5A8-E1F9-9034-F8D5-C2B78F11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ell phone with a screen on it">
            <a:extLst>
              <a:ext uri="{FF2B5EF4-FFF2-40B4-BE49-F238E27FC236}">
                <a16:creationId xmlns:a16="http://schemas.microsoft.com/office/drawing/2014/main" id="{239191FC-33EA-A029-6713-697D2E4073D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342" b="7342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CC36DB7-4014-8AB0-B224-937C88BBD004}"/>
              </a:ext>
            </a:extLst>
          </p:cNvPr>
          <p:cNvSpPr/>
          <p:nvPr/>
        </p:nvSpPr>
        <p:spPr>
          <a:xfrm>
            <a:off x="-1395663" y="-3561346"/>
            <a:ext cx="15159789" cy="14510084"/>
          </a:xfrm>
          <a:prstGeom prst="ellipse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 dirty="0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C2C402A4-C0A6-7D7C-E1FA-2DC1194DB663}"/>
              </a:ext>
            </a:extLst>
          </p:cNvPr>
          <p:cNvSpPr/>
          <p:nvPr/>
        </p:nvSpPr>
        <p:spPr>
          <a:xfrm rot="2306481">
            <a:off x="8829523" y="209819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5D83A19-6C88-3CD7-5854-41F91301BFBC}"/>
              </a:ext>
            </a:extLst>
          </p:cNvPr>
          <p:cNvSpPr/>
          <p:nvPr/>
        </p:nvSpPr>
        <p:spPr>
          <a:xfrm rot="2306481">
            <a:off x="9385233" y="896045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522D90-9009-1D00-559E-12D109222762}"/>
              </a:ext>
            </a:extLst>
          </p:cNvPr>
          <p:cNvSpPr/>
          <p:nvPr/>
        </p:nvSpPr>
        <p:spPr>
          <a:xfrm rot="2306481">
            <a:off x="9845061" y="167921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 useBgFill="1"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D677094-E482-4DE9-1C09-EFD860D6070E}"/>
              </a:ext>
            </a:extLst>
          </p:cNvPr>
          <p:cNvSpPr/>
          <p:nvPr/>
        </p:nvSpPr>
        <p:spPr>
          <a:xfrm rot="2306481">
            <a:off x="10576113" y="2269656"/>
            <a:ext cx="683361" cy="3979983"/>
          </a:xfrm>
          <a:prstGeom prst="roundRect">
            <a:avLst>
              <a:gd name="adj" fmla="val 423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M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7BEF-2DCD-237A-06EC-22C75E4D3D82}"/>
              </a:ext>
            </a:extLst>
          </p:cNvPr>
          <p:cNvSpPr txBox="1"/>
          <p:nvPr/>
        </p:nvSpPr>
        <p:spPr>
          <a:xfrm>
            <a:off x="1295705" y="2463026"/>
            <a:ext cx="960058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Amasis MT Pro Black" panose="02040A04050005020304" pitchFamily="18" charset="0"/>
              </a:rPr>
              <a:t>FUNCTIONAL AND NON-FUNCTIONAL REQUIREMENTS</a:t>
            </a:r>
            <a:endParaRPr lang="en-CM" sz="40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4" name="Graphic 3" descr="Folder Search outline">
            <a:extLst>
              <a:ext uri="{FF2B5EF4-FFF2-40B4-BE49-F238E27FC236}">
                <a16:creationId xmlns:a16="http://schemas.microsoft.com/office/drawing/2014/main" id="{A0D14E94-4BB0-7C0B-8C94-444F4C5978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5198776" y="1031733"/>
            <a:ext cx="1459832" cy="145983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10782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repeatCount="indefinite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1.85185E-6 L 0.03724 -0.080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repeatCount="indefinite" accel="50000" decel="50000" autoRev="1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3.54167E-6 -3.33333E-6 L 0.03724 -0.08055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repeatCount="indefinite" accel="50000" decel="50000" autoRev="1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animMotion origin="layout" path="M 3.125E-6 -3.7037E-6 L 0.03724 -0.0805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repeatCount="indefinite" accel="50000" decel="50000" autoRev="1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animMotion origin="layout" path="M -2.70833E-6 -4.81481E-6 L 0.03724 -0.080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" y="-40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83</Words>
  <Application>Microsoft Office PowerPoint</Application>
  <PresentationFormat>Widescreen</PresentationFormat>
  <Paragraphs>24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Aharoni</vt:lpstr>
      <vt:lpstr>Amasis MT Pro Black</vt:lpstr>
      <vt:lpstr>Aptos</vt:lpstr>
      <vt:lpstr>Aptos Display</vt:lpstr>
      <vt:lpstr>Arial</vt:lpstr>
      <vt:lpstr>Copperplate Gothic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Nougoua Iledegarde</dc:creator>
  <cp:lastModifiedBy>Nougoua Iledegarde</cp:lastModifiedBy>
  <cp:revision>1</cp:revision>
  <dcterms:created xsi:type="dcterms:W3CDTF">2025-05-05T15:56:15Z</dcterms:created>
  <dcterms:modified xsi:type="dcterms:W3CDTF">2025-05-05T17:52:42Z</dcterms:modified>
</cp:coreProperties>
</file>