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Times New Roman Bold" panose="02030802070405020303" pitchFamily="18" charset="77"/>
      <p:regular r:id="rId19"/>
      <p:bold r:id="rId20"/>
    </p:embeddedFont>
    <p:embeddedFont>
      <p:font typeface="Times New Roman Medium" panose="02030502070405020303" pitchFamily="18" charset="7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5" autoAdjust="0"/>
    <p:restoredTop sz="94620" autoAdjust="0"/>
  </p:normalViewPr>
  <p:slideViewPr>
    <p:cSldViewPr>
      <p:cViewPr varScale="1">
        <p:scale>
          <a:sx n="68" d="100"/>
          <a:sy n="68" d="100"/>
        </p:scale>
        <p:origin x="840"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folders/13auju8LdaIFj2h5Np0b5BFzxMW_iAdeb?usp=drive_link"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629763"/>
            <a:ext cx="12763500" cy="2044534"/>
          </a:xfrm>
          <a:prstGeom prst="rect">
            <a:avLst/>
          </a:prstGeom>
        </p:spPr>
        <p:txBody>
          <a:bodyPr wrap="square" lIns="0" tIns="0" rIns="0" bIns="0" rtlCol="0" anchor="t">
            <a:spAutoFit/>
          </a:bodyPr>
          <a:lstStyle/>
          <a:p>
            <a:pPr algn="l">
              <a:lnSpc>
                <a:spcPts val="7733"/>
              </a:lnSpc>
            </a:pPr>
            <a:r>
              <a:rPr lang="en-US" sz="8227" b="1" spc="-386" dirty="0">
                <a:solidFill>
                  <a:srgbClr val="000000"/>
                </a:solidFill>
                <a:latin typeface="Times New Roman Medium"/>
                <a:ea typeface="Times New Roman Medium"/>
                <a:cs typeface="Times New Roman Medium"/>
                <a:sym typeface="Times New Roman Medium"/>
              </a:rPr>
              <a:t>Lyft </a:t>
            </a:r>
            <a:r>
              <a:rPr lang="en-US" sz="8227" b="1" spc="-386">
                <a:solidFill>
                  <a:srgbClr val="000000"/>
                </a:solidFill>
                <a:latin typeface="Times New Roman Medium"/>
                <a:ea typeface="Times New Roman Medium"/>
                <a:cs typeface="Times New Roman Medium"/>
                <a:sym typeface="Times New Roman Medium"/>
              </a:rPr>
              <a:t>Driver Lifetime Assessment</a:t>
            </a:r>
            <a:endParaRPr lang="en-US" sz="8227" b="1" spc="-386" dirty="0">
              <a:solidFill>
                <a:srgbClr val="000000"/>
              </a:solidFill>
              <a:latin typeface="Times New Roman Medium"/>
              <a:ea typeface="Times New Roman Medium"/>
              <a:cs typeface="Times New Roman Medium"/>
              <a:sym typeface="Times New Roman Medium"/>
            </a:endParaRPr>
          </a:p>
        </p:txBody>
      </p:sp>
      <p:grpSp>
        <p:nvGrpSpPr>
          <p:cNvPr id="3" name="Group 3"/>
          <p:cNvGrpSpPr/>
          <p:nvPr/>
        </p:nvGrpSpPr>
        <p:grpSpPr>
          <a:xfrm>
            <a:off x="-151550" y="9258300"/>
            <a:ext cx="18591100" cy="1218138"/>
            <a:chOff x="0" y="0"/>
            <a:chExt cx="4896422" cy="320826"/>
          </a:xfrm>
        </p:grpSpPr>
        <p:sp>
          <p:nvSpPr>
            <p:cNvPr id="4" name="Freeform 4"/>
            <p:cNvSpPr/>
            <p:nvPr/>
          </p:nvSpPr>
          <p:spPr>
            <a:xfrm>
              <a:off x="0" y="0"/>
              <a:ext cx="4896422" cy="320826"/>
            </a:xfrm>
            <a:custGeom>
              <a:avLst/>
              <a:gdLst/>
              <a:ahLst/>
              <a:cxnLst/>
              <a:rect l="l" t="t" r="r" b="b"/>
              <a:pathLst>
                <a:path w="4896422" h="320826">
                  <a:moveTo>
                    <a:pt x="0" y="0"/>
                  </a:moveTo>
                  <a:lnTo>
                    <a:pt x="4896422" y="0"/>
                  </a:lnTo>
                  <a:lnTo>
                    <a:pt x="4896422" y="320826"/>
                  </a:lnTo>
                  <a:lnTo>
                    <a:pt x="0" y="320826"/>
                  </a:lnTo>
                  <a:close/>
                </a:path>
              </a:pathLst>
            </a:custGeom>
            <a:solidFill>
              <a:srgbClr val="E90087"/>
            </a:solidFill>
          </p:spPr>
          <p:txBody>
            <a:bodyPr/>
            <a:lstStyle/>
            <a:p>
              <a:endParaRPr lang="en-US"/>
            </a:p>
          </p:txBody>
        </p:sp>
        <p:sp>
          <p:nvSpPr>
            <p:cNvPr id="5" name="TextBox 5"/>
            <p:cNvSpPr txBox="1"/>
            <p:nvPr/>
          </p:nvSpPr>
          <p:spPr>
            <a:xfrm>
              <a:off x="0" y="-95250"/>
              <a:ext cx="4896422" cy="416076"/>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1552014" y="7328577"/>
            <a:ext cx="6169405" cy="755650"/>
          </a:xfrm>
          <a:prstGeom prst="rect">
            <a:avLst/>
          </a:prstGeom>
        </p:spPr>
        <p:txBody>
          <a:bodyPr lIns="0" tIns="0" rIns="0" bIns="0" rtlCol="0" anchor="t">
            <a:spAutoFit/>
          </a:bodyPr>
          <a:lstStyle/>
          <a:p>
            <a:pPr algn="ctr">
              <a:lnSpc>
                <a:spcPts val="5599"/>
              </a:lnSpc>
              <a:spcBef>
                <a:spcPct val="0"/>
              </a:spcBef>
            </a:pPr>
            <a:r>
              <a:rPr lang="en-US" sz="3999" b="1" spc="39">
                <a:solidFill>
                  <a:srgbClr val="000000"/>
                </a:solidFill>
                <a:latin typeface="Times New Roman Bold"/>
                <a:ea typeface="Times New Roman Bold"/>
                <a:cs typeface="Times New Roman Bold"/>
                <a:sym typeface="Times New Roman Bold"/>
              </a:rPr>
              <a:t>Neville Joseph Roy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7460542" y="3390900"/>
            <a:ext cx="10389078" cy="5129607"/>
          </a:xfrm>
          <a:custGeom>
            <a:avLst/>
            <a:gdLst/>
            <a:ahLst/>
            <a:cxnLst/>
            <a:rect l="l" t="t" r="r" b="b"/>
            <a:pathLst>
              <a:path w="10389078" h="5129607">
                <a:moveTo>
                  <a:pt x="0" y="0"/>
                </a:moveTo>
                <a:lnTo>
                  <a:pt x="10389078" y="0"/>
                </a:lnTo>
                <a:lnTo>
                  <a:pt x="10389078" y="5129608"/>
                </a:lnTo>
                <a:lnTo>
                  <a:pt x="0" y="5129608"/>
                </a:lnTo>
                <a:lnTo>
                  <a:pt x="0" y="0"/>
                </a:lnTo>
                <a:close/>
              </a:path>
            </a:pathLst>
          </a:custGeom>
          <a:blipFill>
            <a:blip r:embed="rId3"/>
            <a:stretch>
              <a:fillRect/>
            </a:stretch>
          </a:blipFill>
          <a:ln w="38100" cap="sq">
            <a:solidFill>
              <a:srgbClr val="000000"/>
            </a:solidFill>
            <a:prstDash val="solid"/>
            <a:miter/>
          </a:ln>
        </p:spPr>
        <p:txBody>
          <a:bodyPr/>
          <a:lstStyle/>
          <a:p>
            <a:endParaRPr lang="en-US"/>
          </a:p>
        </p:txBody>
      </p:sp>
      <p:sp>
        <p:nvSpPr>
          <p:cNvPr id="4" name="TextBox 4"/>
          <p:cNvSpPr txBox="1"/>
          <p:nvPr/>
        </p:nvSpPr>
        <p:spPr>
          <a:xfrm>
            <a:off x="842401" y="667544"/>
            <a:ext cx="13346551"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 Analysis of Lyft Driver Data</a:t>
            </a:r>
          </a:p>
        </p:txBody>
      </p:sp>
      <p:sp>
        <p:nvSpPr>
          <p:cNvPr id="5" name="TextBox 5"/>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9</a:t>
            </a:r>
          </a:p>
        </p:txBody>
      </p:sp>
      <p:sp>
        <p:nvSpPr>
          <p:cNvPr id="6" name="TextBox 6"/>
          <p:cNvSpPr txBox="1"/>
          <p:nvPr/>
        </p:nvSpPr>
        <p:spPr>
          <a:xfrm>
            <a:off x="438380" y="2761937"/>
            <a:ext cx="6668323" cy="5299009"/>
          </a:xfrm>
          <a:prstGeom prst="rect">
            <a:avLst/>
          </a:prstGeom>
        </p:spPr>
        <p:txBody>
          <a:bodyPr lIns="0" tIns="0" rIns="0" bIns="0" rtlCol="0" anchor="t">
            <a:spAutoFit/>
          </a:bodyPr>
          <a:lstStyle/>
          <a:p>
            <a:pPr algn="just">
              <a:lnSpc>
                <a:spcPts val="3503"/>
              </a:lnSpc>
            </a:pPr>
            <a:endParaRPr dirty="0"/>
          </a:p>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That as the number of rides increases or decreases, the number of active drivers follows a similar pattern. This relationship suggests that driver activity is closely linked to rider demand, with fluctuations in demand likely influencing driver engagement levels. </a:t>
            </a:r>
          </a:p>
          <a:p>
            <a:pPr algn="just">
              <a:lnSpc>
                <a:spcPts val="3503"/>
              </a:lnSpc>
            </a:pPr>
            <a:endParaRPr lang="en-US" sz="2502" b="1" spc="25" dirty="0">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For Lyft, this connection could mean that driver availability generally matches ride demand, which is essential for efficient service.</a:t>
            </a:r>
          </a:p>
        </p:txBody>
      </p:sp>
      <p:sp>
        <p:nvSpPr>
          <p:cNvPr id="7" name="TextBox 7"/>
          <p:cNvSpPr txBox="1"/>
          <p:nvPr/>
        </p:nvSpPr>
        <p:spPr>
          <a:xfrm>
            <a:off x="600528" y="2091229"/>
            <a:ext cx="11627860" cy="432939"/>
          </a:xfrm>
          <a:prstGeom prst="rect">
            <a:avLst/>
          </a:prstGeom>
        </p:spPr>
        <p:txBody>
          <a:bodyPr wrap="square" lIns="0" tIns="0" rIns="0" bIns="0" rtlCol="0" anchor="t">
            <a:spAutoFit/>
          </a:bodyPr>
          <a:lstStyle/>
          <a:p>
            <a:pPr algn="ctr">
              <a:lnSpc>
                <a:spcPts val="3503"/>
              </a:lnSpc>
              <a:spcBef>
                <a:spcPct val="0"/>
              </a:spcBef>
            </a:pPr>
            <a:r>
              <a:rPr lang="en-US" sz="2502" b="1" spc="25" dirty="0">
                <a:solidFill>
                  <a:srgbClr val="000000"/>
                </a:solidFill>
                <a:latin typeface="Times New Roman Bold"/>
                <a:ea typeface="Times New Roman Bold"/>
                <a:cs typeface="Times New Roman Bold"/>
                <a:sym typeface="Times New Roman Bold"/>
              </a:rPr>
              <a:t>On conducting an analysis on the change in the number of active drivers we observe: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7632196" y="1911016"/>
            <a:ext cx="9889314" cy="4951750"/>
          </a:xfrm>
          <a:custGeom>
            <a:avLst/>
            <a:gdLst/>
            <a:ahLst/>
            <a:cxnLst/>
            <a:rect l="l" t="t" r="r" b="b"/>
            <a:pathLst>
              <a:path w="9889314" h="4951750">
                <a:moveTo>
                  <a:pt x="0" y="0"/>
                </a:moveTo>
                <a:lnTo>
                  <a:pt x="9889314" y="0"/>
                </a:lnTo>
                <a:lnTo>
                  <a:pt x="9889314" y="4951750"/>
                </a:lnTo>
                <a:lnTo>
                  <a:pt x="0" y="4951750"/>
                </a:lnTo>
                <a:lnTo>
                  <a:pt x="0" y="0"/>
                </a:lnTo>
                <a:close/>
              </a:path>
            </a:pathLst>
          </a:custGeom>
          <a:blipFill>
            <a:blip r:embed="rId3"/>
            <a:stretch>
              <a:fillRect b="-855"/>
            </a:stretch>
          </a:blipFill>
          <a:ln w="38100" cap="sq">
            <a:solidFill>
              <a:srgbClr val="000000"/>
            </a:solidFill>
            <a:prstDash val="solid"/>
            <a:miter/>
          </a:ln>
        </p:spPr>
        <p:txBody>
          <a:bodyPr/>
          <a:lstStyle/>
          <a:p>
            <a:endParaRPr lang="en-US"/>
          </a:p>
        </p:txBody>
      </p:sp>
      <p:sp>
        <p:nvSpPr>
          <p:cNvPr id="4" name="TextBox 4"/>
          <p:cNvSpPr txBox="1"/>
          <p:nvPr/>
        </p:nvSpPr>
        <p:spPr>
          <a:xfrm>
            <a:off x="842401" y="667544"/>
            <a:ext cx="13346551" cy="644407"/>
          </a:xfrm>
          <a:prstGeom prst="rect">
            <a:avLst/>
          </a:prstGeom>
        </p:spPr>
        <p:txBody>
          <a:bodyPr lIns="0" tIns="0" rIns="0" bIns="0" rtlCol="0" anchor="t">
            <a:spAutoFit/>
          </a:bodyPr>
          <a:lstStyle/>
          <a:p>
            <a:pPr marL="0" lvl="0" indent="0" algn="l">
              <a:lnSpc>
                <a:spcPts val="4700"/>
              </a:lnSpc>
              <a:spcBef>
                <a:spcPct val="0"/>
              </a:spcBef>
            </a:pPr>
            <a:r>
              <a:rPr lang="en-US" sz="5000" b="1" spc="-235" dirty="0">
                <a:solidFill>
                  <a:srgbClr val="060503"/>
                </a:solidFill>
                <a:latin typeface="Times New Roman Medium"/>
                <a:ea typeface="Times New Roman Medium"/>
                <a:cs typeface="Times New Roman Medium"/>
                <a:sym typeface="Times New Roman Medium"/>
              </a:rPr>
              <a:t> Analysis of Lyft Driver Data</a:t>
            </a:r>
          </a:p>
        </p:txBody>
      </p:sp>
      <p:sp>
        <p:nvSpPr>
          <p:cNvPr id="5" name="TextBox 5"/>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10</a:t>
            </a:r>
          </a:p>
        </p:txBody>
      </p:sp>
      <p:sp>
        <p:nvSpPr>
          <p:cNvPr id="6" name="TextBox 6"/>
          <p:cNvSpPr txBox="1"/>
          <p:nvPr/>
        </p:nvSpPr>
        <p:spPr>
          <a:xfrm>
            <a:off x="519455" y="1806241"/>
            <a:ext cx="6668323" cy="4422709"/>
          </a:xfrm>
          <a:prstGeom prst="rect">
            <a:avLst/>
          </a:prstGeom>
        </p:spPr>
        <p:txBody>
          <a:bodyPr lIns="0" tIns="0" rIns="0" bIns="0" rtlCol="0" anchor="t">
            <a:spAutoFit/>
          </a:bodyPr>
          <a:lstStyle/>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Each driver cohort exhibits high activity levels in their initial weeks, followed by a gradual decline, indicating that new drivers tend to be more active at first before reducing their engagement.</a:t>
            </a:r>
          </a:p>
          <a:p>
            <a:pPr algn="just">
              <a:lnSpc>
                <a:spcPts val="3503"/>
              </a:lnSpc>
            </a:pPr>
            <a:endParaRPr lang="en-US" sz="2502" b="1" spc="25" dirty="0">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While most cohorts show decreased activity over time, some maintain higher engagement levels, suggesting that specific factors may contribute to their sustained performance.</a:t>
            </a:r>
          </a:p>
        </p:txBody>
      </p:sp>
      <p:sp>
        <p:nvSpPr>
          <p:cNvPr id="7" name="TextBox 7"/>
          <p:cNvSpPr txBox="1"/>
          <p:nvPr/>
        </p:nvSpPr>
        <p:spPr>
          <a:xfrm>
            <a:off x="1028700" y="7777904"/>
            <a:ext cx="16876055" cy="917509"/>
          </a:xfrm>
          <a:prstGeom prst="rect">
            <a:avLst/>
          </a:prstGeom>
        </p:spPr>
        <p:txBody>
          <a:bodyPr lIns="0" tIns="0" rIns="0" bIns="0" rtlCol="0" anchor="t">
            <a:spAutoFit/>
          </a:bodyPr>
          <a:lstStyle/>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Understanding the reasons behind the decline in activity—such as job flexibility, earnings satisfaction, or retention challenges—can help Lyft design effective programs to enhance driver 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1028700" y="5625850"/>
            <a:ext cx="7319799" cy="3632450"/>
          </a:xfrm>
          <a:custGeom>
            <a:avLst/>
            <a:gdLst/>
            <a:ahLst/>
            <a:cxnLst/>
            <a:rect l="l" t="t" r="r" b="b"/>
            <a:pathLst>
              <a:path w="7319799" h="3632450">
                <a:moveTo>
                  <a:pt x="0" y="0"/>
                </a:moveTo>
                <a:lnTo>
                  <a:pt x="7319799" y="0"/>
                </a:lnTo>
                <a:lnTo>
                  <a:pt x="7319799" y="3632450"/>
                </a:lnTo>
                <a:lnTo>
                  <a:pt x="0" y="3632450"/>
                </a:lnTo>
                <a:lnTo>
                  <a:pt x="0" y="0"/>
                </a:lnTo>
                <a:close/>
              </a:path>
            </a:pathLst>
          </a:custGeom>
          <a:blipFill>
            <a:blip r:embed="rId3"/>
            <a:stretch>
              <a:fillRect/>
            </a:stretch>
          </a:blipFill>
          <a:ln w="38100" cap="sq">
            <a:solidFill>
              <a:srgbClr val="000000"/>
            </a:solidFill>
            <a:prstDash val="solid"/>
            <a:miter/>
          </a:ln>
        </p:spPr>
        <p:txBody>
          <a:bodyPr/>
          <a:lstStyle/>
          <a:p>
            <a:endParaRPr lang="en-US"/>
          </a:p>
        </p:txBody>
      </p:sp>
      <p:sp>
        <p:nvSpPr>
          <p:cNvPr id="4" name="Freeform 4"/>
          <p:cNvSpPr/>
          <p:nvPr/>
        </p:nvSpPr>
        <p:spPr>
          <a:xfrm>
            <a:off x="9939501" y="5625850"/>
            <a:ext cx="7319799" cy="3632450"/>
          </a:xfrm>
          <a:custGeom>
            <a:avLst/>
            <a:gdLst/>
            <a:ahLst/>
            <a:cxnLst/>
            <a:rect l="l" t="t" r="r" b="b"/>
            <a:pathLst>
              <a:path w="7319799" h="3632450">
                <a:moveTo>
                  <a:pt x="0" y="0"/>
                </a:moveTo>
                <a:lnTo>
                  <a:pt x="7319799" y="0"/>
                </a:lnTo>
                <a:lnTo>
                  <a:pt x="7319799" y="3632450"/>
                </a:lnTo>
                <a:lnTo>
                  <a:pt x="0" y="3632450"/>
                </a:lnTo>
                <a:lnTo>
                  <a:pt x="0" y="0"/>
                </a:lnTo>
                <a:close/>
              </a:path>
            </a:pathLst>
          </a:custGeom>
          <a:blipFill>
            <a:blip r:embed="rId4"/>
            <a:stretch>
              <a:fillRect/>
            </a:stretch>
          </a:blipFill>
          <a:ln w="38100" cap="sq">
            <a:solidFill>
              <a:srgbClr val="000000"/>
            </a:solidFill>
            <a:prstDash val="solid"/>
            <a:miter/>
          </a:ln>
        </p:spPr>
        <p:txBody>
          <a:bodyPr/>
          <a:lstStyle/>
          <a:p>
            <a:endParaRPr lang="en-US"/>
          </a:p>
        </p:txBody>
      </p:sp>
      <p:sp>
        <p:nvSpPr>
          <p:cNvPr id="5" name="Freeform 5"/>
          <p:cNvSpPr/>
          <p:nvPr/>
        </p:nvSpPr>
        <p:spPr>
          <a:xfrm>
            <a:off x="9939501" y="1436048"/>
            <a:ext cx="7319799" cy="3884601"/>
          </a:xfrm>
          <a:custGeom>
            <a:avLst/>
            <a:gdLst/>
            <a:ahLst/>
            <a:cxnLst/>
            <a:rect l="l" t="t" r="r" b="b"/>
            <a:pathLst>
              <a:path w="7319799" h="3884601">
                <a:moveTo>
                  <a:pt x="0" y="0"/>
                </a:moveTo>
                <a:lnTo>
                  <a:pt x="7319799" y="0"/>
                </a:lnTo>
                <a:lnTo>
                  <a:pt x="7319799" y="3884601"/>
                </a:lnTo>
                <a:lnTo>
                  <a:pt x="0" y="3884601"/>
                </a:lnTo>
                <a:lnTo>
                  <a:pt x="0" y="0"/>
                </a:lnTo>
                <a:close/>
              </a:path>
            </a:pathLst>
          </a:custGeom>
          <a:blipFill>
            <a:blip r:embed="rId5"/>
            <a:stretch>
              <a:fillRect t="-10769" b="-10769"/>
            </a:stretch>
          </a:blipFill>
          <a:ln w="38100" cap="sq">
            <a:solidFill>
              <a:srgbClr val="000000"/>
            </a:solidFill>
            <a:prstDash val="solid"/>
            <a:miter/>
          </a:ln>
        </p:spPr>
        <p:txBody>
          <a:bodyPr/>
          <a:lstStyle/>
          <a:p>
            <a:endParaRPr lang="en-US"/>
          </a:p>
        </p:txBody>
      </p:sp>
      <p:sp>
        <p:nvSpPr>
          <p:cNvPr id="6" name="TextBox 6"/>
          <p:cNvSpPr txBox="1"/>
          <p:nvPr/>
        </p:nvSpPr>
        <p:spPr>
          <a:xfrm>
            <a:off x="833828" y="694685"/>
            <a:ext cx="1000634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Factors Affecting Driver Activity</a:t>
            </a:r>
          </a:p>
        </p:txBody>
      </p:sp>
      <p:sp>
        <p:nvSpPr>
          <p:cNvPr id="7" name="TextBox 7"/>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11</a:t>
            </a:r>
          </a:p>
        </p:txBody>
      </p:sp>
      <p:sp>
        <p:nvSpPr>
          <p:cNvPr id="8" name="TextBox 8"/>
          <p:cNvSpPr txBox="1"/>
          <p:nvPr/>
        </p:nvSpPr>
        <p:spPr>
          <a:xfrm>
            <a:off x="833828" y="1526004"/>
            <a:ext cx="5827194" cy="1852344"/>
          </a:xfrm>
          <a:prstGeom prst="rect">
            <a:avLst/>
          </a:prstGeom>
        </p:spPr>
        <p:txBody>
          <a:bodyPr lIns="0" tIns="0" rIns="0" bIns="0" rtlCol="0" anchor="t">
            <a:spAutoFit/>
          </a:bodyPr>
          <a:lstStyle/>
          <a:p>
            <a:pPr algn="ctr">
              <a:lnSpc>
                <a:spcPts val="3625"/>
              </a:lnSpc>
            </a:pPr>
            <a:r>
              <a:rPr lang="en-US" sz="2589" b="1" spc="25">
                <a:solidFill>
                  <a:srgbClr val="000000"/>
                </a:solidFill>
                <a:latin typeface="Times New Roman Bold"/>
                <a:ea typeface="Times New Roman Bold"/>
                <a:cs typeface="Times New Roman Bold"/>
                <a:sym typeface="Times New Roman Bold"/>
              </a:rPr>
              <a:t>Key Factors affecting Driver Activity:</a:t>
            </a:r>
          </a:p>
          <a:p>
            <a:pPr marL="559040" lvl="1" indent="-279520" algn="l">
              <a:lnSpc>
                <a:spcPts val="3625"/>
              </a:lnSpc>
              <a:buFont typeface="Arial"/>
              <a:buChar char="•"/>
            </a:pPr>
            <a:r>
              <a:rPr lang="en-US" sz="2589" b="1" spc="25">
                <a:solidFill>
                  <a:srgbClr val="000000"/>
                </a:solidFill>
                <a:latin typeface="Times New Roman Bold"/>
                <a:ea typeface="Times New Roman Bold"/>
                <a:cs typeface="Times New Roman Bold"/>
                <a:sym typeface="Times New Roman Bold"/>
              </a:rPr>
              <a:t>Ride count</a:t>
            </a:r>
          </a:p>
          <a:p>
            <a:pPr marL="559040" lvl="1" indent="-279520" algn="l">
              <a:lnSpc>
                <a:spcPts val="3625"/>
              </a:lnSpc>
              <a:buFont typeface="Arial"/>
              <a:buChar char="•"/>
            </a:pPr>
            <a:r>
              <a:rPr lang="en-US" sz="2589" b="1" spc="25">
                <a:solidFill>
                  <a:srgbClr val="000000"/>
                </a:solidFill>
                <a:latin typeface="Times New Roman Bold"/>
                <a:ea typeface="Times New Roman Bold"/>
                <a:cs typeface="Times New Roman Bold"/>
                <a:sym typeface="Times New Roman Bold"/>
              </a:rPr>
              <a:t>Driver Earnings</a:t>
            </a:r>
          </a:p>
          <a:p>
            <a:pPr marL="559040" lvl="1" indent="-279520" algn="l">
              <a:lnSpc>
                <a:spcPts val="3625"/>
              </a:lnSpc>
              <a:buFont typeface="Arial"/>
              <a:buChar char="•"/>
            </a:pPr>
            <a:r>
              <a:rPr lang="en-US" sz="2589" b="1" spc="25">
                <a:solidFill>
                  <a:srgbClr val="000000"/>
                </a:solidFill>
                <a:latin typeface="Times New Roman Bold"/>
                <a:ea typeface="Times New Roman Bold"/>
                <a:cs typeface="Times New Roman Bold"/>
                <a:sym typeface="Times New Roman Bold"/>
              </a:rPr>
              <a:t>Prime Time Ride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56268" y="667544"/>
            <a:ext cx="13346551"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Factors Affecting Driver Activity</a:t>
            </a:r>
          </a:p>
        </p:txBody>
      </p:sp>
      <p:sp>
        <p:nvSpPr>
          <p:cNvPr id="4" name="TextBox 4"/>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12</a:t>
            </a:r>
          </a:p>
        </p:txBody>
      </p:sp>
      <p:sp>
        <p:nvSpPr>
          <p:cNvPr id="5" name="TextBox 5"/>
          <p:cNvSpPr txBox="1"/>
          <p:nvPr/>
        </p:nvSpPr>
        <p:spPr>
          <a:xfrm>
            <a:off x="2735414" y="1773175"/>
            <a:ext cx="13939394" cy="1793809"/>
          </a:xfrm>
          <a:prstGeom prst="rect">
            <a:avLst/>
          </a:prstGeom>
        </p:spPr>
        <p:txBody>
          <a:bodyPr lIns="0" tIns="0" rIns="0" bIns="0" rtlCol="0" anchor="t">
            <a:spAutoFit/>
          </a:bodyPr>
          <a:lstStyle/>
          <a:p>
            <a:pPr algn="just">
              <a:lnSpc>
                <a:spcPts val="3503"/>
              </a:lnSpc>
              <a:spcBef>
                <a:spcPct val="0"/>
              </a:spcBef>
            </a:pPr>
            <a:r>
              <a:rPr lang="en-US" sz="2502" spc="25" dirty="0">
                <a:solidFill>
                  <a:srgbClr val="000000"/>
                </a:solidFill>
                <a:latin typeface="Times New Roman Bold"/>
                <a:ea typeface="Times New Roman Bold"/>
                <a:cs typeface="Times New Roman Bold"/>
                <a:sym typeface="Times New Roman Bold"/>
              </a:rPr>
              <a:t>There is a general increase in the ride activity during the initial weeks after onboarding, but engagement patterns vary significantly by cohort, with some groups showing consistent growth while others fluctuate or plateau. This suggests that targeted incentives and re-engagement strategies around weeks 8-12 could help sustain driver activity and prevent declines over time.</a:t>
            </a:r>
          </a:p>
        </p:txBody>
      </p:sp>
      <p:sp>
        <p:nvSpPr>
          <p:cNvPr id="6" name="TextBox 6"/>
          <p:cNvSpPr txBox="1"/>
          <p:nvPr/>
        </p:nvSpPr>
        <p:spPr>
          <a:xfrm>
            <a:off x="2740453" y="6980084"/>
            <a:ext cx="13934356" cy="1355659"/>
          </a:xfrm>
          <a:prstGeom prst="rect">
            <a:avLst/>
          </a:prstGeom>
        </p:spPr>
        <p:txBody>
          <a:bodyPr lIns="0" tIns="0" rIns="0" bIns="0" rtlCol="0" anchor="t">
            <a:spAutoFit/>
          </a:bodyPr>
          <a:lstStyle/>
          <a:p>
            <a:pPr algn="just">
              <a:lnSpc>
                <a:spcPts val="3503"/>
              </a:lnSpc>
              <a:spcBef>
                <a:spcPct val="0"/>
              </a:spcBef>
            </a:pPr>
            <a:r>
              <a:rPr lang="en-US" sz="2502" b="1" spc="25" dirty="0">
                <a:solidFill>
                  <a:srgbClr val="000000"/>
                </a:solidFill>
                <a:latin typeface="Times New Roman Bold"/>
                <a:ea typeface="Times New Roman Bold"/>
                <a:cs typeface="Times New Roman Bold"/>
                <a:sym typeface="Times New Roman Bold"/>
              </a:rPr>
              <a:t>The decline after the peak period suggests an opportunity for Lyft to introduce strategies, such as bonuses or flexible scheduling options, to encourage sustained prime-time engagement beyond the initial onboarding period.</a:t>
            </a:r>
          </a:p>
        </p:txBody>
      </p:sp>
      <p:sp>
        <p:nvSpPr>
          <p:cNvPr id="7" name="TextBox 7"/>
          <p:cNvSpPr txBox="1"/>
          <p:nvPr/>
        </p:nvSpPr>
        <p:spPr>
          <a:xfrm>
            <a:off x="2735414" y="4474072"/>
            <a:ext cx="13939394" cy="1355659"/>
          </a:xfrm>
          <a:prstGeom prst="rect">
            <a:avLst/>
          </a:prstGeom>
        </p:spPr>
        <p:txBody>
          <a:bodyPr lIns="0" tIns="0" rIns="0" bIns="0" rtlCol="0" anchor="t">
            <a:spAutoFit/>
          </a:bodyPr>
          <a:lstStyle/>
          <a:p>
            <a:pPr algn="just">
              <a:lnSpc>
                <a:spcPts val="3503"/>
              </a:lnSpc>
              <a:spcBef>
                <a:spcPct val="0"/>
              </a:spcBef>
            </a:pPr>
            <a:r>
              <a:rPr lang="en-US" sz="2502" spc="25" dirty="0">
                <a:solidFill>
                  <a:srgbClr val="000000"/>
                </a:solidFill>
                <a:latin typeface="Times New Roman Bold"/>
                <a:ea typeface="Times New Roman Bold"/>
                <a:cs typeface="Times New Roman Bold"/>
                <a:sym typeface="Times New Roman Bold"/>
              </a:rPr>
              <a:t>The fluctuations in weekly earnings across cohorts suggest that driver earnings are influenced by variable factors like demand shifts, driver availability, which may require Lyft to implement more stable incentive programs to ensure consistent earnings over time</a:t>
            </a:r>
            <a:r>
              <a:rPr lang="en-US" sz="2502" b="1" spc="25" dirty="0">
                <a:solidFill>
                  <a:srgbClr val="000000"/>
                </a:solidFill>
                <a:latin typeface="Times New Roman Bold"/>
                <a:ea typeface="Times New Roman Bold"/>
                <a:cs typeface="Times New Roman Bold"/>
                <a:sym typeface="Times New Roman Bold"/>
              </a:rPr>
              <a:t>.</a:t>
            </a:r>
          </a:p>
        </p:txBody>
      </p:sp>
      <p:sp>
        <p:nvSpPr>
          <p:cNvPr id="8" name="Freeform 8"/>
          <p:cNvSpPr/>
          <p:nvPr/>
        </p:nvSpPr>
        <p:spPr>
          <a:xfrm>
            <a:off x="756268" y="1877950"/>
            <a:ext cx="1427717" cy="1427717"/>
          </a:xfrm>
          <a:custGeom>
            <a:avLst/>
            <a:gdLst/>
            <a:ahLst/>
            <a:cxnLst/>
            <a:rect l="l" t="t" r="r" b="b"/>
            <a:pathLst>
              <a:path w="1427717" h="1427717">
                <a:moveTo>
                  <a:pt x="0" y="0"/>
                </a:moveTo>
                <a:lnTo>
                  <a:pt x="1427717" y="0"/>
                </a:lnTo>
                <a:lnTo>
                  <a:pt x="1427717" y="1427717"/>
                </a:lnTo>
                <a:lnTo>
                  <a:pt x="0" y="14277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727723" y="4461885"/>
            <a:ext cx="1484806" cy="1484806"/>
          </a:xfrm>
          <a:custGeom>
            <a:avLst/>
            <a:gdLst/>
            <a:ahLst/>
            <a:cxnLst/>
            <a:rect l="l" t="t" r="r" b="b"/>
            <a:pathLst>
              <a:path w="1484806" h="1484806">
                <a:moveTo>
                  <a:pt x="0" y="0"/>
                </a:moveTo>
                <a:lnTo>
                  <a:pt x="1484807" y="0"/>
                </a:lnTo>
                <a:lnTo>
                  <a:pt x="1484807" y="1484807"/>
                </a:lnTo>
                <a:lnTo>
                  <a:pt x="0" y="14848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756268" y="6944819"/>
            <a:ext cx="1530964" cy="1530964"/>
          </a:xfrm>
          <a:custGeom>
            <a:avLst/>
            <a:gdLst/>
            <a:ahLst/>
            <a:cxnLst/>
            <a:rect l="l" t="t" r="r" b="b"/>
            <a:pathLst>
              <a:path w="1530964" h="1530964">
                <a:moveTo>
                  <a:pt x="0" y="0"/>
                </a:moveTo>
                <a:lnTo>
                  <a:pt x="1530964" y="0"/>
                </a:lnTo>
                <a:lnTo>
                  <a:pt x="1530964" y="1530964"/>
                </a:lnTo>
                <a:lnTo>
                  <a:pt x="0" y="15309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3097113" y="2158560"/>
            <a:ext cx="12056297" cy="6841949"/>
          </a:xfrm>
          <a:custGeom>
            <a:avLst/>
            <a:gdLst/>
            <a:ahLst/>
            <a:cxnLst/>
            <a:rect l="l" t="t" r="r" b="b"/>
            <a:pathLst>
              <a:path w="12056297" h="6841949">
                <a:moveTo>
                  <a:pt x="0" y="0"/>
                </a:moveTo>
                <a:lnTo>
                  <a:pt x="12056297" y="0"/>
                </a:lnTo>
                <a:lnTo>
                  <a:pt x="12056297" y="6841949"/>
                </a:lnTo>
                <a:lnTo>
                  <a:pt x="0" y="6841949"/>
                </a:lnTo>
                <a:lnTo>
                  <a:pt x="0" y="0"/>
                </a:lnTo>
                <a:close/>
              </a:path>
            </a:pathLst>
          </a:custGeom>
          <a:blipFill>
            <a:blip r:embed="rId3"/>
            <a:stretch>
              <a:fillRect/>
            </a:stretch>
          </a:blipFill>
          <a:ln w="38100" cap="sq">
            <a:solidFill>
              <a:srgbClr val="000000"/>
            </a:solidFill>
            <a:prstDash val="solid"/>
            <a:miter/>
          </a:ln>
        </p:spPr>
        <p:txBody>
          <a:bodyPr/>
          <a:lstStyle/>
          <a:p>
            <a:endParaRPr lang="en-US"/>
          </a:p>
        </p:txBody>
      </p:sp>
      <p:sp>
        <p:nvSpPr>
          <p:cNvPr id="4" name="TextBox 4"/>
          <p:cNvSpPr txBox="1"/>
          <p:nvPr/>
        </p:nvSpPr>
        <p:spPr>
          <a:xfrm>
            <a:off x="519455" y="632813"/>
            <a:ext cx="1000634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Factors Affecting Driver Churn</a:t>
            </a:r>
          </a:p>
        </p:txBody>
      </p:sp>
      <p:sp>
        <p:nvSpPr>
          <p:cNvPr id="5" name="TextBox 5"/>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943861" y="2228218"/>
            <a:ext cx="5765242" cy="3015249"/>
          </a:xfrm>
          <a:prstGeom prst="rect">
            <a:avLst/>
          </a:prstGeom>
        </p:spPr>
        <p:txBody>
          <a:bodyPr lIns="0" tIns="0" rIns="0" bIns="0" rtlCol="0" anchor="t">
            <a:spAutoFit/>
          </a:bodyPr>
          <a:lstStyle/>
          <a:p>
            <a:pPr algn="just">
              <a:lnSpc>
                <a:spcPts val="3359"/>
              </a:lnSpc>
              <a:spcBef>
                <a:spcPct val="0"/>
              </a:spcBef>
            </a:pPr>
            <a:r>
              <a:rPr lang="en-US" sz="2400" b="1" dirty="0">
                <a:solidFill>
                  <a:srgbClr val="000000"/>
                </a:solidFill>
                <a:latin typeface="Times New Roman"/>
                <a:ea typeface="Times New Roman"/>
                <a:cs typeface="Times New Roman"/>
                <a:sym typeface="Times New Roman"/>
              </a:rPr>
              <a:t>Drivers who don’t engage during peak hours may miss out on earnings from surge pricing, potentially impacting their satisfaction. Encouraging drivers to work during high-demand times through dynamic pricing incentives may improve retention in this segment.</a:t>
            </a:r>
          </a:p>
        </p:txBody>
      </p:sp>
      <p:sp>
        <p:nvSpPr>
          <p:cNvPr id="3" name="TextBox 3"/>
          <p:cNvSpPr txBox="1"/>
          <p:nvPr/>
        </p:nvSpPr>
        <p:spPr>
          <a:xfrm>
            <a:off x="519455" y="632813"/>
            <a:ext cx="1000634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Factors Affecting Driver Churn</a:t>
            </a:r>
          </a:p>
        </p:txBody>
      </p:sp>
      <p:sp>
        <p:nvSpPr>
          <p:cNvPr id="4" name="TextBox 4"/>
          <p:cNvSpPr txBox="1"/>
          <p:nvPr/>
        </p:nvSpPr>
        <p:spPr>
          <a:xfrm>
            <a:off x="11911453" y="1496397"/>
            <a:ext cx="2854523" cy="58102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Times New Roman Bold"/>
                <a:ea typeface="Times New Roman Bold"/>
                <a:cs typeface="Times New Roman Bold"/>
                <a:sym typeface="Times New Roman Bold"/>
              </a:rPr>
              <a:t>Prime Time Rides</a:t>
            </a:r>
          </a:p>
        </p:txBody>
      </p:sp>
      <p:sp>
        <p:nvSpPr>
          <p:cNvPr id="5" name="TextBox 5"/>
          <p:cNvSpPr txBox="1"/>
          <p:nvPr/>
        </p:nvSpPr>
        <p:spPr>
          <a:xfrm>
            <a:off x="11943861" y="6067109"/>
            <a:ext cx="2215158" cy="58102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Times New Roman Bold"/>
                <a:ea typeface="Times New Roman Bold"/>
                <a:cs typeface="Times New Roman Bold"/>
                <a:sym typeface="Times New Roman Bold"/>
              </a:rPr>
              <a:t>Ride Distance</a:t>
            </a:r>
          </a:p>
        </p:txBody>
      </p:sp>
      <p:sp>
        <p:nvSpPr>
          <p:cNvPr id="6" name="TextBox 6"/>
          <p:cNvSpPr txBox="1"/>
          <p:nvPr/>
        </p:nvSpPr>
        <p:spPr>
          <a:xfrm>
            <a:off x="11943861" y="6800534"/>
            <a:ext cx="5765242" cy="3015249"/>
          </a:xfrm>
          <a:prstGeom prst="rect">
            <a:avLst/>
          </a:prstGeom>
        </p:spPr>
        <p:txBody>
          <a:bodyPr lIns="0" tIns="0" rIns="0" bIns="0" rtlCol="0" anchor="t">
            <a:spAutoFit/>
          </a:bodyPr>
          <a:lstStyle/>
          <a:p>
            <a:pPr algn="just">
              <a:lnSpc>
                <a:spcPts val="3359"/>
              </a:lnSpc>
            </a:pPr>
            <a:r>
              <a:rPr lang="en-US" sz="2400" b="1" dirty="0">
                <a:solidFill>
                  <a:srgbClr val="000000"/>
                </a:solidFill>
                <a:latin typeface="Times New Roman"/>
                <a:ea typeface="Times New Roman"/>
                <a:cs typeface="Times New Roman"/>
                <a:sym typeface="Times New Roman"/>
              </a:rPr>
              <a:t>Drivers preferring longer rides may achieve higher earnings per trip, leading to greater satisfaction and retention. Lyft could offer options to prioritize preferred ride types or create dispatch preferences to cater to drivers who favor either short or long trips.</a:t>
            </a:r>
          </a:p>
          <a:p>
            <a:pPr algn="just">
              <a:lnSpc>
                <a:spcPts val="3359"/>
              </a:lnSpc>
              <a:spcBef>
                <a:spcPct val="0"/>
              </a:spcBef>
            </a:pPr>
            <a:endParaRPr lang="en-US" sz="2400" dirty="0">
              <a:solidFill>
                <a:srgbClr val="000000"/>
              </a:solidFill>
              <a:latin typeface="Times New Roman"/>
              <a:ea typeface="Times New Roman"/>
              <a:cs typeface="Times New Roman"/>
              <a:sym typeface="Times New Roman"/>
            </a:endParaRPr>
          </a:p>
        </p:txBody>
      </p:sp>
      <p:sp>
        <p:nvSpPr>
          <p:cNvPr id="7" name="TextBox 7"/>
          <p:cNvSpPr txBox="1"/>
          <p:nvPr/>
        </p:nvSpPr>
        <p:spPr>
          <a:xfrm>
            <a:off x="600638" y="2228218"/>
            <a:ext cx="5765242" cy="3451266"/>
          </a:xfrm>
          <a:prstGeom prst="rect">
            <a:avLst/>
          </a:prstGeom>
        </p:spPr>
        <p:txBody>
          <a:bodyPr lIns="0" tIns="0" rIns="0" bIns="0" rtlCol="0" anchor="t">
            <a:spAutoFit/>
          </a:bodyPr>
          <a:lstStyle/>
          <a:p>
            <a:pPr algn="just">
              <a:lnSpc>
                <a:spcPts val="3359"/>
              </a:lnSpc>
              <a:spcBef>
                <a:spcPct val="0"/>
              </a:spcBef>
            </a:pPr>
            <a:r>
              <a:rPr lang="en-US" sz="2400" b="1" dirty="0">
                <a:solidFill>
                  <a:srgbClr val="000000"/>
                </a:solidFill>
                <a:latin typeface="Times New Roman"/>
                <a:ea typeface="Times New Roman"/>
                <a:cs typeface="Times New Roman"/>
                <a:sym typeface="Times New Roman"/>
              </a:rPr>
              <a:t>Low-engagement drivers might be less committed or feel less connected to the platform, making them more susceptible to churn. Targeting this segment with engagement incentives, such as bonuses for a certain number of rides, may help retain them.</a:t>
            </a:r>
          </a:p>
          <a:p>
            <a:pPr algn="just">
              <a:lnSpc>
                <a:spcPts val="3359"/>
              </a:lnSpc>
              <a:spcBef>
                <a:spcPct val="0"/>
              </a:spcBef>
            </a:pPr>
            <a:endParaRPr lang="en-US" sz="2400" dirty="0">
              <a:solidFill>
                <a:srgbClr val="000000"/>
              </a:solidFill>
              <a:latin typeface="Times New Roman"/>
              <a:ea typeface="Times New Roman"/>
              <a:cs typeface="Times New Roman"/>
              <a:sym typeface="Times New Roman"/>
            </a:endParaRPr>
          </a:p>
        </p:txBody>
      </p:sp>
      <p:sp>
        <p:nvSpPr>
          <p:cNvPr id="8" name="TextBox 8"/>
          <p:cNvSpPr txBox="1"/>
          <p:nvPr/>
        </p:nvSpPr>
        <p:spPr>
          <a:xfrm>
            <a:off x="600638" y="6800534"/>
            <a:ext cx="5765242" cy="2579232"/>
          </a:xfrm>
          <a:prstGeom prst="rect">
            <a:avLst/>
          </a:prstGeom>
        </p:spPr>
        <p:txBody>
          <a:bodyPr lIns="0" tIns="0" rIns="0" bIns="0" rtlCol="0" anchor="t">
            <a:spAutoFit/>
          </a:bodyPr>
          <a:lstStyle/>
          <a:p>
            <a:pPr algn="just">
              <a:lnSpc>
                <a:spcPts val="3359"/>
              </a:lnSpc>
              <a:spcBef>
                <a:spcPct val="0"/>
              </a:spcBef>
            </a:pPr>
            <a:r>
              <a:rPr lang="en-US" sz="2400" b="1" dirty="0">
                <a:solidFill>
                  <a:srgbClr val="000000"/>
                </a:solidFill>
                <a:latin typeface="Times New Roman"/>
                <a:ea typeface="Times New Roman"/>
                <a:cs typeface="Times New Roman"/>
                <a:sym typeface="Times New Roman"/>
              </a:rPr>
              <a:t>Low-earnings drivers might feel that driving isn’t financially rewarding enough, leading them to churn. Lyft could offer tailored financial incentives or bonus structures to boost earnings for low-profit drivers.</a:t>
            </a:r>
          </a:p>
        </p:txBody>
      </p:sp>
      <p:sp>
        <p:nvSpPr>
          <p:cNvPr id="9" name="TextBox 9"/>
          <p:cNvSpPr txBox="1"/>
          <p:nvPr/>
        </p:nvSpPr>
        <p:spPr>
          <a:xfrm>
            <a:off x="600638" y="6067109"/>
            <a:ext cx="1412751" cy="58102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Times New Roman Bold"/>
                <a:ea typeface="Times New Roman Bold"/>
                <a:cs typeface="Times New Roman Bold"/>
                <a:sym typeface="Times New Roman Bold"/>
              </a:rPr>
              <a:t>Earnings</a:t>
            </a:r>
          </a:p>
        </p:txBody>
      </p:sp>
      <p:sp>
        <p:nvSpPr>
          <p:cNvPr id="10" name="Freeform 10"/>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11" name="TextBox 11"/>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14</a:t>
            </a:r>
          </a:p>
        </p:txBody>
      </p:sp>
      <p:sp>
        <p:nvSpPr>
          <p:cNvPr id="12" name="TextBox 12"/>
          <p:cNvSpPr txBox="1"/>
          <p:nvPr/>
        </p:nvSpPr>
        <p:spPr>
          <a:xfrm>
            <a:off x="600638" y="1496397"/>
            <a:ext cx="1841822" cy="58102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Times New Roman Bold"/>
                <a:ea typeface="Times New Roman Bold"/>
                <a:cs typeface="Times New Roman Bold"/>
                <a:sym typeface="Times New Roman Bold"/>
              </a:rPr>
              <a:t>Total Rides</a:t>
            </a:r>
          </a:p>
        </p:txBody>
      </p:sp>
      <p:sp>
        <p:nvSpPr>
          <p:cNvPr id="13" name="Freeform 13"/>
          <p:cNvSpPr/>
          <p:nvPr/>
        </p:nvSpPr>
        <p:spPr>
          <a:xfrm>
            <a:off x="7321223" y="3340738"/>
            <a:ext cx="3760207" cy="4544057"/>
          </a:xfrm>
          <a:custGeom>
            <a:avLst/>
            <a:gdLst/>
            <a:ahLst/>
            <a:cxnLst/>
            <a:rect l="l" t="t" r="r" b="b"/>
            <a:pathLst>
              <a:path w="3760207" h="4544057">
                <a:moveTo>
                  <a:pt x="0" y="0"/>
                </a:moveTo>
                <a:lnTo>
                  <a:pt x="3760207" y="0"/>
                </a:lnTo>
                <a:lnTo>
                  <a:pt x="3760207" y="4544057"/>
                </a:lnTo>
                <a:lnTo>
                  <a:pt x="0" y="45440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6024" y="667544"/>
            <a:ext cx="16230600"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Actionable Recommendations</a:t>
            </a:r>
          </a:p>
        </p:txBody>
      </p:sp>
      <p:sp>
        <p:nvSpPr>
          <p:cNvPr id="3" name="Freeform 3"/>
          <p:cNvSpPr/>
          <p:nvPr/>
        </p:nvSpPr>
        <p:spPr>
          <a:xfrm>
            <a:off x="17462975" y="9520510"/>
            <a:ext cx="766490" cy="766490"/>
          </a:xfrm>
          <a:custGeom>
            <a:avLst/>
            <a:gdLst/>
            <a:ahLst/>
            <a:cxnLst/>
            <a:rect l="l" t="t" r="r" b="b"/>
            <a:pathLst>
              <a:path w="766490" h="766490">
                <a:moveTo>
                  <a:pt x="0" y="0"/>
                </a:moveTo>
                <a:lnTo>
                  <a:pt x="766489" y="0"/>
                </a:lnTo>
                <a:lnTo>
                  <a:pt x="766489" y="766490"/>
                </a:lnTo>
                <a:lnTo>
                  <a:pt x="0" y="766490"/>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15</a:t>
            </a:r>
          </a:p>
        </p:txBody>
      </p:sp>
      <p:sp>
        <p:nvSpPr>
          <p:cNvPr id="5" name="TextBox 5"/>
          <p:cNvSpPr txBox="1"/>
          <p:nvPr/>
        </p:nvSpPr>
        <p:spPr>
          <a:xfrm>
            <a:off x="626024" y="1565308"/>
            <a:ext cx="16664278" cy="7051609"/>
          </a:xfrm>
          <a:prstGeom prst="rect">
            <a:avLst/>
          </a:prstGeom>
        </p:spPr>
        <p:txBody>
          <a:bodyPr lIns="0" tIns="0" rIns="0" bIns="0" rtlCol="0" anchor="t">
            <a:spAutoFit/>
          </a:bodyPr>
          <a:lstStyle/>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Introduce Targeted Retention Incentives for New Drivers:</a:t>
            </a:r>
          </a:p>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Implement targeted retention bonuses or incentives for new drivers around the 8-12 week mark to sustain engagement during the critical early stages as shown in the analysis. This could include bonuses for completing a minimum number of rides or incentives specifically for peak times.</a:t>
            </a:r>
          </a:p>
          <a:p>
            <a:pPr algn="just">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Offer Flexible or Tiered Prime-Time Incentives:</a:t>
            </a:r>
          </a:p>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Introduce flexible or tiered prime-time incentives that adjust based on the demand and driver engagement trends. This approach could make prime-time driving more attractive over the long term and prevent drop-offs in participation during peak hours.</a:t>
            </a:r>
          </a:p>
          <a:p>
            <a:pPr algn="just">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Driver Loyalty Program:</a:t>
            </a:r>
          </a:p>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As Drivers show a decline in activity over time, indicating that long-term engagement is challenging to maintain, introducing a loyalty program that rewards drivers for their tenure and consistent activity on the platform. This could foster a sense of belonging and motivate drivers to remain active longer.</a:t>
            </a:r>
          </a:p>
          <a:p>
            <a:pPr algn="just">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a:p>
            <a:pPr algn="just">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42863" y="626677"/>
            <a:ext cx="16230600"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Appendix</a:t>
            </a:r>
          </a:p>
        </p:txBody>
      </p:sp>
      <p:sp>
        <p:nvSpPr>
          <p:cNvPr id="3" name="Freeform 3"/>
          <p:cNvSpPr/>
          <p:nvPr/>
        </p:nvSpPr>
        <p:spPr>
          <a:xfrm>
            <a:off x="17462975" y="9520510"/>
            <a:ext cx="766490" cy="766490"/>
          </a:xfrm>
          <a:custGeom>
            <a:avLst/>
            <a:gdLst/>
            <a:ahLst/>
            <a:cxnLst/>
            <a:rect l="l" t="t" r="r" b="b"/>
            <a:pathLst>
              <a:path w="766490" h="766490">
                <a:moveTo>
                  <a:pt x="0" y="0"/>
                </a:moveTo>
                <a:lnTo>
                  <a:pt x="766489" y="0"/>
                </a:lnTo>
                <a:lnTo>
                  <a:pt x="766489" y="766490"/>
                </a:lnTo>
                <a:lnTo>
                  <a:pt x="0" y="766490"/>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357343" y="9798980"/>
            <a:ext cx="324222"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16</a:t>
            </a:r>
          </a:p>
        </p:txBody>
      </p:sp>
      <p:sp>
        <p:nvSpPr>
          <p:cNvPr id="5" name="TextBox 5"/>
          <p:cNvSpPr txBox="1"/>
          <p:nvPr/>
        </p:nvSpPr>
        <p:spPr>
          <a:xfrm>
            <a:off x="842863" y="2192368"/>
            <a:ext cx="16230600" cy="5349093"/>
          </a:xfrm>
          <a:prstGeom prst="rect">
            <a:avLst/>
          </a:prstGeom>
        </p:spPr>
        <p:txBody>
          <a:bodyPr lIns="0" tIns="0" rIns="0" bIns="0" rtlCol="0" anchor="t">
            <a:spAutoFit/>
          </a:bodyPr>
          <a:lstStyle/>
          <a:p>
            <a:pPr algn="l">
              <a:lnSpc>
                <a:spcPts val="3503"/>
              </a:lnSpc>
            </a:pPr>
            <a:r>
              <a:rPr lang="en-US" sz="2502" u="sng" spc="25" dirty="0">
                <a:solidFill>
                  <a:srgbClr val="000000"/>
                </a:solidFill>
                <a:latin typeface="Times New Roman"/>
                <a:ea typeface="Times New Roman"/>
                <a:cs typeface="Times New Roman"/>
                <a:sym typeface="Times New Roman"/>
                <a:hlinkClick r:id="rId3" tooltip="https://www.lyft.com/blog"/>
              </a:rPr>
              <a:t>[1]</a:t>
            </a:r>
            <a:r>
              <a:rPr lang="en-US" sz="2502" spc="25" dirty="0">
                <a:solidFill>
                  <a:srgbClr val="000000"/>
                </a:solidFill>
                <a:latin typeface="Times New Roman"/>
                <a:ea typeface="Times New Roman"/>
                <a:cs typeface="Times New Roman"/>
                <a:sym typeface="Times New Roman"/>
                <a:hlinkClick r:id="rId3" tooltip="https://www.lyft.com/blog"/>
              </a:rPr>
              <a:t>. Additional Files.</a:t>
            </a:r>
            <a:endParaRPr lang="en-US" sz="2502" spc="25" dirty="0">
              <a:solidFill>
                <a:srgbClr val="000000"/>
              </a:solidFill>
              <a:latin typeface="Times New Roman"/>
              <a:ea typeface="Times New Roman"/>
              <a:cs typeface="Times New Roman"/>
              <a:sym typeface="Times New Roman"/>
            </a:endParaRPr>
          </a:p>
          <a:p>
            <a:pPr algn="l">
              <a:lnSpc>
                <a:spcPts val="3503"/>
              </a:lnSpc>
            </a:pPr>
            <a:endParaRPr lang="en-US" sz="2502" spc="25" dirty="0">
              <a:solidFill>
                <a:srgbClr val="000000"/>
              </a:solidFill>
              <a:latin typeface="Times New Roman"/>
              <a:ea typeface="Times New Roman"/>
              <a:cs typeface="Times New Roman"/>
              <a:sym typeface="Times New Roman"/>
            </a:endParaRPr>
          </a:p>
          <a:p>
            <a:pPr algn="l">
              <a:lnSpc>
                <a:spcPts val="3503"/>
              </a:lnSpc>
            </a:pPr>
            <a:r>
              <a:rPr lang="en-US" sz="2502" spc="25" dirty="0">
                <a:solidFill>
                  <a:srgbClr val="000000"/>
                </a:solidFill>
                <a:latin typeface="Times New Roman"/>
                <a:ea typeface="Times New Roman"/>
                <a:cs typeface="Times New Roman"/>
                <a:sym typeface="Times New Roman"/>
              </a:rPr>
              <a:t>[2]. 10% Discount rate is assumed for the calculation of Driver LTV.</a:t>
            </a:r>
          </a:p>
          <a:p>
            <a:pPr algn="l">
              <a:lnSpc>
                <a:spcPts val="3503"/>
              </a:lnSpc>
            </a:pPr>
            <a:endParaRPr lang="en-US" sz="2502" spc="25" dirty="0">
              <a:solidFill>
                <a:srgbClr val="000000"/>
              </a:solidFill>
              <a:latin typeface="Times New Roman"/>
              <a:ea typeface="Times New Roman"/>
              <a:cs typeface="Times New Roman"/>
              <a:sym typeface="Times New Roman"/>
            </a:endParaRPr>
          </a:p>
          <a:p>
            <a:pPr algn="l">
              <a:lnSpc>
                <a:spcPts val="3503"/>
              </a:lnSpc>
            </a:pPr>
            <a:r>
              <a:rPr lang="en-US" sz="2502" spc="25" dirty="0">
                <a:solidFill>
                  <a:srgbClr val="000000"/>
                </a:solidFill>
                <a:latin typeface="Times New Roman"/>
                <a:ea typeface="Times New Roman"/>
                <a:cs typeface="Times New Roman"/>
                <a:sym typeface="Times New Roman"/>
              </a:rPr>
              <a:t>[3]. All rides in the data set occurred in San Francisco.</a:t>
            </a:r>
          </a:p>
          <a:p>
            <a:pPr algn="l">
              <a:lnSpc>
                <a:spcPts val="3503"/>
              </a:lnSpc>
            </a:pPr>
            <a:endParaRPr lang="en-US" sz="2502" spc="25" dirty="0">
              <a:solidFill>
                <a:srgbClr val="000000"/>
              </a:solidFill>
              <a:latin typeface="Times New Roman"/>
              <a:ea typeface="Times New Roman"/>
              <a:cs typeface="Times New Roman"/>
              <a:sym typeface="Times New Roman"/>
            </a:endParaRPr>
          </a:p>
          <a:p>
            <a:pPr algn="l">
              <a:lnSpc>
                <a:spcPts val="3503"/>
              </a:lnSpc>
            </a:pPr>
            <a:r>
              <a:rPr lang="en-US" sz="2502" spc="25" dirty="0">
                <a:solidFill>
                  <a:srgbClr val="000000"/>
                </a:solidFill>
                <a:latin typeface="Times New Roman"/>
                <a:ea typeface="Times New Roman"/>
                <a:cs typeface="Times New Roman"/>
                <a:sym typeface="Times New Roman"/>
              </a:rPr>
              <a:t>[4]. All timestamps in the data set are in UTC.</a:t>
            </a:r>
          </a:p>
          <a:p>
            <a:pPr algn="l">
              <a:lnSpc>
                <a:spcPts val="3503"/>
              </a:lnSpc>
            </a:pPr>
            <a:endParaRPr lang="en-US" sz="2502" spc="25" dirty="0">
              <a:solidFill>
                <a:srgbClr val="000000"/>
              </a:solidFill>
              <a:latin typeface="Times New Roman"/>
              <a:ea typeface="Times New Roman"/>
              <a:cs typeface="Times New Roman"/>
              <a:sym typeface="Times New Roman"/>
            </a:endParaRPr>
          </a:p>
          <a:p>
            <a:pPr algn="l">
              <a:lnSpc>
                <a:spcPts val="3503"/>
              </a:lnSpc>
            </a:pPr>
            <a:r>
              <a:rPr lang="en-US" sz="2502" spc="25" dirty="0">
                <a:solidFill>
                  <a:srgbClr val="000000"/>
                </a:solidFill>
                <a:latin typeface="Times New Roman"/>
                <a:ea typeface="Times New Roman"/>
                <a:cs typeface="Times New Roman"/>
                <a:sym typeface="Times New Roman"/>
              </a:rPr>
              <a:t>[5]. The data is a snapshot of onboarding and ride history data for a 3 month period. You may assume the</a:t>
            </a:r>
          </a:p>
          <a:p>
            <a:pPr algn="l">
              <a:lnSpc>
                <a:spcPts val="3503"/>
              </a:lnSpc>
            </a:pPr>
            <a:r>
              <a:rPr lang="en-US" sz="2502" spc="25" dirty="0">
                <a:solidFill>
                  <a:srgbClr val="000000"/>
                </a:solidFill>
                <a:latin typeface="Times New Roman"/>
                <a:ea typeface="Times New Roman"/>
                <a:cs typeface="Times New Roman"/>
                <a:sym typeface="Times New Roman"/>
              </a:rPr>
              <a:t>data is complete for these drivers during the given time period; however, additional rides may have</a:t>
            </a:r>
          </a:p>
          <a:p>
            <a:pPr algn="l">
              <a:lnSpc>
                <a:spcPts val="3503"/>
              </a:lnSpc>
            </a:pPr>
            <a:r>
              <a:rPr lang="en-US" sz="2502" spc="25" dirty="0">
                <a:solidFill>
                  <a:srgbClr val="000000"/>
                </a:solidFill>
                <a:latin typeface="Times New Roman"/>
                <a:ea typeface="Times New Roman"/>
                <a:cs typeface="Times New Roman"/>
                <a:sym typeface="Times New Roman"/>
              </a:rPr>
              <a:t>occurred before and after the time period included in the data.</a:t>
            </a:r>
          </a:p>
          <a:p>
            <a:pPr algn="l">
              <a:lnSpc>
                <a:spcPts val="3503"/>
              </a:lnSpc>
              <a:spcBef>
                <a:spcPct val="0"/>
              </a:spcBef>
            </a:pPr>
            <a:endParaRPr lang="en-US" sz="2502" spc="25" dirty="0">
              <a:solidFill>
                <a:srgbClr val="000000"/>
              </a:solidFill>
              <a:latin typeface="Times New Roman"/>
              <a:ea typeface="Times New Roman"/>
              <a:cs typeface="Times New Roman"/>
              <a:sym typeface="Times New Roman"/>
            </a:endParaRPr>
          </a:p>
        </p:txBody>
      </p:sp>
      <p:sp>
        <p:nvSpPr>
          <p:cNvPr id="6" name="TextBox 6"/>
          <p:cNvSpPr txBox="1"/>
          <p:nvPr/>
        </p:nvSpPr>
        <p:spPr>
          <a:xfrm>
            <a:off x="15465673" y="9611688"/>
            <a:ext cx="1607790"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977" y="3473984"/>
            <a:ext cx="7804112" cy="0"/>
          </a:xfrm>
          <a:prstGeom prst="line">
            <a:avLst/>
          </a:prstGeom>
          <a:ln w="9525" cap="flat">
            <a:solidFill>
              <a:srgbClr val="E90087"/>
            </a:solidFill>
            <a:prstDash val="solid"/>
            <a:headEnd type="none" w="sm" len="sm"/>
            <a:tailEnd type="none" w="sm" len="sm"/>
          </a:ln>
        </p:spPr>
        <p:txBody>
          <a:bodyPr/>
          <a:lstStyle/>
          <a:p>
            <a:endParaRPr lang="en-US" sz="3000"/>
          </a:p>
        </p:txBody>
      </p:sp>
      <p:sp>
        <p:nvSpPr>
          <p:cNvPr id="3" name="AutoShape 3"/>
          <p:cNvSpPr/>
          <p:nvPr/>
        </p:nvSpPr>
        <p:spPr>
          <a:xfrm>
            <a:off x="9455188" y="3473984"/>
            <a:ext cx="7804112" cy="0"/>
          </a:xfrm>
          <a:prstGeom prst="line">
            <a:avLst/>
          </a:prstGeom>
          <a:ln w="9525" cap="flat">
            <a:solidFill>
              <a:srgbClr val="E90087"/>
            </a:solidFill>
            <a:prstDash val="solid"/>
            <a:headEnd type="none" w="sm" len="sm"/>
            <a:tailEnd type="none" w="sm" len="sm"/>
          </a:ln>
        </p:spPr>
        <p:txBody>
          <a:bodyPr/>
          <a:lstStyle/>
          <a:p>
            <a:endParaRPr lang="en-US"/>
          </a:p>
        </p:txBody>
      </p:sp>
      <p:sp>
        <p:nvSpPr>
          <p:cNvPr id="4" name="AutoShape 4"/>
          <p:cNvSpPr/>
          <p:nvPr/>
        </p:nvSpPr>
        <p:spPr>
          <a:xfrm>
            <a:off x="1028977" y="6048766"/>
            <a:ext cx="7804112" cy="0"/>
          </a:xfrm>
          <a:prstGeom prst="line">
            <a:avLst/>
          </a:prstGeom>
          <a:ln w="9525" cap="flat">
            <a:solidFill>
              <a:srgbClr val="E90087"/>
            </a:solidFill>
            <a:prstDash val="solid"/>
            <a:headEnd type="none" w="sm" len="sm"/>
            <a:tailEnd type="none" w="sm" len="sm"/>
          </a:ln>
        </p:spPr>
        <p:txBody>
          <a:bodyPr/>
          <a:lstStyle/>
          <a:p>
            <a:endParaRPr lang="en-US" sz="3000"/>
          </a:p>
        </p:txBody>
      </p:sp>
      <p:sp>
        <p:nvSpPr>
          <p:cNvPr id="5" name="AutoShape 5"/>
          <p:cNvSpPr/>
          <p:nvPr/>
        </p:nvSpPr>
        <p:spPr>
          <a:xfrm>
            <a:off x="1028977" y="4775318"/>
            <a:ext cx="7804112" cy="0"/>
          </a:xfrm>
          <a:prstGeom prst="line">
            <a:avLst/>
          </a:prstGeom>
          <a:ln w="9525" cap="flat">
            <a:solidFill>
              <a:srgbClr val="E90087"/>
            </a:solidFill>
            <a:prstDash val="solid"/>
            <a:headEnd type="none" w="sm" len="sm"/>
            <a:tailEnd type="none" w="sm" len="sm"/>
          </a:ln>
        </p:spPr>
        <p:txBody>
          <a:bodyPr/>
          <a:lstStyle/>
          <a:p>
            <a:endParaRPr lang="en-US" sz="3000"/>
          </a:p>
        </p:txBody>
      </p:sp>
      <p:sp>
        <p:nvSpPr>
          <p:cNvPr id="6" name="AutoShape 6"/>
          <p:cNvSpPr/>
          <p:nvPr/>
        </p:nvSpPr>
        <p:spPr>
          <a:xfrm>
            <a:off x="9455188" y="4775318"/>
            <a:ext cx="7804112" cy="0"/>
          </a:xfrm>
          <a:prstGeom prst="line">
            <a:avLst/>
          </a:prstGeom>
          <a:ln w="9525" cap="flat">
            <a:solidFill>
              <a:srgbClr val="E90087"/>
            </a:solidFill>
            <a:prstDash val="solid"/>
            <a:headEnd type="none" w="sm" len="sm"/>
            <a:tailEnd type="none" w="sm" len="sm"/>
          </a:ln>
        </p:spPr>
        <p:txBody>
          <a:bodyPr/>
          <a:lstStyle/>
          <a:p>
            <a:endParaRPr lang="en-US"/>
          </a:p>
        </p:txBody>
      </p:sp>
      <p:sp>
        <p:nvSpPr>
          <p:cNvPr id="7" name="AutoShape 7"/>
          <p:cNvSpPr/>
          <p:nvPr/>
        </p:nvSpPr>
        <p:spPr>
          <a:xfrm>
            <a:off x="1028977" y="7335390"/>
            <a:ext cx="7804112" cy="0"/>
          </a:xfrm>
          <a:prstGeom prst="line">
            <a:avLst/>
          </a:prstGeom>
          <a:ln w="9525" cap="flat">
            <a:solidFill>
              <a:srgbClr val="E90087"/>
            </a:solidFill>
            <a:prstDash val="solid"/>
            <a:headEnd type="none" w="sm" len="sm"/>
            <a:tailEnd type="none" w="sm" len="sm"/>
          </a:ln>
        </p:spPr>
        <p:txBody>
          <a:bodyPr/>
          <a:lstStyle/>
          <a:p>
            <a:endParaRPr lang="en-US" sz="3000"/>
          </a:p>
        </p:txBody>
      </p:sp>
      <p:sp>
        <p:nvSpPr>
          <p:cNvPr id="8" name="TextBox 8"/>
          <p:cNvSpPr txBox="1"/>
          <p:nvPr/>
        </p:nvSpPr>
        <p:spPr>
          <a:xfrm>
            <a:off x="7986421" y="2503152"/>
            <a:ext cx="846668"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02</a:t>
            </a:r>
          </a:p>
        </p:txBody>
      </p:sp>
      <p:sp>
        <p:nvSpPr>
          <p:cNvPr id="9" name="TextBox 9"/>
          <p:cNvSpPr txBox="1"/>
          <p:nvPr/>
        </p:nvSpPr>
        <p:spPr>
          <a:xfrm>
            <a:off x="16125945" y="2503152"/>
            <a:ext cx="1133355"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09-10</a:t>
            </a:r>
          </a:p>
        </p:txBody>
      </p:sp>
      <p:sp>
        <p:nvSpPr>
          <p:cNvPr id="10" name="TextBox 10"/>
          <p:cNvSpPr txBox="1"/>
          <p:nvPr/>
        </p:nvSpPr>
        <p:spPr>
          <a:xfrm>
            <a:off x="9455188" y="2575435"/>
            <a:ext cx="6670757" cy="577081"/>
          </a:xfrm>
          <a:prstGeom prst="rect">
            <a:avLst/>
          </a:prstGeom>
        </p:spPr>
        <p:txBody>
          <a:bodyPr lIns="0" tIns="0" rIns="0" bIns="0" rtlCol="0" anchor="t">
            <a:spAutoFit/>
          </a:bodyPr>
          <a:lstStyle/>
          <a:p>
            <a:pPr algn="l">
              <a:lnSpc>
                <a:spcPts val="4799"/>
              </a:lnSpc>
            </a:pPr>
            <a:r>
              <a:rPr lang="en-US" sz="3000" b="1" spc="-199">
                <a:solidFill>
                  <a:srgbClr val="060503"/>
                </a:solidFill>
                <a:latin typeface="Times New Roman Medium"/>
                <a:ea typeface="Times New Roman Medium"/>
                <a:cs typeface="Times New Roman Medium"/>
                <a:sym typeface="Times New Roman Medium"/>
              </a:rPr>
              <a:t>Analysis of Lyft Drivers</a:t>
            </a:r>
          </a:p>
        </p:txBody>
      </p:sp>
      <p:sp>
        <p:nvSpPr>
          <p:cNvPr id="11" name="TextBox 11"/>
          <p:cNvSpPr txBox="1"/>
          <p:nvPr/>
        </p:nvSpPr>
        <p:spPr>
          <a:xfrm>
            <a:off x="7449236" y="3804774"/>
            <a:ext cx="1383853"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03-04</a:t>
            </a:r>
          </a:p>
        </p:txBody>
      </p:sp>
      <p:sp>
        <p:nvSpPr>
          <p:cNvPr id="12" name="TextBox 12"/>
          <p:cNvSpPr txBox="1"/>
          <p:nvPr/>
        </p:nvSpPr>
        <p:spPr>
          <a:xfrm>
            <a:off x="16125945" y="3804774"/>
            <a:ext cx="1133355"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11-12</a:t>
            </a:r>
          </a:p>
        </p:txBody>
      </p:sp>
      <p:sp>
        <p:nvSpPr>
          <p:cNvPr id="13" name="TextBox 13"/>
          <p:cNvSpPr txBox="1"/>
          <p:nvPr/>
        </p:nvSpPr>
        <p:spPr>
          <a:xfrm>
            <a:off x="1029914" y="3877056"/>
            <a:ext cx="6604923" cy="577081"/>
          </a:xfrm>
          <a:prstGeom prst="rect">
            <a:avLst/>
          </a:prstGeom>
        </p:spPr>
        <p:txBody>
          <a:bodyPr lIns="0" tIns="0" rIns="0" bIns="0" rtlCol="0" anchor="t">
            <a:spAutoFit/>
          </a:bodyPr>
          <a:lstStyle/>
          <a:p>
            <a:pPr marL="0" lvl="1" indent="0" algn="l">
              <a:lnSpc>
                <a:spcPts val="4799"/>
              </a:lnSpc>
              <a:spcBef>
                <a:spcPct val="0"/>
              </a:spcBef>
            </a:pPr>
            <a:r>
              <a:rPr lang="en-US" sz="3000" b="1" spc="-199">
                <a:solidFill>
                  <a:srgbClr val="060503"/>
                </a:solidFill>
                <a:latin typeface="Times New Roman Medium"/>
                <a:ea typeface="Times New Roman Medium"/>
                <a:cs typeface="Times New Roman Medium"/>
                <a:sym typeface="Times New Roman Medium"/>
              </a:rPr>
              <a:t>Data Preprocessing</a:t>
            </a:r>
          </a:p>
        </p:txBody>
      </p:sp>
      <p:sp>
        <p:nvSpPr>
          <p:cNvPr id="14" name="TextBox 14"/>
          <p:cNvSpPr txBox="1"/>
          <p:nvPr/>
        </p:nvSpPr>
        <p:spPr>
          <a:xfrm>
            <a:off x="7634837" y="5071675"/>
            <a:ext cx="1198252"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05-06</a:t>
            </a:r>
          </a:p>
        </p:txBody>
      </p:sp>
      <p:sp>
        <p:nvSpPr>
          <p:cNvPr id="15" name="TextBox 15"/>
          <p:cNvSpPr txBox="1"/>
          <p:nvPr/>
        </p:nvSpPr>
        <p:spPr>
          <a:xfrm>
            <a:off x="7634837" y="6438218"/>
            <a:ext cx="1198252"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07-08</a:t>
            </a:r>
          </a:p>
        </p:txBody>
      </p:sp>
      <p:sp>
        <p:nvSpPr>
          <p:cNvPr id="16" name="TextBox 16"/>
          <p:cNvSpPr txBox="1"/>
          <p:nvPr/>
        </p:nvSpPr>
        <p:spPr>
          <a:xfrm>
            <a:off x="1029914" y="5139062"/>
            <a:ext cx="5184800" cy="577081"/>
          </a:xfrm>
          <a:prstGeom prst="rect">
            <a:avLst/>
          </a:prstGeom>
        </p:spPr>
        <p:txBody>
          <a:bodyPr lIns="0" tIns="0" rIns="0" bIns="0" rtlCol="0" anchor="t">
            <a:spAutoFit/>
          </a:bodyPr>
          <a:lstStyle/>
          <a:p>
            <a:pPr marL="0" lvl="1" indent="0" algn="l">
              <a:lnSpc>
                <a:spcPts val="4799"/>
              </a:lnSpc>
              <a:spcBef>
                <a:spcPct val="0"/>
              </a:spcBef>
            </a:pPr>
            <a:r>
              <a:rPr lang="en-US" sz="3000" b="1" spc="-199">
                <a:solidFill>
                  <a:srgbClr val="060503"/>
                </a:solidFill>
                <a:latin typeface="Times New Roman Medium"/>
                <a:ea typeface="Times New Roman Medium"/>
                <a:cs typeface="Times New Roman Medium"/>
                <a:sym typeface="Times New Roman Medium"/>
              </a:rPr>
              <a:t>Calculation of Driver LTV</a:t>
            </a:r>
          </a:p>
        </p:txBody>
      </p:sp>
      <p:sp>
        <p:nvSpPr>
          <p:cNvPr id="17" name="TextBox 17"/>
          <p:cNvSpPr txBox="1"/>
          <p:nvPr/>
        </p:nvSpPr>
        <p:spPr>
          <a:xfrm>
            <a:off x="1029914" y="6427105"/>
            <a:ext cx="6604923" cy="577081"/>
          </a:xfrm>
          <a:prstGeom prst="rect">
            <a:avLst/>
          </a:prstGeom>
        </p:spPr>
        <p:txBody>
          <a:bodyPr lIns="0" tIns="0" rIns="0" bIns="0" rtlCol="0" anchor="t">
            <a:spAutoFit/>
          </a:bodyPr>
          <a:lstStyle/>
          <a:p>
            <a:pPr marL="0" lvl="1" indent="0" algn="l">
              <a:lnSpc>
                <a:spcPts val="4799"/>
              </a:lnSpc>
              <a:spcBef>
                <a:spcPct val="0"/>
              </a:spcBef>
            </a:pPr>
            <a:r>
              <a:rPr lang="en-US" sz="3000" b="1" spc="-199">
                <a:solidFill>
                  <a:srgbClr val="060503"/>
                </a:solidFill>
                <a:latin typeface="Times New Roman Medium"/>
                <a:ea typeface="Times New Roman Medium"/>
                <a:cs typeface="Times New Roman Medium"/>
                <a:sym typeface="Times New Roman Medium"/>
              </a:rPr>
              <a:t>Factors Affecting Driver LTV</a:t>
            </a:r>
          </a:p>
        </p:txBody>
      </p:sp>
      <p:sp>
        <p:nvSpPr>
          <p:cNvPr id="18" name="TextBox 18"/>
          <p:cNvSpPr txBox="1"/>
          <p:nvPr/>
        </p:nvSpPr>
        <p:spPr>
          <a:xfrm>
            <a:off x="1029914" y="2559584"/>
            <a:ext cx="6604923" cy="577081"/>
          </a:xfrm>
          <a:prstGeom prst="rect">
            <a:avLst/>
          </a:prstGeom>
        </p:spPr>
        <p:txBody>
          <a:bodyPr lIns="0" tIns="0" rIns="0" bIns="0" rtlCol="0" anchor="t">
            <a:spAutoFit/>
          </a:bodyPr>
          <a:lstStyle/>
          <a:p>
            <a:pPr marL="0" lvl="1" indent="0" algn="l">
              <a:lnSpc>
                <a:spcPts val="4799"/>
              </a:lnSpc>
              <a:spcBef>
                <a:spcPct val="0"/>
              </a:spcBef>
            </a:pPr>
            <a:r>
              <a:rPr lang="en-US" sz="3000" b="1" spc="-199">
                <a:solidFill>
                  <a:srgbClr val="060503"/>
                </a:solidFill>
                <a:latin typeface="Times New Roman Medium"/>
                <a:ea typeface="Times New Roman Medium"/>
                <a:cs typeface="Times New Roman Medium"/>
                <a:sym typeface="Times New Roman Medium"/>
              </a:rPr>
              <a:t>Objective</a:t>
            </a:r>
          </a:p>
        </p:txBody>
      </p:sp>
      <p:sp>
        <p:nvSpPr>
          <p:cNvPr id="19" name="Freeform 19"/>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20" name="TextBox 20"/>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7</a:t>
            </a:r>
          </a:p>
        </p:txBody>
      </p:sp>
      <p:sp>
        <p:nvSpPr>
          <p:cNvPr id="21" name="TextBox 21"/>
          <p:cNvSpPr txBox="1"/>
          <p:nvPr/>
        </p:nvSpPr>
        <p:spPr>
          <a:xfrm>
            <a:off x="600528" y="877527"/>
            <a:ext cx="4511107" cy="692497"/>
          </a:xfrm>
          <a:prstGeom prst="rect">
            <a:avLst/>
          </a:prstGeom>
        </p:spPr>
        <p:txBody>
          <a:bodyPr wrap="square" lIns="0" tIns="0" rIns="0" bIns="0" rtlCol="0" anchor="t">
            <a:spAutoFit/>
          </a:bodyPr>
          <a:lstStyle/>
          <a:p>
            <a:pPr algn="ctr">
              <a:lnSpc>
                <a:spcPts val="5599"/>
              </a:lnSpc>
              <a:spcBef>
                <a:spcPct val="0"/>
              </a:spcBef>
            </a:pPr>
            <a:r>
              <a:rPr lang="en-US" sz="3999" b="1" spc="39" dirty="0">
                <a:solidFill>
                  <a:srgbClr val="000000"/>
                </a:solidFill>
                <a:latin typeface="Times New Roman Bold"/>
                <a:ea typeface="Times New Roman Bold"/>
                <a:cs typeface="Times New Roman Bold"/>
                <a:sym typeface="Times New Roman Bold"/>
              </a:rPr>
              <a:t>Table of Contents</a:t>
            </a:r>
          </a:p>
        </p:txBody>
      </p:sp>
      <p:sp>
        <p:nvSpPr>
          <p:cNvPr id="22" name="TextBox 22"/>
          <p:cNvSpPr txBox="1"/>
          <p:nvPr/>
        </p:nvSpPr>
        <p:spPr>
          <a:xfrm>
            <a:off x="9455188" y="3746033"/>
            <a:ext cx="6670757" cy="577081"/>
          </a:xfrm>
          <a:prstGeom prst="rect">
            <a:avLst/>
          </a:prstGeom>
        </p:spPr>
        <p:txBody>
          <a:bodyPr lIns="0" tIns="0" rIns="0" bIns="0" rtlCol="0" anchor="t">
            <a:spAutoFit/>
          </a:bodyPr>
          <a:lstStyle/>
          <a:p>
            <a:pPr algn="l">
              <a:lnSpc>
                <a:spcPts val="4799"/>
              </a:lnSpc>
            </a:pPr>
            <a:r>
              <a:rPr lang="en-US" sz="3000" b="1" spc="-199">
                <a:solidFill>
                  <a:srgbClr val="060503"/>
                </a:solidFill>
                <a:latin typeface="Times New Roman Medium"/>
                <a:ea typeface="Times New Roman Medium"/>
                <a:cs typeface="Times New Roman Medium"/>
                <a:sym typeface="Times New Roman Medium"/>
              </a:rPr>
              <a:t>Factors Affecting Driver Activity</a:t>
            </a:r>
          </a:p>
        </p:txBody>
      </p:sp>
      <p:sp>
        <p:nvSpPr>
          <p:cNvPr id="23" name="AutoShape 23"/>
          <p:cNvSpPr/>
          <p:nvPr/>
        </p:nvSpPr>
        <p:spPr>
          <a:xfrm>
            <a:off x="9455188" y="6044003"/>
            <a:ext cx="7804112" cy="0"/>
          </a:xfrm>
          <a:prstGeom prst="line">
            <a:avLst/>
          </a:prstGeom>
          <a:ln w="9525" cap="flat">
            <a:solidFill>
              <a:srgbClr val="E90087"/>
            </a:solidFill>
            <a:prstDash val="solid"/>
            <a:headEnd type="none" w="sm" len="sm"/>
            <a:tailEnd type="none" w="sm" len="sm"/>
          </a:ln>
        </p:spPr>
        <p:txBody>
          <a:bodyPr/>
          <a:lstStyle/>
          <a:p>
            <a:endParaRPr lang="en-US"/>
          </a:p>
        </p:txBody>
      </p:sp>
      <p:sp>
        <p:nvSpPr>
          <p:cNvPr id="24" name="TextBox 24"/>
          <p:cNvSpPr txBox="1"/>
          <p:nvPr/>
        </p:nvSpPr>
        <p:spPr>
          <a:xfrm>
            <a:off x="9455188" y="5014718"/>
            <a:ext cx="6670757" cy="577081"/>
          </a:xfrm>
          <a:prstGeom prst="rect">
            <a:avLst/>
          </a:prstGeom>
        </p:spPr>
        <p:txBody>
          <a:bodyPr lIns="0" tIns="0" rIns="0" bIns="0" rtlCol="0" anchor="t">
            <a:spAutoFit/>
          </a:bodyPr>
          <a:lstStyle/>
          <a:p>
            <a:pPr algn="l">
              <a:lnSpc>
                <a:spcPts val="4799"/>
              </a:lnSpc>
            </a:pPr>
            <a:r>
              <a:rPr lang="en-US" sz="3000" b="1" spc="-199">
                <a:solidFill>
                  <a:srgbClr val="060503"/>
                </a:solidFill>
                <a:latin typeface="Times New Roman Medium"/>
                <a:ea typeface="Times New Roman Medium"/>
                <a:cs typeface="Times New Roman Medium"/>
                <a:sym typeface="Times New Roman Medium"/>
              </a:rPr>
              <a:t>Factors Affecting Driver Churn</a:t>
            </a:r>
          </a:p>
        </p:txBody>
      </p:sp>
      <p:sp>
        <p:nvSpPr>
          <p:cNvPr id="25" name="AutoShape 25"/>
          <p:cNvSpPr/>
          <p:nvPr/>
        </p:nvSpPr>
        <p:spPr>
          <a:xfrm>
            <a:off x="9455188" y="7330628"/>
            <a:ext cx="7804112" cy="0"/>
          </a:xfrm>
          <a:prstGeom prst="line">
            <a:avLst/>
          </a:prstGeom>
          <a:ln w="9525" cap="flat">
            <a:solidFill>
              <a:srgbClr val="E90087"/>
            </a:solidFill>
            <a:prstDash val="solid"/>
            <a:headEnd type="none" w="sm" len="sm"/>
            <a:tailEnd type="none" w="sm" len="sm"/>
          </a:ln>
        </p:spPr>
        <p:txBody>
          <a:bodyPr/>
          <a:lstStyle/>
          <a:p>
            <a:endParaRPr lang="en-US"/>
          </a:p>
        </p:txBody>
      </p:sp>
      <p:sp>
        <p:nvSpPr>
          <p:cNvPr id="26" name="TextBox 26"/>
          <p:cNvSpPr txBox="1"/>
          <p:nvPr/>
        </p:nvSpPr>
        <p:spPr>
          <a:xfrm>
            <a:off x="9455188" y="6301342"/>
            <a:ext cx="6670757" cy="577081"/>
          </a:xfrm>
          <a:prstGeom prst="rect">
            <a:avLst/>
          </a:prstGeom>
        </p:spPr>
        <p:txBody>
          <a:bodyPr lIns="0" tIns="0" rIns="0" bIns="0" rtlCol="0" anchor="t">
            <a:spAutoFit/>
          </a:bodyPr>
          <a:lstStyle/>
          <a:p>
            <a:pPr algn="l">
              <a:lnSpc>
                <a:spcPts val="4799"/>
              </a:lnSpc>
            </a:pPr>
            <a:r>
              <a:rPr lang="en-US" sz="3000" b="1" spc="-199">
                <a:solidFill>
                  <a:srgbClr val="060503"/>
                </a:solidFill>
                <a:latin typeface="Times New Roman Medium"/>
                <a:ea typeface="Times New Roman Medium"/>
                <a:cs typeface="Times New Roman Medium"/>
                <a:sym typeface="Times New Roman Medium"/>
              </a:rPr>
              <a:t>Actionable Insights</a:t>
            </a:r>
          </a:p>
        </p:txBody>
      </p:sp>
      <p:sp>
        <p:nvSpPr>
          <p:cNvPr id="27" name="TextBox 27"/>
          <p:cNvSpPr txBox="1"/>
          <p:nvPr/>
        </p:nvSpPr>
        <p:spPr>
          <a:xfrm>
            <a:off x="16125945" y="5103931"/>
            <a:ext cx="1133355"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13-14</a:t>
            </a:r>
          </a:p>
        </p:txBody>
      </p:sp>
      <p:sp>
        <p:nvSpPr>
          <p:cNvPr id="28" name="TextBox 28"/>
          <p:cNvSpPr txBox="1"/>
          <p:nvPr/>
        </p:nvSpPr>
        <p:spPr>
          <a:xfrm>
            <a:off x="16545238" y="6484255"/>
            <a:ext cx="714062" cy="528991"/>
          </a:xfrm>
          <a:prstGeom prst="rect">
            <a:avLst/>
          </a:prstGeom>
        </p:spPr>
        <p:txBody>
          <a:bodyPr lIns="0" tIns="0" rIns="0" bIns="0" rtlCol="0" anchor="t">
            <a:spAutoFit/>
          </a:bodyPr>
          <a:lstStyle/>
          <a:p>
            <a:pPr marL="0" lvl="0" indent="0" algn="r">
              <a:lnSpc>
                <a:spcPts val="4320"/>
              </a:lnSpc>
            </a:pPr>
            <a:r>
              <a:rPr lang="en-US" sz="3000" b="1" spc="-179">
                <a:solidFill>
                  <a:srgbClr val="060503"/>
                </a:solidFill>
                <a:latin typeface="Times New Roman Medium"/>
                <a:ea typeface="Times New Roman Medium"/>
                <a:cs typeface="Times New Roman Medium"/>
                <a:sym typeface="Times New Roman Medium"/>
              </a:rPr>
              <a: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02696" y="667544"/>
            <a:ext cx="1159482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Objective</a:t>
            </a:r>
          </a:p>
        </p:txBody>
      </p:sp>
      <p:sp>
        <p:nvSpPr>
          <p:cNvPr id="3" name="Freeform 3"/>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2</a:t>
            </a:r>
          </a:p>
        </p:txBody>
      </p:sp>
      <p:sp>
        <p:nvSpPr>
          <p:cNvPr id="5" name="TextBox 5"/>
          <p:cNvSpPr txBox="1"/>
          <p:nvPr/>
        </p:nvSpPr>
        <p:spPr>
          <a:xfrm>
            <a:off x="921746" y="1992933"/>
            <a:ext cx="16337554" cy="1373381"/>
          </a:xfrm>
          <a:prstGeom prst="rect">
            <a:avLst/>
          </a:prstGeom>
        </p:spPr>
        <p:txBody>
          <a:bodyPr lIns="0" tIns="0" rIns="0" bIns="0" rtlCol="0" anchor="t">
            <a:spAutoFit/>
          </a:bodyPr>
          <a:lstStyle/>
          <a:p>
            <a:pPr algn="l">
              <a:lnSpc>
                <a:spcPts val="3576"/>
              </a:lnSpc>
            </a:pPr>
            <a:r>
              <a:rPr lang="en-US" sz="2554" b="1" spc="25">
                <a:solidFill>
                  <a:srgbClr val="000000"/>
                </a:solidFill>
                <a:latin typeface="Times New Roman Bold"/>
                <a:ea typeface="Times New Roman Bold"/>
                <a:cs typeface="Times New Roman Bold"/>
                <a:sym typeface="Times New Roman Bold"/>
              </a:rPr>
              <a:t>Deep dive into the data provided to recommend a Driver LTV, sharing interesting trends and insights on driver’s time on our platform.</a:t>
            </a:r>
          </a:p>
          <a:p>
            <a:pPr algn="l">
              <a:lnSpc>
                <a:spcPts val="3576"/>
              </a:lnSpc>
              <a:spcBef>
                <a:spcPct val="0"/>
              </a:spcBef>
            </a:pPr>
            <a:endParaRPr lang="en-US" sz="2554" b="1" spc="25">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1746" y="667544"/>
            <a:ext cx="1159482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Data Preprocessing</a:t>
            </a:r>
          </a:p>
        </p:txBody>
      </p:sp>
      <p:sp>
        <p:nvSpPr>
          <p:cNvPr id="3" name="Freeform 3"/>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3</a:t>
            </a:r>
          </a:p>
        </p:txBody>
      </p:sp>
      <p:sp>
        <p:nvSpPr>
          <p:cNvPr id="5" name="TextBox 5"/>
          <p:cNvSpPr txBox="1"/>
          <p:nvPr/>
        </p:nvSpPr>
        <p:spPr>
          <a:xfrm>
            <a:off x="902696" y="1905520"/>
            <a:ext cx="16337554" cy="5299009"/>
          </a:xfrm>
          <a:prstGeom prst="rect">
            <a:avLst/>
          </a:prstGeom>
        </p:spPr>
        <p:txBody>
          <a:bodyPr lIns="0" tIns="0" rIns="0" bIns="0" rtlCol="0" anchor="t">
            <a:spAutoFit/>
          </a:bodyPr>
          <a:lstStyle/>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Three different datasets were provided; having the driver’s information, ride information and data related to the timing of the rides respectively.</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 </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To conduct an analysis of various cost components, extra columns were created to record rider cost without primetime as well as profit generated by lyft for each ride.</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 </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I employed formulas to accurately calculate the total cost of rides for riders. This included considerations for prime time pricing and applicable taxes specific to San Francisco. </a:t>
            </a:r>
          </a:p>
          <a:p>
            <a:pPr algn="l">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Formulas Used:</a:t>
            </a:r>
          </a:p>
          <a:p>
            <a:pPr algn="l">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a:p>
            <a:pPr algn="l">
              <a:lnSpc>
                <a:spcPts val="3503"/>
              </a:lnSpc>
              <a:spcBef>
                <a:spcPct val="0"/>
              </a:spcBef>
            </a:pPr>
            <a:endParaRPr lang="en-US" sz="2502" b="1" spc="25">
              <a:solidFill>
                <a:srgbClr val="000000"/>
              </a:solidFill>
              <a:latin typeface="Times New Roman Bold"/>
              <a:ea typeface="Times New Roman Bold"/>
              <a:cs typeface="Times New Roman Bold"/>
              <a:sym typeface="Times New Roman Bold"/>
            </a:endParaRPr>
          </a:p>
        </p:txBody>
      </p:sp>
      <p:sp>
        <p:nvSpPr>
          <p:cNvPr id="6" name="TextBox 6"/>
          <p:cNvSpPr txBox="1"/>
          <p:nvPr/>
        </p:nvSpPr>
        <p:spPr>
          <a:xfrm>
            <a:off x="921746" y="6632161"/>
            <a:ext cx="16337554" cy="2231959"/>
          </a:xfrm>
          <a:prstGeom prst="rect">
            <a:avLst/>
          </a:prstGeom>
        </p:spPr>
        <p:txBody>
          <a:bodyPr lIns="0" tIns="0" rIns="0" bIns="0" rtlCol="0" anchor="t">
            <a:spAutoFit/>
          </a:bodyPr>
          <a:lstStyle/>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Base Fare = $2.00 + (ride distance in miles) * $1.15 + (ride duration in minutes) * $0.22</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 </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Cost per ride = $1.75 + Base Fare + Base Fare * (ride prime time percentage) + Base Fare * (.085)</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 </a:t>
            </a:r>
          </a:p>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Lyft Profit = (Base Fare + Base Fare * (ride prime time percentage) ) *0.20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928343" y="3726657"/>
            <a:ext cx="5771766" cy="1349150"/>
          </a:xfrm>
          <a:custGeom>
            <a:avLst/>
            <a:gdLst/>
            <a:ahLst/>
            <a:cxnLst/>
            <a:rect l="l" t="t" r="r" b="b"/>
            <a:pathLst>
              <a:path w="5771766" h="1349150">
                <a:moveTo>
                  <a:pt x="0" y="0"/>
                </a:moveTo>
                <a:lnTo>
                  <a:pt x="5771767" y="0"/>
                </a:lnTo>
                <a:lnTo>
                  <a:pt x="5771767" y="1349150"/>
                </a:lnTo>
                <a:lnTo>
                  <a:pt x="0" y="1349150"/>
                </a:lnTo>
                <a:lnTo>
                  <a:pt x="0" y="0"/>
                </a:lnTo>
                <a:close/>
              </a:path>
            </a:pathLst>
          </a:custGeom>
          <a:blipFill>
            <a:blip r:embed="rId3"/>
            <a:stretch>
              <a:fillRect/>
            </a:stretch>
          </a:blipFill>
        </p:spPr>
        <p:txBody>
          <a:bodyPr/>
          <a:lstStyle/>
          <a:p>
            <a:endParaRPr lang="en-US"/>
          </a:p>
        </p:txBody>
      </p:sp>
      <p:sp>
        <p:nvSpPr>
          <p:cNvPr id="4" name="Freeform 4"/>
          <p:cNvSpPr/>
          <p:nvPr/>
        </p:nvSpPr>
        <p:spPr>
          <a:xfrm>
            <a:off x="7989234" y="3762036"/>
            <a:ext cx="9532276" cy="1313771"/>
          </a:xfrm>
          <a:custGeom>
            <a:avLst/>
            <a:gdLst/>
            <a:ahLst/>
            <a:cxnLst/>
            <a:rect l="l" t="t" r="r" b="b"/>
            <a:pathLst>
              <a:path w="9532276" h="1313771">
                <a:moveTo>
                  <a:pt x="0" y="0"/>
                </a:moveTo>
                <a:lnTo>
                  <a:pt x="9532276" y="0"/>
                </a:lnTo>
                <a:lnTo>
                  <a:pt x="9532276" y="1313771"/>
                </a:lnTo>
                <a:lnTo>
                  <a:pt x="0" y="1313771"/>
                </a:lnTo>
                <a:lnTo>
                  <a:pt x="0" y="0"/>
                </a:lnTo>
                <a:close/>
              </a:path>
            </a:pathLst>
          </a:custGeom>
          <a:blipFill>
            <a:blip r:embed="rId4"/>
            <a:stretch>
              <a:fillRect r="-18557"/>
            </a:stretch>
          </a:blipFill>
        </p:spPr>
        <p:txBody>
          <a:bodyPr/>
          <a:lstStyle/>
          <a:p>
            <a:endParaRPr lang="en-US"/>
          </a:p>
        </p:txBody>
      </p:sp>
      <p:sp>
        <p:nvSpPr>
          <p:cNvPr id="5" name="AutoShape 5"/>
          <p:cNvSpPr/>
          <p:nvPr/>
        </p:nvSpPr>
        <p:spPr>
          <a:xfrm>
            <a:off x="6700110" y="4437972"/>
            <a:ext cx="1204520" cy="0"/>
          </a:xfrm>
          <a:prstGeom prst="line">
            <a:avLst/>
          </a:prstGeom>
          <a:ln w="38100" cap="flat">
            <a:solidFill>
              <a:srgbClr val="000000"/>
            </a:solidFill>
            <a:prstDash val="solid"/>
            <a:headEnd type="none" w="sm" len="sm"/>
            <a:tailEnd type="arrow" w="med" len="sm"/>
          </a:ln>
        </p:spPr>
        <p:txBody>
          <a:bodyPr/>
          <a:lstStyle/>
          <a:p>
            <a:endParaRPr lang="en-US"/>
          </a:p>
        </p:txBody>
      </p:sp>
      <p:sp>
        <p:nvSpPr>
          <p:cNvPr id="6" name="Freeform 6"/>
          <p:cNvSpPr/>
          <p:nvPr/>
        </p:nvSpPr>
        <p:spPr>
          <a:xfrm>
            <a:off x="902696" y="7397286"/>
            <a:ext cx="16492686" cy="1319415"/>
          </a:xfrm>
          <a:custGeom>
            <a:avLst/>
            <a:gdLst/>
            <a:ahLst/>
            <a:cxnLst/>
            <a:rect l="l" t="t" r="r" b="b"/>
            <a:pathLst>
              <a:path w="16492686" h="1319415">
                <a:moveTo>
                  <a:pt x="0" y="0"/>
                </a:moveTo>
                <a:lnTo>
                  <a:pt x="16492686" y="0"/>
                </a:lnTo>
                <a:lnTo>
                  <a:pt x="16492686" y="1319415"/>
                </a:lnTo>
                <a:lnTo>
                  <a:pt x="0" y="1319415"/>
                </a:lnTo>
                <a:lnTo>
                  <a:pt x="0" y="0"/>
                </a:lnTo>
                <a:close/>
              </a:path>
            </a:pathLst>
          </a:custGeom>
          <a:blipFill>
            <a:blip r:embed="rId5"/>
            <a:stretch>
              <a:fillRect/>
            </a:stretch>
          </a:blipFill>
        </p:spPr>
        <p:txBody>
          <a:bodyPr/>
          <a:lstStyle/>
          <a:p>
            <a:endParaRPr lang="en-US"/>
          </a:p>
        </p:txBody>
      </p:sp>
      <p:sp>
        <p:nvSpPr>
          <p:cNvPr id="7" name="TextBox 7"/>
          <p:cNvSpPr txBox="1"/>
          <p:nvPr/>
        </p:nvSpPr>
        <p:spPr>
          <a:xfrm>
            <a:off x="902696" y="667544"/>
            <a:ext cx="11594828" cy="741363"/>
          </a:xfrm>
          <a:prstGeom prst="rect">
            <a:avLst/>
          </a:prstGeom>
        </p:spPr>
        <p:txBody>
          <a:bodyPr lIns="0" tIns="0" rIns="0" bIns="0" rtlCol="0" anchor="t">
            <a:spAutoFit/>
          </a:bodyPr>
          <a:lstStyle/>
          <a:p>
            <a:pPr algn="l">
              <a:lnSpc>
                <a:spcPts val="4700"/>
              </a:lnSpc>
            </a:pPr>
            <a:r>
              <a:rPr lang="en-US" sz="5000" b="1" spc="-235">
                <a:solidFill>
                  <a:srgbClr val="000000"/>
                </a:solidFill>
                <a:latin typeface="Times New Roman Medium"/>
                <a:ea typeface="Times New Roman Medium"/>
                <a:cs typeface="Times New Roman Medium"/>
                <a:sym typeface="Times New Roman Medium"/>
              </a:rPr>
              <a:t>Data Preprocessing</a:t>
            </a:r>
          </a:p>
        </p:txBody>
      </p:sp>
      <p:sp>
        <p:nvSpPr>
          <p:cNvPr id="8" name="TextBox 8"/>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4</a:t>
            </a:r>
          </a:p>
        </p:txBody>
      </p:sp>
      <p:sp>
        <p:nvSpPr>
          <p:cNvPr id="9" name="TextBox 9"/>
          <p:cNvSpPr txBox="1"/>
          <p:nvPr/>
        </p:nvSpPr>
        <p:spPr>
          <a:xfrm>
            <a:off x="902696" y="1905520"/>
            <a:ext cx="16337554" cy="1355659"/>
          </a:xfrm>
          <a:prstGeom prst="rect">
            <a:avLst/>
          </a:prstGeom>
        </p:spPr>
        <p:txBody>
          <a:bodyPr lIns="0" tIns="0" rIns="0" bIns="0" rtlCol="0" anchor="t">
            <a:spAutoFit/>
          </a:bodyPr>
          <a:lstStyle/>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To enhance organization, I transformed the dataset to eliminate duplicate ride entries. Additionally, created new columns to measure the time intervals between events, providing insights into rider wait times, driver pickup delays, and overall trip durations.</a:t>
            </a:r>
          </a:p>
        </p:txBody>
      </p:sp>
      <p:sp>
        <p:nvSpPr>
          <p:cNvPr id="10" name="TextBox 10"/>
          <p:cNvSpPr txBox="1"/>
          <p:nvPr/>
        </p:nvSpPr>
        <p:spPr>
          <a:xfrm>
            <a:off x="902696" y="5879703"/>
            <a:ext cx="18288000" cy="917509"/>
          </a:xfrm>
          <a:prstGeom prst="rect">
            <a:avLst/>
          </a:prstGeom>
        </p:spPr>
        <p:txBody>
          <a:bodyPr lIns="0" tIns="0" rIns="0" bIns="0" rtlCol="0" anchor="t">
            <a:spAutoFit/>
          </a:bodyPr>
          <a:lstStyle/>
          <a:p>
            <a:pPr algn="l">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Finally the different datasets were merged into one master dataset that contained information about the ride, driver and time information to help in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Freeform 3"/>
          <p:cNvSpPr/>
          <p:nvPr/>
        </p:nvSpPr>
        <p:spPr>
          <a:xfrm>
            <a:off x="10044976" y="1776853"/>
            <a:ext cx="7419622" cy="4263044"/>
          </a:xfrm>
          <a:custGeom>
            <a:avLst/>
            <a:gdLst/>
            <a:ahLst/>
            <a:cxnLst/>
            <a:rect l="l" t="t" r="r" b="b"/>
            <a:pathLst>
              <a:path w="7419622" h="4263044">
                <a:moveTo>
                  <a:pt x="0" y="0"/>
                </a:moveTo>
                <a:lnTo>
                  <a:pt x="7419622" y="0"/>
                </a:lnTo>
                <a:lnTo>
                  <a:pt x="7419622" y="4263044"/>
                </a:lnTo>
                <a:lnTo>
                  <a:pt x="0" y="4263044"/>
                </a:lnTo>
                <a:lnTo>
                  <a:pt x="0" y="0"/>
                </a:lnTo>
                <a:close/>
              </a:path>
            </a:pathLst>
          </a:custGeom>
          <a:blipFill>
            <a:blip r:embed="rId3"/>
            <a:stretch>
              <a:fillRect t="-2378" r="-767"/>
            </a:stretch>
          </a:blipFill>
        </p:spPr>
        <p:txBody>
          <a:bodyPr/>
          <a:lstStyle/>
          <a:p>
            <a:endParaRPr lang="en-US"/>
          </a:p>
        </p:txBody>
      </p:sp>
      <p:sp>
        <p:nvSpPr>
          <p:cNvPr id="4" name="Freeform 4"/>
          <p:cNvSpPr/>
          <p:nvPr/>
        </p:nvSpPr>
        <p:spPr>
          <a:xfrm>
            <a:off x="10696496" y="5460056"/>
            <a:ext cx="5883860" cy="3265542"/>
          </a:xfrm>
          <a:custGeom>
            <a:avLst/>
            <a:gdLst/>
            <a:ahLst/>
            <a:cxnLst/>
            <a:rect l="l" t="t" r="r" b="b"/>
            <a:pathLst>
              <a:path w="5883860" h="3265542">
                <a:moveTo>
                  <a:pt x="0" y="0"/>
                </a:moveTo>
                <a:lnTo>
                  <a:pt x="5883860" y="0"/>
                </a:lnTo>
                <a:lnTo>
                  <a:pt x="5883860" y="3265542"/>
                </a:lnTo>
                <a:lnTo>
                  <a:pt x="0" y="3265542"/>
                </a:lnTo>
                <a:lnTo>
                  <a:pt x="0" y="0"/>
                </a:lnTo>
                <a:close/>
              </a:path>
            </a:pathLst>
          </a:custGeom>
          <a:blipFill>
            <a:blip r:embed="rId4"/>
            <a:stretch>
              <a:fillRect/>
            </a:stretch>
          </a:blipFill>
        </p:spPr>
        <p:txBody>
          <a:bodyPr/>
          <a:lstStyle/>
          <a:p>
            <a:endParaRPr lang="en-US"/>
          </a:p>
        </p:txBody>
      </p:sp>
      <p:grpSp>
        <p:nvGrpSpPr>
          <p:cNvPr id="5" name="Group 5"/>
          <p:cNvGrpSpPr/>
          <p:nvPr/>
        </p:nvGrpSpPr>
        <p:grpSpPr>
          <a:xfrm>
            <a:off x="10044976" y="1776853"/>
            <a:ext cx="6896983" cy="7177539"/>
            <a:chOff x="0" y="0"/>
            <a:chExt cx="1816489" cy="1890381"/>
          </a:xfrm>
        </p:grpSpPr>
        <p:sp>
          <p:nvSpPr>
            <p:cNvPr id="6" name="Freeform 6"/>
            <p:cNvSpPr/>
            <p:nvPr/>
          </p:nvSpPr>
          <p:spPr>
            <a:xfrm>
              <a:off x="0" y="0"/>
              <a:ext cx="1816489" cy="1890381"/>
            </a:xfrm>
            <a:custGeom>
              <a:avLst/>
              <a:gdLst/>
              <a:ahLst/>
              <a:cxnLst/>
              <a:rect l="l" t="t" r="r" b="b"/>
              <a:pathLst>
                <a:path w="1816489" h="1890381">
                  <a:moveTo>
                    <a:pt x="0" y="0"/>
                  </a:moveTo>
                  <a:lnTo>
                    <a:pt x="1816489" y="0"/>
                  </a:lnTo>
                  <a:lnTo>
                    <a:pt x="1816489" y="1890381"/>
                  </a:lnTo>
                  <a:lnTo>
                    <a:pt x="0" y="1890381"/>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04775"/>
              <a:ext cx="1816489" cy="1995156"/>
            </a:xfrm>
            <a:prstGeom prst="rect">
              <a:avLst/>
            </a:prstGeom>
          </p:spPr>
          <p:txBody>
            <a:bodyPr lIns="50800" tIns="50800" rIns="50800" bIns="50800" rtlCol="0" anchor="ctr"/>
            <a:lstStyle/>
            <a:p>
              <a:pPr algn="ctr">
                <a:lnSpc>
                  <a:spcPts val="3503"/>
                </a:lnSpc>
              </a:pPr>
              <a:endParaRPr/>
            </a:p>
          </p:txBody>
        </p:sp>
      </p:grpSp>
      <p:sp>
        <p:nvSpPr>
          <p:cNvPr id="8" name="TextBox 8"/>
          <p:cNvSpPr txBox="1"/>
          <p:nvPr/>
        </p:nvSpPr>
        <p:spPr>
          <a:xfrm>
            <a:off x="842401" y="667544"/>
            <a:ext cx="13346551"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 Calculation of Driver LTV</a:t>
            </a:r>
          </a:p>
        </p:txBody>
      </p:sp>
      <p:sp>
        <p:nvSpPr>
          <p:cNvPr id="9" name="TextBox 9"/>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5</a:t>
            </a:r>
          </a:p>
        </p:txBody>
      </p:sp>
      <p:sp>
        <p:nvSpPr>
          <p:cNvPr id="10" name="TextBox 10"/>
          <p:cNvSpPr txBox="1"/>
          <p:nvPr/>
        </p:nvSpPr>
        <p:spPr>
          <a:xfrm>
            <a:off x="600529" y="1812356"/>
            <a:ext cx="8591145" cy="8063233"/>
          </a:xfrm>
          <a:prstGeom prst="rect">
            <a:avLst/>
          </a:prstGeom>
        </p:spPr>
        <p:txBody>
          <a:bodyPr lIns="0" tIns="0" rIns="0" bIns="0" rtlCol="0" anchor="t">
            <a:spAutoFit/>
          </a:bodyPr>
          <a:lstStyle/>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To calculate a Driver's Lifetime Value (LTV), which reflects the value of a driver to Lyft over their entire projected tenure, we first needed to identify the best representation of a typical driver’s lifetime.</a:t>
            </a:r>
          </a:p>
          <a:p>
            <a:pPr algn="just">
              <a:lnSpc>
                <a:spcPts val="3503"/>
              </a:lnSpc>
            </a:pPr>
            <a:endParaRPr lang="en-US" sz="2502" b="1" spc="25" dirty="0">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dirty="0">
                <a:solidFill>
                  <a:srgbClr val="000000"/>
                </a:solidFill>
                <a:latin typeface="Times New Roman Bold"/>
                <a:ea typeface="Times New Roman Bold"/>
                <a:cs typeface="Times New Roman Bold"/>
                <a:sym typeface="Times New Roman Bold"/>
              </a:rPr>
              <a:t>To do this, we plotted a density histogram of driver lifetimes to analyze the distribution and assess whether the mean or median would be more accurate, considering any significant skewness or outliers.</a:t>
            </a:r>
          </a:p>
          <a:p>
            <a:pPr algn="just">
              <a:lnSpc>
                <a:spcPts val="3503"/>
              </a:lnSpc>
              <a:spcBef>
                <a:spcPct val="0"/>
              </a:spcBef>
            </a:pPr>
            <a:endParaRPr lang="en-US" sz="2502" b="1" spc="25" dirty="0">
              <a:solidFill>
                <a:srgbClr val="000000"/>
              </a:solidFill>
              <a:latin typeface="Times New Roman Bold"/>
              <a:ea typeface="Times New Roman Bold"/>
              <a:cs typeface="Times New Roman Bold"/>
              <a:sym typeface="Times New Roman Bold"/>
            </a:endParaRPr>
          </a:p>
          <a:p>
            <a:pPr marL="540315" lvl="1" indent="-270157" algn="just">
              <a:lnSpc>
                <a:spcPts val="3503"/>
              </a:lnSpc>
              <a:spcBef>
                <a:spcPct val="0"/>
              </a:spcBef>
              <a:buFont typeface="Arial"/>
              <a:buChar char="•"/>
            </a:pPr>
            <a:r>
              <a:rPr lang="en-US" sz="2502" b="1" spc="25" dirty="0">
                <a:solidFill>
                  <a:srgbClr val="000000"/>
                </a:solidFill>
                <a:latin typeface="Times New Roman Bold"/>
                <a:ea typeface="Times New Roman Bold"/>
                <a:cs typeface="Times New Roman Bold"/>
                <a:sym typeface="Times New Roman Bold"/>
              </a:rPr>
              <a:t>Since the distribution was relatively normal, we concluded that while both mean and median values are viable, the median offers a more stable representation.</a:t>
            </a:r>
          </a:p>
          <a:p>
            <a:pPr algn="just">
              <a:lnSpc>
                <a:spcPts val="3503"/>
              </a:lnSpc>
              <a:spcBef>
                <a:spcPct val="0"/>
              </a:spcBef>
            </a:pPr>
            <a:endParaRPr lang="en-US" sz="2502" b="1" spc="25" dirty="0">
              <a:solidFill>
                <a:srgbClr val="000000"/>
              </a:solidFill>
              <a:latin typeface="Times New Roman Bold"/>
              <a:ea typeface="Times New Roman Bold"/>
              <a:cs typeface="Times New Roman Bold"/>
              <a:sym typeface="Times New Roman Bold"/>
            </a:endParaRPr>
          </a:p>
          <a:p>
            <a:pPr marL="540315" lvl="1" indent="-270157" algn="just">
              <a:lnSpc>
                <a:spcPts val="3503"/>
              </a:lnSpc>
              <a:spcBef>
                <a:spcPct val="0"/>
              </a:spcBef>
              <a:buFont typeface="Arial"/>
              <a:buChar char="•"/>
            </a:pPr>
            <a:r>
              <a:rPr lang="en-US" sz="2502" b="1" spc="25" dirty="0">
                <a:solidFill>
                  <a:srgbClr val="000000"/>
                </a:solidFill>
                <a:latin typeface="Times New Roman Bold"/>
                <a:ea typeface="Times New Roman Bold"/>
                <a:cs typeface="Times New Roman Bold"/>
                <a:sym typeface="Times New Roman Bold"/>
              </a:rPr>
              <a:t>Based on the median, we project that once onboarded, a driver will typically remain active for about 57 days, guiding retention and planning strategies.</a:t>
            </a:r>
          </a:p>
          <a:p>
            <a:pPr algn="just">
              <a:lnSpc>
                <a:spcPts val="3503"/>
              </a:lnSpc>
              <a:spcBef>
                <a:spcPct val="0"/>
              </a:spcBef>
            </a:pPr>
            <a:endParaRPr lang="en-US" sz="2502" b="1" spc="25"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4350" y="1900408"/>
            <a:ext cx="17259300" cy="5737159"/>
          </a:xfrm>
          <a:prstGeom prst="rect">
            <a:avLst/>
          </a:prstGeom>
        </p:spPr>
        <p:txBody>
          <a:bodyPr lIns="0" tIns="0" rIns="0" bIns="0" rtlCol="0" anchor="t">
            <a:spAutoFit/>
          </a:bodyPr>
          <a:lstStyle/>
          <a:p>
            <a:pPr marL="540315" lvl="1" indent="-270157" algn="just">
              <a:lnSpc>
                <a:spcPts val="3503"/>
              </a:lnSpc>
              <a:buFont typeface="Arial"/>
              <a:buChar char="•"/>
            </a:pPr>
            <a:r>
              <a:rPr lang="en-US" sz="2502" b="1" spc="25">
                <a:solidFill>
                  <a:srgbClr val="000000"/>
                </a:solidFill>
                <a:latin typeface="Times New Roman Bold"/>
                <a:ea typeface="Times New Roman Bold"/>
                <a:cs typeface="Times New Roman Bold"/>
                <a:sym typeface="Times New Roman Bold"/>
              </a:rPr>
              <a:t>The daily revenue generated by drivers was calculated based on their active days and averaged across all drivers, then scaled to an annual figure by multiplying by 365. </a:t>
            </a:r>
          </a:p>
          <a:p>
            <a:pPr algn="just">
              <a:lnSpc>
                <a:spcPts val="3503"/>
              </a:lnSpc>
            </a:pPr>
            <a:endParaRPr lang="en-US" sz="2502" b="1" spc="25">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a:solidFill>
                  <a:srgbClr val="000000"/>
                </a:solidFill>
                <a:latin typeface="Times New Roman Bold"/>
                <a:ea typeface="Times New Roman Bold"/>
                <a:cs typeface="Times New Roman Bold"/>
                <a:sym typeface="Times New Roman Bold"/>
              </a:rPr>
              <a:t>To account for churn over the average driver tenure of 57 days, an 18.28% churn rate was applied, adjusted over the tenure period (in years) to reflect the impact of attrition on projected revenue. </a:t>
            </a:r>
          </a:p>
          <a:p>
            <a:pPr algn="just">
              <a:lnSpc>
                <a:spcPts val="3503"/>
              </a:lnSpc>
            </a:pPr>
            <a:endParaRPr lang="en-US" sz="2502" b="1" spc="25">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a:solidFill>
                  <a:srgbClr val="000000"/>
                </a:solidFill>
                <a:latin typeface="Times New Roman Bold"/>
                <a:ea typeface="Times New Roman Bold"/>
                <a:cs typeface="Times New Roman Bold"/>
                <a:sym typeface="Times New Roman Bold"/>
              </a:rPr>
              <a:t>Additionally, a 10%</a:t>
            </a:r>
            <a:r>
              <a:rPr lang="en-US" sz="2502" spc="25">
                <a:solidFill>
                  <a:srgbClr val="000000"/>
                </a:solidFill>
                <a:latin typeface="Times New Roman"/>
                <a:ea typeface="Times New Roman"/>
                <a:cs typeface="Times New Roman"/>
                <a:sym typeface="Times New Roman"/>
              </a:rPr>
              <a:t>[2]</a:t>
            </a:r>
            <a:r>
              <a:rPr lang="en-US" sz="2502" b="1" spc="25">
                <a:solidFill>
                  <a:srgbClr val="000000"/>
                </a:solidFill>
                <a:latin typeface="Times New Roman Bold"/>
                <a:ea typeface="Times New Roman Bold"/>
                <a:cs typeface="Times New Roman Bold"/>
                <a:sym typeface="Times New Roman Bold"/>
              </a:rPr>
              <a:t> discount rate was used to account for the time value of money, converting projected revenue into its present value and reflecting expected future revenue over a driver’s lifetime with Lyft. </a:t>
            </a:r>
          </a:p>
          <a:p>
            <a:pPr algn="just">
              <a:lnSpc>
                <a:spcPts val="3503"/>
              </a:lnSpc>
            </a:pPr>
            <a:endParaRPr lang="en-US" sz="2502" b="1" spc="25">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a:solidFill>
                  <a:srgbClr val="000000"/>
                </a:solidFill>
                <a:latin typeface="Times New Roman Bold"/>
                <a:ea typeface="Times New Roman Bold"/>
                <a:cs typeface="Times New Roman Bold"/>
                <a:sym typeface="Times New Roman Bold"/>
              </a:rPr>
              <a:t>Based on these adjustments, the estimated Driver Lifetime Value (LTV) for Lyft over the 57-day expected tenure is approximately $3,190.21.</a:t>
            </a:r>
          </a:p>
          <a:p>
            <a:pPr algn="just">
              <a:lnSpc>
                <a:spcPts val="3503"/>
              </a:lnSpc>
            </a:pPr>
            <a:endParaRPr lang="en-US" sz="2502" b="1" spc="25">
              <a:solidFill>
                <a:srgbClr val="000000"/>
              </a:solidFill>
              <a:latin typeface="Times New Roman Bold"/>
              <a:ea typeface="Times New Roman Bold"/>
              <a:cs typeface="Times New Roman Bold"/>
              <a:sym typeface="Times New Roman Bold"/>
            </a:endParaRPr>
          </a:p>
          <a:p>
            <a:pPr marL="540315" lvl="1" indent="-270157" algn="just">
              <a:lnSpc>
                <a:spcPts val="3503"/>
              </a:lnSpc>
              <a:buFont typeface="Arial"/>
              <a:buChar char="•"/>
            </a:pPr>
            <a:r>
              <a:rPr lang="en-US" sz="2502" b="1" spc="25">
                <a:solidFill>
                  <a:srgbClr val="000000"/>
                </a:solidFill>
                <a:latin typeface="Times New Roman Bold"/>
                <a:ea typeface="Times New Roman Bold"/>
                <a:cs typeface="Times New Roman Bold"/>
                <a:sym typeface="Times New Roman Bold"/>
              </a:rPr>
              <a:t>The formula used to calculate Driver LTV:</a:t>
            </a:r>
          </a:p>
        </p:txBody>
      </p:sp>
      <p:sp>
        <p:nvSpPr>
          <p:cNvPr id="4" name="Freeform 4"/>
          <p:cNvSpPr/>
          <p:nvPr/>
        </p:nvSpPr>
        <p:spPr>
          <a:xfrm>
            <a:off x="438380" y="7637566"/>
            <a:ext cx="11301259" cy="1497417"/>
          </a:xfrm>
          <a:custGeom>
            <a:avLst/>
            <a:gdLst/>
            <a:ahLst/>
            <a:cxnLst/>
            <a:rect l="l" t="t" r="r" b="b"/>
            <a:pathLst>
              <a:path w="11301259" h="1497417">
                <a:moveTo>
                  <a:pt x="0" y="0"/>
                </a:moveTo>
                <a:lnTo>
                  <a:pt x="11301259" y="0"/>
                </a:lnTo>
                <a:lnTo>
                  <a:pt x="11301259" y="1497417"/>
                </a:lnTo>
                <a:lnTo>
                  <a:pt x="0" y="1497417"/>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842401" y="667544"/>
            <a:ext cx="13346551"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 Calculation of Driver LTV</a:t>
            </a:r>
          </a:p>
        </p:txBody>
      </p:sp>
      <p:sp>
        <p:nvSpPr>
          <p:cNvPr id="6" name="TextBox 6"/>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756268" y="3281601"/>
            <a:ext cx="16928520" cy="4366214"/>
            <a:chOff x="0" y="0"/>
            <a:chExt cx="22571360" cy="5821618"/>
          </a:xfrm>
        </p:grpSpPr>
        <p:sp>
          <p:nvSpPr>
            <p:cNvPr id="4" name="Freeform 4"/>
            <p:cNvSpPr/>
            <p:nvPr/>
          </p:nvSpPr>
          <p:spPr>
            <a:xfrm>
              <a:off x="0" y="0"/>
              <a:ext cx="7788118" cy="5821618"/>
            </a:xfrm>
            <a:custGeom>
              <a:avLst/>
              <a:gdLst/>
              <a:ahLst/>
              <a:cxnLst/>
              <a:rect l="l" t="t" r="r" b="b"/>
              <a:pathLst>
                <a:path w="7788118" h="5821618">
                  <a:moveTo>
                    <a:pt x="0" y="0"/>
                  </a:moveTo>
                  <a:lnTo>
                    <a:pt x="7788118" y="0"/>
                  </a:lnTo>
                  <a:lnTo>
                    <a:pt x="7788118" y="5821618"/>
                  </a:lnTo>
                  <a:lnTo>
                    <a:pt x="0" y="5821618"/>
                  </a:lnTo>
                  <a:lnTo>
                    <a:pt x="0" y="0"/>
                  </a:lnTo>
                  <a:close/>
                </a:path>
              </a:pathLst>
            </a:custGeom>
            <a:blipFill>
              <a:blip r:embed="rId3"/>
              <a:stretch>
                <a:fillRect/>
              </a:stretch>
            </a:blipFill>
          </p:spPr>
          <p:txBody>
            <a:bodyPr/>
            <a:lstStyle/>
            <a:p>
              <a:endParaRPr lang="en-US"/>
            </a:p>
          </p:txBody>
        </p:sp>
        <p:sp>
          <p:nvSpPr>
            <p:cNvPr id="5" name="Freeform 5"/>
            <p:cNvSpPr/>
            <p:nvPr/>
          </p:nvSpPr>
          <p:spPr>
            <a:xfrm>
              <a:off x="7788118" y="0"/>
              <a:ext cx="7698008" cy="5821618"/>
            </a:xfrm>
            <a:custGeom>
              <a:avLst/>
              <a:gdLst/>
              <a:ahLst/>
              <a:cxnLst/>
              <a:rect l="l" t="t" r="r" b="b"/>
              <a:pathLst>
                <a:path w="7698008" h="5821618">
                  <a:moveTo>
                    <a:pt x="0" y="0"/>
                  </a:moveTo>
                  <a:lnTo>
                    <a:pt x="7698007" y="0"/>
                  </a:lnTo>
                  <a:lnTo>
                    <a:pt x="7698007" y="5821618"/>
                  </a:lnTo>
                  <a:lnTo>
                    <a:pt x="0" y="5821618"/>
                  </a:lnTo>
                  <a:lnTo>
                    <a:pt x="0" y="0"/>
                  </a:lnTo>
                  <a:close/>
                </a:path>
              </a:pathLst>
            </a:custGeom>
            <a:blipFill>
              <a:blip r:embed="rId4"/>
              <a:stretch>
                <a:fillRect/>
              </a:stretch>
            </a:blipFill>
          </p:spPr>
          <p:txBody>
            <a:bodyPr/>
            <a:lstStyle/>
            <a:p>
              <a:endParaRPr lang="en-US"/>
            </a:p>
          </p:txBody>
        </p:sp>
        <p:sp>
          <p:nvSpPr>
            <p:cNvPr id="6" name="Freeform 6"/>
            <p:cNvSpPr/>
            <p:nvPr/>
          </p:nvSpPr>
          <p:spPr>
            <a:xfrm>
              <a:off x="15178829" y="0"/>
              <a:ext cx="7392531" cy="5821618"/>
            </a:xfrm>
            <a:custGeom>
              <a:avLst/>
              <a:gdLst/>
              <a:ahLst/>
              <a:cxnLst/>
              <a:rect l="l" t="t" r="r" b="b"/>
              <a:pathLst>
                <a:path w="7392531" h="5821618">
                  <a:moveTo>
                    <a:pt x="0" y="0"/>
                  </a:moveTo>
                  <a:lnTo>
                    <a:pt x="7392531" y="0"/>
                  </a:lnTo>
                  <a:lnTo>
                    <a:pt x="7392531" y="5821618"/>
                  </a:lnTo>
                  <a:lnTo>
                    <a:pt x="0" y="5821618"/>
                  </a:lnTo>
                  <a:lnTo>
                    <a:pt x="0" y="0"/>
                  </a:lnTo>
                  <a:close/>
                </a:path>
              </a:pathLst>
            </a:custGeom>
            <a:blipFill>
              <a:blip r:embed="rId5"/>
              <a:stretch>
                <a:fillRect/>
              </a:stretch>
            </a:blipFill>
          </p:spPr>
          <p:txBody>
            <a:bodyPr/>
            <a:lstStyle/>
            <a:p>
              <a:endParaRPr lang="en-US"/>
            </a:p>
          </p:txBody>
        </p:sp>
      </p:grpSp>
      <p:sp>
        <p:nvSpPr>
          <p:cNvPr id="7" name="TextBox 7"/>
          <p:cNvSpPr txBox="1"/>
          <p:nvPr/>
        </p:nvSpPr>
        <p:spPr>
          <a:xfrm>
            <a:off x="756268" y="667544"/>
            <a:ext cx="13346551" cy="741363"/>
          </a:xfrm>
          <a:prstGeom prst="rect">
            <a:avLst/>
          </a:prstGeom>
        </p:spPr>
        <p:txBody>
          <a:bodyPr lIns="0" tIns="0" rIns="0" bIns="0" rtlCol="0" anchor="t">
            <a:spAutoFit/>
          </a:bodyPr>
          <a:lstStyle/>
          <a:p>
            <a:pPr marL="0" lvl="0" indent="0" algn="l">
              <a:lnSpc>
                <a:spcPts val="4700"/>
              </a:lnSpc>
              <a:spcBef>
                <a:spcPct val="0"/>
              </a:spcBef>
            </a:pPr>
            <a:r>
              <a:rPr lang="en-US" sz="5000" b="1" spc="-235">
                <a:solidFill>
                  <a:srgbClr val="060503"/>
                </a:solidFill>
                <a:latin typeface="Times New Roman Medium"/>
                <a:ea typeface="Times New Roman Medium"/>
                <a:cs typeface="Times New Roman Medium"/>
                <a:sym typeface="Times New Roman Medium"/>
              </a:rPr>
              <a:t>Factors Affecting Driver LTV</a:t>
            </a:r>
          </a:p>
        </p:txBody>
      </p:sp>
      <p:sp>
        <p:nvSpPr>
          <p:cNvPr id="8" name="TextBox 8"/>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7</a:t>
            </a:r>
          </a:p>
        </p:txBody>
      </p:sp>
      <p:sp>
        <p:nvSpPr>
          <p:cNvPr id="9" name="TextBox 9"/>
          <p:cNvSpPr txBox="1"/>
          <p:nvPr/>
        </p:nvSpPr>
        <p:spPr>
          <a:xfrm>
            <a:off x="1935444" y="2808125"/>
            <a:ext cx="3404021" cy="432939"/>
          </a:xfrm>
          <a:prstGeom prst="rect">
            <a:avLst/>
          </a:prstGeom>
        </p:spPr>
        <p:txBody>
          <a:bodyPr wrap="square" lIns="0" tIns="0" rIns="0" bIns="0" rtlCol="0" anchor="t">
            <a:spAutoFit/>
          </a:bodyPr>
          <a:lstStyle/>
          <a:p>
            <a:pPr algn="ctr">
              <a:lnSpc>
                <a:spcPts val="3503"/>
              </a:lnSpc>
              <a:spcBef>
                <a:spcPct val="0"/>
              </a:spcBef>
            </a:pPr>
            <a:r>
              <a:rPr lang="en-US" sz="2502" b="1" spc="25" dirty="0">
                <a:solidFill>
                  <a:srgbClr val="000000"/>
                </a:solidFill>
                <a:latin typeface="Times New Roman Bold"/>
                <a:ea typeface="Times New Roman Bold"/>
                <a:cs typeface="Times New Roman Bold"/>
                <a:sym typeface="Times New Roman Bold"/>
              </a:rPr>
              <a:t>Prime time engagement</a:t>
            </a:r>
          </a:p>
        </p:txBody>
      </p:sp>
      <p:sp>
        <p:nvSpPr>
          <p:cNvPr id="10" name="TextBox 10"/>
          <p:cNvSpPr txBox="1"/>
          <p:nvPr/>
        </p:nvSpPr>
        <p:spPr>
          <a:xfrm>
            <a:off x="8404653" y="2828656"/>
            <a:ext cx="1928440" cy="479359"/>
          </a:xfrm>
          <a:prstGeom prst="rect">
            <a:avLst/>
          </a:prstGeom>
        </p:spPr>
        <p:txBody>
          <a:bodyPr lIns="0" tIns="0" rIns="0" bIns="0" rtlCol="0" anchor="t">
            <a:spAutoFit/>
          </a:bodyPr>
          <a:lstStyle/>
          <a:p>
            <a:pPr algn="ctr">
              <a:lnSpc>
                <a:spcPts val="3503"/>
              </a:lnSpc>
              <a:spcBef>
                <a:spcPct val="0"/>
              </a:spcBef>
            </a:pPr>
            <a:r>
              <a:rPr lang="en-US" sz="2502" b="1" spc="25" dirty="0">
                <a:solidFill>
                  <a:srgbClr val="000000"/>
                </a:solidFill>
                <a:latin typeface="Times New Roman Bold"/>
                <a:ea typeface="Times New Roman Bold"/>
                <a:cs typeface="Times New Roman Bold"/>
                <a:sym typeface="Times New Roman Bold"/>
              </a:rPr>
              <a:t>Ride Duration</a:t>
            </a:r>
          </a:p>
        </p:txBody>
      </p:sp>
      <p:sp>
        <p:nvSpPr>
          <p:cNvPr id="11" name="TextBox 11"/>
          <p:cNvSpPr txBox="1"/>
          <p:nvPr/>
        </p:nvSpPr>
        <p:spPr>
          <a:xfrm>
            <a:off x="13419617" y="2808124"/>
            <a:ext cx="3164408" cy="432939"/>
          </a:xfrm>
          <a:prstGeom prst="rect">
            <a:avLst/>
          </a:prstGeom>
        </p:spPr>
        <p:txBody>
          <a:bodyPr wrap="square" lIns="0" tIns="0" rIns="0" bIns="0" rtlCol="0" anchor="t">
            <a:spAutoFit/>
          </a:bodyPr>
          <a:lstStyle/>
          <a:p>
            <a:pPr algn="ctr">
              <a:lnSpc>
                <a:spcPts val="3503"/>
              </a:lnSpc>
              <a:spcBef>
                <a:spcPct val="0"/>
              </a:spcBef>
            </a:pPr>
            <a:r>
              <a:rPr lang="en-US" sz="2502" b="1" spc="25" dirty="0">
                <a:solidFill>
                  <a:srgbClr val="000000"/>
                </a:solidFill>
                <a:latin typeface="Times New Roman Bold"/>
                <a:ea typeface="Times New Roman Bold"/>
                <a:cs typeface="Times New Roman Bold"/>
                <a:sym typeface="Times New Roman Bold"/>
              </a:rPr>
              <a:t>Ride Acceptance Time</a:t>
            </a:r>
          </a:p>
        </p:txBody>
      </p:sp>
      <p:sp>
        <p:nvSpPr>
          <p:cNvPr id="12" name="TextBox 12"/>
          <p:cNvSpPr txBox="1"/>
          <p:nvPr/>
        </p:nvSpPr>
        <p:spPr>
          <a:xfrm>
            <a:off x="-1066800" y="1796316"/>
            <a:ext cx="8085577" cy="384721"/>
          </a:xfrm>
          <a:prstGeom prst="rect">
            <a:avLst/>
          </a:prstGeom>
        </p:spPr>
        <p:txBody>
          <a:bodyPr lIns="0" tIns="0" rIns="0" bIns="0" rtlCol="0" anchor="t">
            <a:spAutoFit/>
          </a:bodyPr>
          <a:lstStyle/>
          <a:p>
            <a:pPr algn="ctr">
              <a:lnSpc>
                <a:spcPts val="3000"/>
              </a:lnSpc>
              <a:spcBef>
                <a:spcPct val="0"/>
              </a:spcBef>
            </a:pPr>
            <a:r>
              <a:rPr lang="en-US" sz="2500" b="1" spc="-125" dirty="0">
                <a:solidFill>
                  <a:srgbClr val="000000"/>
                </a:solidFill>
                <a:latin typeface="Times New Roman Medium"/>
                <a:ea typeface="Times New Roman Medium"/>
                <a:cs typeface="Times New Roman Medium"/>
                <a:sym typeface="Times New Roman Medium"/>
              </a:rPr>
              <a:t>Key Factors affecting Driver LTV:</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1510" y="9520510"/>
            <a:ext cx="766490" cy="766490"/>
          </a:xfrm>
          <a:custGeom>
            <a:avLst/>
            <a:gdLst/>
            <a:ahLst/>
            <a:cxnLst/>
            <a:rect l="l" t="t" r="r" b="b"/>
            <a:pathLst>
              <a:path w="766490" h="766490">
                <a:moveTo>
                  <a:pt x="0" y="0"/>
                </a:moveTo>
                <a:lnTo>
                  <a:pt x="766490" y="0"/>
                </a:lnTo>
                <a:lnTo>
                  <a:pt x="766490" y="766490"/>
                </a:lnTo>
                <a:lnTo>
                  <a:pt x="0" y="76649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56268" y="667544"/>
            <a:ext cx="13346551" cy="644407"/>
          </a:xfrm>
          <a:prstGeom prst="rect">
            <a:avLst/>
          </a:prstGeom>
        </p:spPr>
        <p:txBody>
          <a:bodyPr lIns="0" tIns="0" rIns="0" bIns="0" rtlCol="0" anchor="t">
            <a:spAutoFit/>
          </a:bodyPr>
          <a:lstStyle/>
          <a:p>
            <a:pPr marL="0" lvl="0" indent="0" algn="l">
              <a:lnSpc>
                <a:spcPts val="4700"/>
              </a:lnSpc>
              <a:spcBef>
                <a:spcPct val="0"/>
              </a:spcBef>
            </a:pPr>
            <a:r>
              <a:rPr lang="en-US" sz="5000" b="1" spc="-235" dirty="0">
                <a:solidFill>
                  <a:srgbClr val="060503"/>
                </a:solidFill>
                <a:latin typeface="Times New Roman Medium"/>
                <a:ea typeface="Times New Roman Medium"/>
                <a:cs typeface="Times New Roman Medium"/>
                <a:sym typeface="Times New Roman Medium"/>
              </a:rPr>
              <a:t>Factors Affecting Driver LTV</a:t>
            </a:r>
          </a:p>
        </p:txBody>
      </p:sp>
      <p:sp>
        <p:nvSpPr>
          <p:cNvPr id="4" name="TextBox 4"/>
          <p:cNvSpPr txBox="1"/>
          <p:nvPr/>
        </p:nvSpPr>
        <p:spPr>
          <a:xfrm>
            <a:off x="438380" y="9798980"/>
            <a:ext cx="162148" cy="479359"/>
          </a:xfrm>
          <a:prstGeom prst="rect">
            <a:avLst/>
          </a:prstGeom>
        </p:spPr>
        <p:txBody>
          <a:bodyPr lIns="0" tIns="0" rIns="0" bIns="0" rtlCol="0" anchor="t">
            <a:spAutoFit/>
          </a:bodyPr>
          <a:lstStyle/>
          <a:p>
            <a:pPr algn="ctr">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8</a:t>
            </a:r>
          </a:p>
        </p:txBody>
      </p:sp>
      <p:sp>
        <p:nvSpPr>
          <p:cNvPr id="5" name="Freeform 5"/>
          <p:cNvSpPr/>
          <p:nvPr/>
        </p:nvSpPr>
        <p:spPr>
          <a:xfrm>
            <a:off x="756268" y="1877950"/>
            <a:ext cx="1668683" cy="1668683"/>
          </a:xfrm>
          <a:custGeom>
            <a:avLst/>
            <a:gdLst/>
            <a:ahLst/>
            <a:cxnLst/>
            <a:rect l="l" t="t" r="r" b="b"/>
            <a:pathLst>
              <a:path w="1668683" h="1668683">
                <a:moveTo>
                  <a:pt x="0" y="0"/>
                </a:moveTo>
                <a:lnTo>
                  <a:pt x="1668683" y="0"/>
                </a:lnTo>
                <a:lnTo>
                  <a:pt x="1668683" y="1668683"/>
                </a:lnTo>
                <a:lnTo>
                  <a:pt x="0" y="16686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756268" y="4124817"/>
            <a:ext cx="1668683" cy="1704913"/>
          </a:xfrm>
          <a:custGeom>
            <a:avLst/>
            <a:gdLst/>
            <a:ahLst/>
            <a:cxnLst/>
            <a:rect l="l" t="t" r="r" b="b"/>
            <a:pathLst>
              <a:path w="1668683" h="1704913">
                <a:moveTo>
                  <a:pt x="0" y="0"/>
                </a:moveTo>
                <a:lnTo>
                  <a:pt x="1668683" y="0"/>
                </a:lnTo>
                <a:lnTo>
                  <a:pt x="1668683" y="1704913"/>
                </a:lnTo>
                <a:lnTo>
                  <a:pt x="0" y="17049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875886" y="6652919"/>
            <a:ext cx="1549065" cy="2114765"/>
          </a:xfrm>
          <a:custGeom>
            <a:avLst/>
            <a:gdLst/>
            <a:ahLst/>
            <a:cxnLst/>
            <a:rect l="l" t="t" r="r" b="b"/>
            <a:pathLst>
              <a:path w="1549065" h="2114765">
                <a:moveTo>
                  <a:pt x="0" y="0"/>
                </a:moveTo>
                <a:lnTo>
                  <a:pt x="1549065" y="0"/>
                </a:lnTo>
                <a:lnTo>
                  <a:pt x="1549065" y="2114764"/>
                </a:lnTo>
                <a:lnTo>
                  <a:pt x="0" y="21147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TextBox 8"/>
          <p:cNvSpPr txBox="1"/>
          <p:nvPr/>
        </p:nvSpPr>
        <p:spPr>
          <a:xfrm>
            <a:off x="2735414" y="1773175"/>
            <a:ext cx="13939394" cy="1793809"/>
          </a:xfrm>
          <a:prstGeom prst="rect">
            <a:avLst/>
          </a:prstGeom>
        </p:spPr>
        <p:txBody>
          <a:bodyPr lIns="0" tIns="0" rIns="0" bIns="0" rtlCol="0" anchor="t">
            <a:spAutoFit/>
          </a:bodyPr>
          <a:lstStyle/>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Analysis shows a strong positive correlation between prime time engagement and LTV, as drivers working during peak hours benefit from surge pricing. Implementing incentives to encourage drivers to increase their availability during these high-demand periods, would enhance driver earnings and overall revenue.</a:t>
            </a:r>
          </a:p>
        </p:txBody>
      </p:sp>
      <p:sp>
        <p:nvSpPr>
          <p:cNvPr id="9" name="TextBox 9"/>
          <p:cNvSpPr txBox="1"/>
          <p:nvPr/>
        </p:nvSpPr>
        <p:spPr>
          <a:xfrm>
            <a:off x="2740453" y="6980084"/>
            <a:ext cx="13934356" cy="1355659"/>
          </a:xfrm>
          <a:prstGeom prst="rect">
            <a:avLst/>
          </a:prstGeom>
        </p:spPr>
        <p:txBody>
          <a:bodyPr lIns="0" tIns="0" rIns="0" bIns="0" rtlCol="0" anchor="t">
            <a:spAutoFit/>
          </a:bodyPr>
          <a:lstStyle/>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Analysis shows a positive correlation between trip duration and LTV with longer rides generating higher fares for both drivers and Lyft. Lyft could optimize dispatching to prioritize longer rides and incentivize drivers to accept them, boosting earnings for both parties.</a:t>
            </a:r>
          </a:p>
        </p:txBody>
      </p:sp>
      <p:sp>
        <p:nvSpPr>
          <p:cNvPr id="10" name="TextBox 10"/>
          <p:cNvSpPr txBox="1"/>
          <p:nvPr/>
        </p:nvSpPr>
        <p:spPr>
          <a:xfrm>
            <a:off x="2735414" y="4474072"/>
            <a:ext cx="13939394" cy="1793809"/>
          </a:xfrm>
          <a:prstGeom prst="rect">
            <a:avLst/>
          </a:prstGeom>
        </p:spPr>
        <p:txBody>
          <a:bodyPr lIns="0" tIns="0" rIns="0" bIns="0" rtlCol="0" anchor="t">
            <a:spAutoFit/>
          </a:bodyPr>
          <a:lstStyle/>
          <a:p>
            <a:pPr algn="just">
              <a:lnSpc>
                <a:spcPts val="3503"/>
              </a:lnSpc>
              <a:spcBef>
                <a:spcPct val="0"/>
              </a:spcBef>
            </a:pPr>
            <a:r>
              <a:rPr lang="en-US" sz="2502" b="1" spc="25">
                <a:solidFill>
                  <a:srgbClr val="000000"/>
                </a:solidFill>
                <a:latin typeface="Times New Roman Bold"/>
                <a:ea typeface="Times New Roman Bold"/>
                <a:cs typeface="Times New Roman Bold"/>
                <a:sym typeface="Times New Roman Bold"/>
              </a:rPr>
              <a:t>Analysis reveals a negative correlation between acceptance times and daily revenue, with faster responses linked to higher earnings due to increased ride completions. Lyft could implement a reward system for quick acceptance times, potentially boosting overall operational efficiency and driver revenue.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1527</Words>
  <Application>Microsoft Macintosh PowerPoint</Application>
  <PresentationFormat>Custom</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Times New Roman Bold</vt:lpstr>
      <vt:lpstr>Calibri</vt:lpstr>
      <vt:lpstr>Times New Roman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Black Modern Marketing Plan Presentation</dc:title>
  <cp:lastModifiedBy>Neville Roy</cp:lastModifiedBy>
  <cp:revision>4</cp:revision>
  <dcterms:created xsi:type="dcterms:W3CDTF">2006-08-16T00:00:00Z</dcterms:created>
  <dcterms:modified xsi:type="dcterms:W3CDTF">2025-01-03T22:15:34Z</dcterms:modified>
  <dc:identifier>DAGJn3ndyWY</dc:identifier>
</cp:coreProperties>
</file>