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b9dc4e6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b9dc4e6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b9dc4e6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b9dc4e6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b9dc4e6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b9dc4e6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b9dc4e6d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b9dc4e6d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b9dc4e6d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b9dc4e6d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9dc4e6d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b9dc4e6d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b9dc4e6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b9dc4e6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b9dc4e6d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b9dc4e6d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bf92015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bf92015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bf92015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bf92015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b9dc4e6d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b9dc4e6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bf9201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bf9201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b9dc4e6d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b9dc4e6d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b9dc4e6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b9dc4e6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b9dc4e6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b9dc4e6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9dc4e6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9dc4e6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b9dc4e6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b9dc4e6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b9dc4e6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b9dc4e6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9dc4e6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9dc4e6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b9dc4e6d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b9dc4e6d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b9dc4e6d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b9dc4e6d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Food and Beverage Industry Analysis in Power-BI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278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–Nevil Hitesh Mehta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28850" y="2503850"/>
            <a:ext cx="2218500" cy="48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Mentorness Task 3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3040">
                <a:latin typeface="Arial"/>
                <a:ea typeface="Arial"/>
                <a:cs typeface="Arial"/>
                <a:sym typeface="Arial"/>
              </a:rPr>
              <a:t>Analysis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Measures: Categorical and Numerical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Numerical: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Calculating percentage composition among the total.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5" y="2941825"/>
            <a:ext cx="8839199" cy="5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225" y="3593825"/>
            <a:ext cx="2395557" cy="1013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3040">
                <a:latin typeface="Arial"/>
                <a:ea typeface="Arial"/>
                <a:cs typeface="Arial"/>
                <a:sym typeface="Arial"/>
              </a:rPr>
              <a:t>Analysis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91575" y="1853850"/>
            <a:ext cx="78216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Categorical: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Identifying labels corresponding to maximum count.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313" y="2288500"/>
            <a:ext cx="4399376" cy="269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Data Visualization</a:t>
            </a:r>
            <a:endParaRPr sz="304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Layout: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4 Reports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Overview: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Analysing Cities, Brands, Age Groups, Tiers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 Information: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Analysing product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preference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among respondents.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Consumption Pattern: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Identifying trends and analysing consumer behaviour.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Marketing Strategy: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Analysing different marketing strategies and assessing their effectiveness.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Elements: Cards, Slicers, Bar-charts, Doughnut Charts, Tree Map, Choropleth Map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24" y="653026"/>
            <a:ext cx="7856974" cy="439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5"/>
          <p:cNvSpPr txBox="1"/>
          <p:nvPr/>
        </p:nvSpPr>
        <p:spPr>
          <a:xfrm>
            <a:off x="3765913" y="193150"/>
            <a:ext cx="1612200" cy="4101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Overview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75" y="657775"/>
            <a:ext cx="7647050" cy="428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6"/>
          <p:cNvSpPr txBox="1"/>
          <p:nvPr/>
        </p:nvSpPr>
        <p:spPr>
          <a:xfrm>
            <a:off x="3372149" y="193150"/>
            <a:ext cx="2399700" cy="4101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Product Information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99" y="608300"/>
            <a:ext cx="7828599" cy="4395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7"/>
          <p:cNvSpPr txBox="1"/>
          <p:nvPr/>
        </p:nvSpPr>
        <p:spPr>
          <a:xfrm>
            <a:off x="3372150" y="131025"/>
            <a:ext cx="2656800" cy="410100"/>
          </a:xfrm>
          <a:prstGeom prst="rect">
            <a:avLst/>
          </a:prstGeom>
          <a:gradFill>
            <a:gsLst>
              <a:gs pos="0">
                <a:srgbClr val="4D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Consumption Pattern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75" y="652450"/>
            <a:ext cx="7694249" cy="4326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8"/>
          <p:cNvSpPr txBox="1"/>
          <p:nvPr/>
        </p:nvSpPr>
        <p:spPr>
          <a:xfrm>
            <a:off x="3372150" y="131025"/>
            <a:ext cx="2495400" cy="410100"/>
          </a:xfrm>
          <a:prstGeom prst="rect">
            <a:avLst/>
          </a:prstGeom>
          <a:gradFill>
            <a:gsLst>
              <a:gs pos="0">
                <a:srgbClr val="F48108"/>
              </a:gs>
              <a:gs pos="100000">
                <a:srgbClr val="703D0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Marketing Strategy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Insights:Demographics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078875"/>
            <a:ext cx="76887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75% of Respondents are from Tier 1.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55% belong to the age-group of 19-30.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60% of </a:t>
            </a:r>
            <a:r>
              <a:rPr lang="en" sz="1550">
                <a:latin typeface="Arial"/>
                <a:ea typeface="Arial"/>
                <a:cs typeface="Arial"/>
                <a:sym typeface="Arial"/>
              </a:rPr>
              <a:t>respondents showing interest in beverages are Males.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Bangalore in Tier 1 and Pune in Tier 2 have high respondents.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Insights:Product Information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29450" y="2078875"/>
            <a:ext cx="76887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Brand reputation: Major factor driving beverage selection.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Cola-Coka(25%) is most popular among respondents followed by Bepsi(21%).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Caffeine: Most expected ingredient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Reduced Sugar: Most desired improvement.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45% have heard out of which 50% have actually tried the beverage.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Most of the respondent have neutral perception towards brands.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Insights:Consumption Pattern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729450" y="2078875"/>
            <a:ext cx="76887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65% consume for increasing energy and improving performance required during work, study or before exercise.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Around 35% consume 2-3 times in a Week.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Daily: Chennai, Delhi, Jaipur; Weekly: Hyderabad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28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03">
                <a:latin typeface="Arial"/>
                <a:ea typeface="Arial"/>
                <a:cs typeface="Arial"/>
                <a:sym typeface="Arial"/>
              </a:rPr>
              <a:t>Bi-weekly: Mumbai, Pune, Bangalore.</a:t>
            </a:r>
            <a:endParaRPr sz="6303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Men: increasing energy, Women: combating fatigue, improving performance.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60% are health concerned.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50% have shown interest in natural and organic product.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Agenda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Familiarising with Data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Current Task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Data Modeling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Insights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-3242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6"/>
              <a:buFont typeface="Arial"/>
              <a:buChar char="●"/>
            </a:pPr>
            <a:r>
              <a:rPr lang="en" sz="1505">
                <a:latin typeface="Arial"/>
                <a:ea typeface="Arial"/>
                <a:cs typeface="Arial"/>
                <a:sym typeface="Arial"/>
              </a:rPr>
              <a:t>Conclusion</a:t>
            </a:r>
            <a:endParaRPr sz="15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9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Insights:Marketing Strategies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729450" y="2078875"/>
            <a:ext cx="76887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Online Ads: Most effective for Southern Cities.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TV-Commercials:Most effective for Northern Belt.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45% respondents prefer to buy from Supermarkets.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50-99 is the preferred price range.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-330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95">
                <a:latin typeface="Arial"/>
                <a:ea typeface="Arial"/>
                <a:cs typeface="Arial"/>
                <a:sym typeface="Arial"/>
              </a:rPr>
              <a:t>Being compact and portable is most seen factor in terms of packaging.</a:t>
            </a:r>
            <a:endParaRPr sz="639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9450" y="1219275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729450" y="1754475"/>
            <a:ext cx="76887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5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077">
                <a:latin typeface="Arial"/>
                <a:ea typeface="Arial"/>
                <a:cs typeface="Arial"/>
                <a:sym typeface="Arial"/>
              </a:rPr>
              <a:t>Target Consumer:</a:t>
            </a:r>
            <a:r>
              <a:rPr lang="en" sz="6077">
                <a:latin typeface="Arial"/>
                <a:ea typeface="Arial"/>
                <a:cs typeface="Arial"/>
                <a:sym typeface="Arial"/>
              </a:rPr>
              <a:t> Youth from Tier 1 Cities.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077">
                <a:latin typeface="Arial"/>
                <a:ea typeface="Arial"/>
                <a:cs typeface="Arial"/>
                <a:sym typeface="Arial"/>
              </a:rPr>
              <a:t>Target Locations:</a:t>
            </a:r>
            <a:r>
              <a:rPr lang="en" sz="6077">
                <a:latin typeface="Arial"/>
                <a:ea typeface="Arial"/>
                <a:cs typeface="Arial"/>
                <a:sym typeface="Arial"/>
              </a:rPr>
              <a:t> 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Mumbai, Pune, Delhi, Jaipur, Bangalore, Chennai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Stock audit on daily and weekly basis w.r.t branches.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077">
                <a:latin typeface="Arial"/>
                <a:ea typeface="Arial"/>
                <a:cs typeface="Arial"/>
                <a:sym typeface="Arial"/>
              </a:rPr>
              <a:t>Product Goals:</a:t>
            </a:r>
            <a:r>
              <a:rPr lang="en" sz="6077">
                <a:latin typeface="Arial"/>
                <a:ea typeface="Arial"/>
                <a:cs typeface="Arial"/>
                <a:sym typeface="Arial"/>
              </a:rPr>
              <a:t> 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Variety in existing flavours with increased Caffeine, reduced Sugar.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Increase brands of healthy, natural energy drinks 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6077">
                <a:latin typeface="Arial"/>
                <a:ea typeface="Arial"/>
                <a:cs typeface="Arial"/>
                <a:sym typeface="Arial"/>
              </a:rPr>
              <a:t>Marketing Goals:</a:t>
            </a:r>
            <a:r>
              <a:rPr lang="en" sz="6077">
                <a:latin typeface="Arial"/>
                <a:ea typeface="Arial"/>
                <a:cs typeface="Arial"/>
                <a:sym typeface="Arial"/>
              </a:rPr>
              <a:t> 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Simple packaging with affordable price.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-32508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6077">
                <a:latin typeface="Arial"/>
                <a:ea typeface="Arial"/>
                <a:cs typeface="Arial"/>
                <a:sym typeface="Arial"/>
              </a:rPr>
              <a:t>Online Reach: Social Media Ads, Commercials of Supermarket chains. </a:t>
            </a:r>
            <a:endParaRPr sz="60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Raw Data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75" y="2242350"/>
            <a:ext cx="2371725" cy="276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00" y="2242350"/>
            <a:ext cx="3361947" cy="276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5"/>
          <p:cNvSpPr txBox="1"/>
          <p:nvPr/>
        </p:nvSpPr>
        <p:spPr>
          <a:xfrm>
            <a:off x="2380596" y="1853850"/>
            <a:ext cx="5535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City</a:t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809375" y="1804350"/>
            <a:ext cx="12210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Respondents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Raw Data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718125" y="1978725"/>
            <a:ext cx="18588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Survey Responses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8500"/>
            <a:ext cx="8839201" cy="6650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3400"/>
            <a:ext cx="8839199" cy="71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450" y="4128750"/>
            <a:ext cx="3205449" cy="71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Key Observations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Two Dimensions and one Fact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Dimension Tables: City, Respondents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Fact Table: Survey Responses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Data-type of most variables: Categorical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City connected with Respondents: One-Many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Respondents connected with Survey Responses: One-One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Task at Hand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i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dentify key trends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understand brand perception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explore potential areas for improvement in product offerings, marketing strategies.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Data Modeling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13" y="1853850"/>
            <a:ext cx="6500574" cy="3129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9"/>
          <p:cNvSpPr/>
          <p:nvPr/>
        </p:nvSpPr>
        <p:spPr>
          <a:xfrm>
            <a:off x="1519100" y="2715200"/>
            <a:ext cx="1565425" cy="223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236925" y="4010600"/>
            <a:ext cx="1565425" cy="2236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236925" y="3467250"/>
            <a:ext cx="1565425" cy="223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616500" y="2938825"/>
            <a:ext cx="1565425" cy="2236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Checking Data-type of every variable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Checking for Duplicate values (Respondent ID)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Checking for Null values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Modifying variable names (To boost performance -&gt; Performance, 2-3 times a Week-&gt; Bi-Weekly, etc)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3040">
                <a:latin typeface="Arial"/>
                <a:ea typeface="Arial"/>
                <a:cs typeface="Arial"/>
                <a:sym typeface="Arial"/>
              </a:rPr>
              <a:t>Analysis</a:t>
            </a:r>
            <a:endParaRPr sz="3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Adding City, Tier, Age and Gender columns to Fact table (Denormalization).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Creating a separate Measures table.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46" y="3022325"/>
            <a:ext cx="2004175" cy="173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909" y="3028221"/>
            <a:ext cx="2004175" cy="17256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675" y="3037397"/>
            <a:ext cx="2004175" cy="17072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