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71" autoAdjust="0"/>
    <p:restoredTop sz="94660"/>
  </p:normalViewPr>
  <p:slideViewPr>
    <p:cSldViewPr snapToGrid="0">
      <p:cViewPr>
        <p:scale>
          <a:sx n="60" d="100"/>
          <a:sy n="60" d="100"/>
        </p:scale>
        <p:origin x="-1710" y="-2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FA259258-FBAC-434B-B70E-B505208CA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130C1-1A7A-43C6-AA0E-815D1772D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0"/>
            <a:fld id="{110E27E5-7603-43B6-811F-7E1C87987D7A}" type="slidenum">
              <a:rPr lang="en-US" altLang="en-US" smtClean="0"/>
              <a:pPr defTabSz="939800"/>
              <a:t>1</a:t>
            </a:fld>
            <a:endParaRPr lang="en-US" altLang="en-US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0"/>
            <a:fld id="{3E1A477F-2B5D-4B8E-A21B-E2C1BDAC209F}" type="slidenum">
              <a:rPr lang="en-US" altLang="en-US" smtClean="0"/>
              <a:pPr defTabSz="939800"/>
              <a:t>2</a:t>
            </a:fld>
            <a:endParaRPr lang="en-US" altLang="en-US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0"/>
            <a:fld id="{B8F0536B-0D35-4FC5-9CEE-DF1E5116A87F}" type="slidenum">
              <a:rPr lang="en-US" altLang="en-US" smtClean="0"/>
              <a:pPr defTabSz="939800"/>
              <a:t>3</a:t>
            </a:fld>
            <a:endParaRPr lang="en-US" altLang="en-US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0"/>
            <a:fld id="{5BB5C233-80BB-4B8F-9286-61FFCBB93E10}" type="slidenum">
              <a:rPr lang="en-US" altLang="en-US" smtClean="0"/>
              <a:pPr defTabSz="939800"/>
              <a:t>4</a:t>
            </a:fld>
            <a:endParaRPr lang="en-US" altLang="en-US" smtClean="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0"/>
            <a:fld id="{2B5220A0-5D58-48EF-8DE6-EC7006BBF6D3}" type="slidenum">
              <a:rPr lang="en-US" altLang="en-US" smtClean="0"/>
              <a:pPr defTabSz="939800"/>
              <a:t>5</a:t>
            </a:fld>
            <a:endParaRPr lang="en-US" altLang="en-US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0"/>
            <a:fld id="{63D1538F-2F72-4626-A244-9AF649C4F307}" type="slidenum">
              <a:rPr lang="en-US" altLang="en-US" smtClean="0"/>
              <a:pPr defTabSz="939800"/>
              <a:t>6</a:t>
            </a:fld>
            <a:endParaRPr lang="en-US" altLang="en-US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0"/>
            <a:fld id="{F61C6F70-0FCD-4812-9B92-C1A62CE329E7}" type="slidenum">
              <a:rPr lang="en-US" altLang="en-US" smtClean="0"/>
              <a:pPr defTabSz="939800"/>
              <a:t>7</a:t>
            </a:fld>
            <a:endParaRPr lang="en-US" altLang="en-US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 smtClean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smtClean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6699"/>
                </a:solidFill>
                <a:latin typeface="Helvetica" pitchFamily="-84" charset="0"/>
              </a:rPr>
              <a:t>7.</a:t>
            </a:r>
            <a:fld id="{B311632B-9258-4528-B3CA-A9E1E2DE7D95}" type="slidenum"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 smtClean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 smtClean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756400" cy="4441825"/>
          </a:xfrm>
        </p:spPr>
        <p:txBody>
          <a:bodyPr/>
          <a:lstStyle/>
          <a:p>
            <a:r>
              <a:rPr lang="en-US" altLang="en-US" smtClean="0"/>
              <a:t>Multiple instances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Each process must a priori claim maximum use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When a process requests a resource it may have to wait  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27025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Data Structures for the Banker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Algorithm </a:t>
            </a:r>
            <a:endParaRPr lang="en-US" altLang="en-US" sz="28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smtClean="0"/>
              <a:t>Available</a:t>
            </a:r>
            <a:r>
              <a:rPr lang="en-US" altLang="en-US" i="1" smtClean="0"/>
              <a:t>:</a:t>
            </a:r>
            <a:r>
              <a:rPr lang="en-US" altLang="en-US" smtClean="0"/>
              <a:t>  Vector of length </a:t>
            </a:r>
            <a:r>
              <a:rPr lang="en-US" altLang="en-US" i="1" smtClean="0"/>
              <a:t>m</a:t>
            </a:r>
            <a:r>
              <a:rPr lang="en-US" altLang="en-US" smtClean="0"/>
              <a:t>. If available [</a:t>
            </a:r>
            <a:r>
              <a:rPr lang="en-US" altLang="en-US" i="1" smtClean="0"/>
              <a:t>j</a:t>
            </a:r>
            <a:r>
              <a:rPr lang="en-US" altLang="en-US" smtClean="0"/>
              <a:t>] = </a:t>
            </a:r>
            <a:r>
              <a:rPr lang="en-US" altLang="en-US" i="1" smtClean="0"/>
              <a:t>k</a:t>
            </a:r>
            <a:r>
              <a:rPr lang="en-US" altLang="en-US" smtClean="0"/>
              <a:t>, there are</a:t>
            </a:r>
            <a:r>
              <a:rPr lang="en-US" altLang="en-US" i="1" smtClean="0"/>
              <a:t> k</a:t>
            </a:r>
            <a:r>
              <a:rPr lang="en-US" altLang="en-US" smtClean="0"/>
              <a:t> instances of resource type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  <a:r>
              <a:rPr lang="en-US" altLang="en-US" baseline="-25000" smtClean="0"/>
              <a:t>  </a:t>
            </a:r>
            <a:r>
              <a:rPr lang="en-US" altLang="en-US" smtClean="0"/>
              <a:t>available</a:t>
            </a:r>
          </a:p>
          <a:p>
            <a:endParaRPr lang="en-US" altLang="en-US" sz="800" smtClean="0"/>
          </a:p>
          <a:p>
            <a:r>
              <a:rPr lang="en-US" altLang="en-US" b="1" smtClean="0">
                <a:solidFill>
                  <a:srgbClr val="000000"/>
                </a:solidFill>
              </a:rPr>
              <a:t>Max</a:t>
            </a:r>
            <a:r>
              <a:rPr lang="en-US" altLang="en-US" i="1" smtClean="0"/>
              <a:t>: n x m</a:t>
            </a:r>
            <a:r>
              <a:rPr lang="en-US" altLang="en-US" smtClean="0"/>
              <a:t> matrix.  If </a:t>
            </a:r>
            <a:r>
              <a:rPr lang="en-US" altLang="en-US" i="1" smtClean="0"/>
              <a:t>Max </a:t>
            </a:r>
            <a:r>
              <a:rPr lang="en-US" altLang="en-US" smtClean="0"/>
              <a:t>[</a:t>
            </a:r>
            <a:r>
              <a:rPr lang="en-US" altLang="en-US" i="1" smtClean="0"/>
              <a:t>i,j</a:t>
            </a:r>
            <a:r>
              <a:rPr lang="en-US" altLang="en-US" smtClean="0"/>
              <a:t>] = </a:t>
            </a:r>
            <a:r>
              <a:rPr lang="en-US" altLang="en-US" i="1" smtClean="0"/>
              <a:t>k</a:t>
            </a:r>
            <a:r>
              <a:rPr lang="en-US" altLang="en-US" smtClean="0"/>
              <a:t>, then process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may request at most</a:t>
            </a:r>
            <a:r>
              <a:rPr lang="en-US" altLang="en-US" i="1" smtClean="0"/>
              <a:t> k </a:t>
            </a:r>
            <a:r>
              <a:rPr lang="en-US" altLang="en-US" smtClean="0"/>
              <a:t>instances of resource type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</a:p>
          <a:p>
            <a:endParaRPr lang="en-US" altLang="en-US" sz="800" i="1" baseline="-25000" smtClean="0"/>
          </a:p>
          <a:p>
            <a:r>
              <a:rPr lang="en-US" altLang="en-US" b="1" smtClean="0">
                <a:solidFill>
                  <a:srgbClr val="000000"/>
                </a:solidFill>
              </a:rPr>
              <a:t>Allocation</a:t>
            </a:r>
            <a:r>
              <a:rPr lang="en-US" altLang="en-US" i="1" smtClean="0"/>
              <a:t>:  n </a:t>
            </a:r>
            <a:r>
              <a:rPr lang="en-US" altLang="en-US" smtClean="0"/>
              <a:t>x</a:t>
            </a:r>
            <a:r>
              <a:rPr lang="en-US" altLang="en-US" i="1" smtClean="0"/>
              <a:t> m</a:t>
            </a:r>
            <a:r>
              <a:rPr lang="en-US" altLang="en-US" smtClean="0"/>
              <a:t> matrix.  If Allocation[</a:t>
            </a:r>
            <a:r>
              <a:rPr lang="en-US" altLang="en-US" i="1" smtClean="0"/>
              <a:t>i,j</a:t>
            </a:r>
            <a:r>
              <a:rPr lang="en-US" altLang="en-US" smtClean="0"/>
              <a:t>] = </a:t>
            </a:r>
            <a:r>
              <a:rPr lang="en-US" altLang="en-US" i="1" smtClean="0"/>
              <a:t>k</a:t>
            </a:r>
            <a:r>
              <a:rPr lang="en-US" altLang="en-US" smtClean="0"/>
              <a:t> then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is currently allocated </a:t>
            </a:r>
            <a:r>
              <a:rPr lang="en-US" altLang="en-US" i="1" smtClean="0"/>
              <a:t>k</a:t>
            </a:r>
            <a:r>
              <a:rPr lang="en-US" altLang="en-US" smtClean="0"/>
              <a:t> instances of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</a:p>
          <a:p>
            <a:endParaRPr lang="en-US" altLang="en-US" sz="800" i="1" baseline="-25000" smtClean="0"/>
          </a:p>
          <a:p>
            <a:r>
              <a:rPr lang="en-US" altLang="en-US" b="1" smtClean="0">
                <a:solidFill>
                  <a:srgbClr val="000000"/>
                </a:solidFill>
              </a:rPr>
              <a:t>Need</a:t>
            </a:r>
            <a:r>
              <a:rPr lang="en-US" altLang="en-US" i="1" smtClean="0"/>
              <a:t>:  n </a:t>
            </a:r>
            <a:r>
              <a:rPr lang="en-US" altLang="en-US" smtClean="0"/>
              <a:t>x</a:t>
            </a:r>
            <a:r>
              <a:rPr lang="en-US" altLang="en-US" i="1" smtClean="0"/>
              <a:t> m</a:t>
            </a:r>
            <a:r>
              <a:rPr lang="en-US" altLang="en-US" smtClean="0"/>
              <a:t> matrix. If </a:t>
            </a:r>
            <a:r>
              <a:rPr lang="en-US" altLang="en-US" i="1" smtClean="0"/>
              <a:t>Need</a:t>
            </a:r>
            <a:r>
              <a:rPr lang="en-US" altLang="en-US" smtClean="0"/>
              <a:t>[</a:t>
            </a:r>
            <a:r>
              <a:rPr lang="en-US" altLang="en-US" i="1" smtClean="0"/>
              <a:t>i,j</a:t>
            </a:r>
            <a:r>
              <a:rPr lang="en-US" altLang="en-US" smtClean="0"/>
              <a:t>] =</a:t>
            </a:r>
            <a:r>
              <a:rPr lang="en-US" altLang="en-US" i="1" smtClean="0"/>
              <a:t> k</a:t>
            </a:r>
            <a:r>
              <a:rPr lang="en-US" altLang="en-US" smtClean="0"/>
              <a:t>, then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may need </a:t>
            </a:r>
            <a:r>
              <a:rPr lang="en-US" altLang="en-US" i="1" smtClean="0"/>
              <a:t>k</a:t>
            </a:r>
            <a:r>
              <a:rPr lang="en-US" altLang="en-US" smtClean="0"/>
              <a:t> more instances of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j</a:t>
            </a:r>
            <a:r>
              <a:rPr lang="en-US" altLang="en-US" baseline="-25000" smtClean="0"/>
              <a:t> </a:t>
            </a:r>
            <a:r>
              <a:rPr lang="en-US" altLang="en-US" smtClean="0"/>
              <a:t>to complete its task</a:t>
            </a:r>
          </a:p>
          <a:p>
            <a:pPr lvl="2">
              <a:buFont typeface="Webdings" pitchFamily="18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i="1" smtClean="0"/>
              <a:t>Need</a:t>
            </a:r>
            <a:r>
              <a:rPr lang="en-US" altLang="en-US" smtClean="0"/>
              <a:t> [</a:t>
            </a:r>
            <a:r>
              <a:rPr lang="en-US" altLang="en-US" i="1" smtClean="0"/>
              <a:t>i,j]</a:t>
            </a:r>
            <a:r>
              <a:rPr lang="en-US" altLang="en-US" smtClean="0"/>
              <a:t> = </a:t>
            </a:r>
            <a:r>
              <a:rPr lang="en-US" altLang="en-US" i="1" smtClean="0"/>
              <a:t>Max</a:t>
            </a:r>
            <a:r>
              <a:rPr lang="en-US" altLang="en-US" smtClean="0"/>
              <a:t>[</a:t>
            </a:r>
            <a:r>
              <a:rPr lang="en-US" altLang="en-US" i="1" smtClean="0"/>
              <a:t>i,j</a:t>
            </a:r>
            <a:r>
              <a:rPr lang="en-US" altLang="en-US" smtClean="0"/>
              <a:t>] – </a:t>
            </a:r>
            <a:r>
              <a:rPr lang="en-US" altLang="en-US" i="1" smtClean="0"/>
              <a:t>Allocation</a:t>
            </a:r>
            <a:r>
              <a:rPr lang="en-US" altLang="en-US" smtClean="0"/>
              <a:t> [</a:t>
            </a:r>
            <a:r>
              <a:rPr lang="en-US" altLang="en-US" i="1" smtClean="0"/>
              <a:t>i,j</a:t>
            </a:r>
            <a:r>
              <a:rPr lang="en-US" altLang="en-US" smtClean="0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Let </a:t>
            </a:r>
            <a:r>
              <a:rPr lang="en-US" altLang="en-US" i="1">
                <a:latin typeface="Helvetica" pitchFamily="-84" charset="0"/>
              </a:rPr>
              <a:t>n</a:t>
            </a:r>
            <a:r>
              <a:rPr lang="en-US" altLang="en-US">
                <a:latin typeface="Helvetica" pitchFamily="-84" charset="0"/>
              </a:rPr>
              <a:t> = number of processes, and </a:t>
            </a:r>
            <a:r>
              <a:rPr lang="en-US" altLang="en-US" i="1">
                <a:latin typeface="Helvetica" pitchFamily="-84" charset="0"/>
              </a:rPr>
              <a:t>m </a:t>
            </a:r>
            <a:r>
              <a:rPr lang="en-US" altLang="en-US">
                <a:latin typeface="Helvetica" pitchFamily="-8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Safety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57288"/>
            <a:ext cx="737235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1.	Let </a:t>
            </a:r>
            <a:r>
              <a:rPr lang="en-US" altLang="en-US" b="1" i="1" smtClean="0">
                <a:solidFill>
                  <a:srgbClr val="000000"/>
                </a:solidFill>
              </a:rPr>
              <a:t>Work</a:t>
            </a:r>
            <a:r>
              <a:rPr lang="en-US" altLang="en-US" i="1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and </a:t>
            </a:r>
            <a:r>
              <a:rPr lang="en-US" altLang="en-US" b="1" i="1" smtClean="0">
                <a:solidFill>
                  <a:srgbClr val="000000"/>
                </a:solidFill>
              </a:rPr>
              <a:t>Finish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be vectors of length</a:t>
            </a:r>
            <a:r>
              <a:rPr lang="en-US" altLang="en-US" i="1" smtClean="0"/>
              <a:t> m</a:t>
            </a:r>
            <a:r>
              <a:rPr lang="en-US" altLang="en-US" smtClean="0"/>
              <a:t> and</a:t>
            </a:r>
            <a:r>
              <a:rPr lang="en-US" altLang="en-US" i="1" smtClean="0"/>
              <a:t> n</a:t>
            </a:r>
            <a:r>
              <a:rPr lang="en-US" altLang="en-US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smtClean="0"/>
              <a:t>Work </a:t>
            </a:r>
            <a:r>
              <a:rPr lang="en-US" altLang="en-US" b="1" smtClean="0"/>
              <a:t>= </a:t>
            </a:r>
            <a:r>
              <a:rPr lang="en-US" altLang="en-US" b="1" i="1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smtClean="0"/>
              <a:t>Finish </a:t>
            </a:r>
            <a:r>
              <a:rPr lang="en-US" altLang="en-US" b="1" smtClean="0"/>
              <a:t>[</a:t>
            </a:r>
            <a:r>
              <a:rPr lang="en-US" altLang="en-US" b="1" i="1" smtClean="0"/>
              <a:t>i</a:t>
            </a:r>
            <a:r>
              <a:rPr lang="en-US" altLang="en-US" b="1" smtClean="0"/>
              <a:t>] =</a:t>
            </a:r>
            <a:r>
              <a:rPr lang="en-US" altLang="en-US" b="1" i="1" smtClean="0"/>
              <a:t> false </a:t>
            </a:r>
            <a:r>
              <a:rPr lang="en-US" altLang="en-US" b="1" smtClean="0"/>
              <a:t>for</a:t>
            </a:r>
            <a:r>
              <a:rPr lang="en-US" altLang="en-US" b="1" i="1" smtClean="0"/>
              <a:t> i</a:t>
            </a:r>
            <a:r>
              <a:rPr lang="en-US" altLang="en-US" b="1" smtClean="0"/>
              <a:t> = 0, 1, …, </a:t>
            </a:r>
            <a:r>
              <a:rPr lang="en-US" altLang="en-US" b="1" i="1" smtClean="0"/>
              <a:t>n- </a:t>
            </a:r>
            <a:r>
              <a:rPr lang="en-US" altLang="en-US" b="1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2.	Find an </a:t>
            </a:r>
            <a:r>
              <a:rPr lang="en-US" altLang="en-US" b="1" i="1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(a) </a:t>
            </a:r>
            <a:r>
              <a:rPr lang="en-US" altLang="en-US" b="1" i="1" smtClean="0"/>
              <a:t>Finish</a:t>
            </a:r>
            <a:r>
              <a:rPr lang="en-US" altLang="en-US" b="1" smtClean="0"/>
              <a:t> [</a:t>
            </a:r>
            <a:r>
              <a:rPr lang="en-US" altLang="en-US" b="1" i="1" smtClean="0"/>
              <a:t>i</a:t>
            </a:r>
            <a:r>
              <a:rPr lang="en-US" altLang="en-US" b="1" smtClean="0"/>
              <a:t>] = </a:t>
            </a:r>
            <a:r>
              <a:rPr lang="en-US" altLang="en-US" b="1" i="1" smtClean="0"/>
              <a:t>false</a:t>
            </a:r>
            <a:endParaRPr lang="en-US" altLang="en-US" b="1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(b) </a:t>
            </a:r>
            <a:r>
              <a:rPr lang="en-US" altLang="en-US" b="1" i="1" smtClean="0"/>
              <a:t>Need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b="1" smtClean="0">
                <a:sym typeface="Symbol" pitchFamily="18" charset="2"/>
              </a:rPr>
              <a:t> </a:t>
            </a:r>
            <a:r>
              <a:rPr lang="en-US" altLang="en-US" b="1" i="1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>
                <a:sym typeface="Symbol" pitchFamily="18" charset="2"/>
              </a:rPr>
              <a:t>If no such</a:t>
            </a:r>
            <a:r>
              <a:rPr lang="en-US" altLang="en-US" b="1" smtClean="0">
                <a:sym typeface="Symbol" pitchFamily="18" charset="2"/>
              </a:rPr>
              <a:t> </a:t>
            </a:r>
            <a:r>
              <a:rPr lang="en-US" altLang="en-US" b="1" i="1" smtClean="0">
                <a:sym typeface="Symbol" pitchFamily="18" charset="2"/>
              </a:rPr>
              <a:t>i </a:t>
            </a:r>
            <a:r>
              <a:rPr lang="en-US" altLang="en-US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smtClean="0"/>
              <a:t>3.  </a:t>
            </a:r>
            <a:r>
              <a:rPr lang="en-US" altLang="en-US" b="1" i="1" smtClean="0"/>
              <a:t>Work</a:t>
            </a:r>
            <a:r>
              <a:rPr lang="en-US" altLang="en-US" b="1" smtClean="0"/>
              <a:t> = </a:t>
            </a:r>
            <a:r>
              <a:rPr lang="en-US" altLang="en-US" b="1" i="1" smtClean="0"/>
              <a:t>Work </a:t>
            </a:r>
            <a:r>
              <a:rPr lang="en-US" altLang="en-US" b="1" smtClean="0"/>
              <a:t>+ </a:t>
            </a:r>
            <a:r>
              <a:rPr lang="en-US" altLang="en-US" b="1" i="1" smtClean="0"/>
              <a:t>Allocation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i="1" smtClean="0"/>
              <a:t>Finish</a:t>
            </a:r>
            <a:r>
              <a:rPr lang="en-US" altLang="en-US" b="1" smtClean="0"/>
              <a:t>[</a:t>
            </a:r>
            <a:r>
              <a:rPr lang="en-US" altLang="en-US" b="1" i="1" smtClean="0"/>
              <a:t>i</a:t>
            </a:r>
            <a:r>
              <a:rPr lang="en-US" altLang="en-US" b="1" smtClean="0"/>
              <a:t>] =</a:t>
            </a:r>
            <a:r>
              <a:rPr lang="en-US" altLang="en-US" b="1" i="1" smtClean="0"/>
              <a:t> true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4.	If </a:t>
            </a:r>
            <a:r>
              <a:rPr lang="en-US" altLang="en-US" b="1" i="1" smtClean="0"/>
              <a:t>Finish</a:t>
            </a:r>
            <a:r>
              <a:rPr lang="en-US" altLang="en-US" b="1" smtClean="0"/>
              <a:t> [</a:t>
            </a:r>
            <a:r>
              <a:rPr lang="en-US" altLang="en-US" b="1" i="1" smtClean="0"/>
              <a:t>i</a:t>
            </a:r>
            <a:r>
              <a:rPr lang="en-US" altLang="en-US" b="1" smtClean="0"/>
              <a:t>] == </a:t>
            </a:r>
            <a:r>
              <a:rPr lang="en-US" altLang="en-US" b="1" i="1" smtClean="0"/>
              <a:t>true</a:t>
            </a:r>
            <a:r>
              <a:rPr lang="en-US" altLang="en-US" b="1" smtClean="0"/>
              <a:t> </a:t>
            </a:r>
            <a:r>
              <a:rPr lang="en-US" altLang="en-US" smtClean="0"/>
              <a:t>for all </a:t>
            </a:r>
            <a:r>
              <a:rPr lang="en-US" altLang="en-US" b="1" i="1" smtClean="0"/>
              <a:t>i</a:t>
            </a:r>
            <a:r>
              <a:rPr lang="en-US" altLang="en-US" smtClean="0"/>
              <a:t>, then the system is in a safe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175" y="231775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Resource-Request Algorithm for Process </a:t>
            </a:r>
            <a:r>
              <a:rPr lang="en-US" altLang="en-US" sz="2800" i="1" smtClean="0"/>
              <a:t>P</a:t>
            </a:r>
            <a:r>
              <a:rPr lang="en-US" altLang="en-US" sz="2800" i="1" baseline="-25000" smtClean="0"/>
              <a:t>i</a:t>
            </a:r>
            <a:endParaRPr lang="en-US" altLang="en-US" sz="28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smtClean="0"/>
              <a:t>     </a:t>
            </a:r>
            <a:r>
              <a:rPr lang="en-US" altLang="en-US" b="1" i="1" smtClean="0"/>
              <a:t>Request</a:t>
            </a:r>
            <a:r>
              <a:rPr lang="en-US" altLang="en-US" b="1" i="1" baseline="-25000" smtClean="0"/>
              <a:t>i</a:t>
            </a:r>
            <a:r>
              <a:rPr lang="en-US" altLang="en-US" smtClean="0"/>
              <a:t> = request vector for process </a:t>
            </a:r>
            <a:r>
              <a:rPr lang="en-US" altLang="en-US" b="1" i="1" smtClean="0"/>
              <a:t>P</a:t>
            </a:r>
            <a:r>
              <a:rPr lang="en-US" altLang="en-US" b="1" i="1" baseline="-25000" smtClean="0"/>
              <a:t>i</a:t>
            </a:r>
            <a:r>
              <a:rPr lang="en-US" altLang="en-US" smtClean="0"/>
              <a:t>.  If </a:t>
            </a:r>
            <a:r>
              <a:rPr lang="en-US" altLang="en-US" b="1" i="1" smtClean="0"/>
              <a:t>Request</a:t>
            </a:r>
            <a:r>
              <a:rPr lang="en-US" altLang="en-US" b="1" i="1" baseline="-25000" smtClean="0"/>
              <a:t>i</a:t>
            </a:r>
            <a:r>
              <a:rPr lang="en-US" altLang="en-US" b="1" baseline="-25000" smtClean="0"/>
              <a:t> </a:t>
            </a:r>
            <a:r>
              <a:rPr lang="en-US" altLang="en-US" b="1" smtClean="0"/>
              <a:t>[</a:t>
            </a:r>
            <a:r>
              <a:rPr lang="en-US" altLang="en-US" b="1" i="1" smtClean="0"/>
              <a:t>j</a:t>
            </a:r>
            <a:r>
              <a:rPr lang="en-US" altLang="en-US" b="1" smtClean="0"/>
              <a:t>] = </a:t>
            </a:r>
            <a:r>
              <a:rPr lang="en-US" altLang="en-US" b="1" i="1" smtClean="0"/>
              <a:t>k</a:t>
            </a:r>
            <a:r>
              <a:rPr lang="en-US" altLang="en-US" b="1" smtClean="0"/>
              <a:t> </a:t>
            </a:r>
            <a:r>
              <a:rPr lang="en-US" altLang="en-US" smtClean="0"/>
              <a:t>then process </a:t>
            </a:r>
            <a:r>
              <a:rPr lang="en-US" altLang="en-US" b="1" i="1" smtClean="0"/>
              <a:t>P</a:t>
            </a:r>
            <a:r>
              <a:rPr lang="en-US" altLang="en-US" b="1" i="1" baseline="-25000" smtClean="0"/>
              <a:t>i</a:t>
            </a:r>
            <a:r>
              <a:rPr lang="en-US" altLang="en-US" smtClean="0"/>
              <a:t> wants </a:t>
            </a:r>
            <a:r>
              <a:rPr lang="en-US" altLang="en-US" b="1" i="1" smtClean="0"/>
              <a:t>k</a:t>
            </a:r>
            <a:r>
              <a:rPr lang="en-US" altLang="en-US" smtClean="0"/>
              <a:t> instances of resource type </a:t>
            </a:r>
            <a:r>
              <a:rPr lang="en-US" altLang="en-US" b="1" i="1" smtClean="0"/>
              <a:t>R</a:t>
            </a:r>
            <a:r>
              <a:rPr lang="en-US" altLang="en-US" b="1" i="1" baseline="-25000" smtClean="0"/>
              <a:t>j</a:t>
            </a:r>
            <a:endParaRPr lang="en-US" altLang="en-US" b="1" baseline="-2500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1.	If </a:t>
            </a:r>
            <a:r>
              <a:rPr lang="en-US" altLang="en-US" b="1" i="1" smtClean="0"/>
              <a:t>Request</a:t>
            </a:r>
            <a:r>
              <a:rPr lang="en-US" altLang="en-US" b="1" i="1" baseline="-25000" smtClean="0"/>
              <a:t>i</a:t>
            </a:r>
            <a:r>
              <a:rPr lang="en-US" altLang="en-US" b="1" i="1" smtClean="0"/>
              <a:t> </a:t>
            </a:r>
            <a:r>
              <a:rPr lang="en-US" altLang="en-US" b="1" smtClean="0">
                <a:sym typeface="Symbol" pitchFamily="18" charset="2"/>
              </a:rPr>
              <a:t> </a:t>
            </a:r>
            <a:r>
              <a:rPr lang="en-US" altLang="en-US" b="1" i="1" smtClean="0">
                <a:sym typeface="Symbol" pitchFamily="18" charset="2"/>
              </a:rPr>
              <a:t>Need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i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>
                <a:sym typeface="Symbol" pitchFamily="18" charset="2"/>
              </a:rPr>
              <a:t>2.	If </a:t>
            </a:r>
            <a:r>
              <a:rPr lang="en-US" altLang="en-US" b="1" i="1" smtClean="0"/>
              <a:t>Request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b="1" smtClean="0">
                <a:sym typeface="Symbol" pitchFamily="18" charset="2"/>
              </a:rPr>
              <a:t> </a:t>
            </a:r>
            <a:r>
              <a:rPr lang="en-US" altLang="en-US" b="1" i="1" smtClean="0">
                <a:sym typeface="Symbol" pitchFamily="18" charset="2"/>
              </a:rPr>
              <a:t>Available</a:t>
            </a:r>
            <a:r>
              <a:rPr lang="en-US" altLang="en-US" smtClean="0">
                <a:sym typeface="Symbol" pitchFamily="18" charset="2"/>
              </a:rPr>
              <a:t>, go to step 3.  Otherwise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>
                <a:sym typeface="Symbol" pitchFamily="18" charset="2"/>
              </a:rPr>
              <a:t>3.	Pretend to allocate requested resources to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mtClean="0">
                <a:sym typeface="Symbol" pitchFamily="18" charset="2"/>
              </a:rPr>
              <a:t>		</a:t>
            </a:r>
            <a:r>
              <a:rPr lang="en-US" altLang="en-US" b="1" i="1" smtClean="0">
                <a:sym typeface="Symbol" pitchFamily="18" charset="2"/>
              </a:rPr>
              <a:t>Available</a:t>
            </a:r>
            <a:r>
              <a:rPr lang="en-US" altLang="en-US" b="1" smtClean="0">
                <a:sym typeface="Symbol" pitchFamily="18" charset="2"/>
              </a:rPr>
              <a:t> = </a:t>
            </a:r>
            <a:r>
              <a:rPr lang="en-US" altLang="en-US" b="1" i="1" smtClean="0">
                <a:sym typeface="Symbol" pitchFamily="18" charset="2"/>
              </a:rPr>
              <a:t>Available  </a:t>
            </a:r>
            <a:r>
              <a:rPr lang="en-US" altLang="en-US" b="1" smtClean="0">
                <a:sym typeface="Symbol" pitchFamily="18" charset="2"/>
              </a:rPr>
              <a:t>–</a:t>
            </a:r>
            <a:r>
              <a:rPr lang="en-US" altLang="en-US" b="1" i="1" smtClean="0">
                <a:sym typeface="Symbol" pitchFamily="18" charset="2"/>
              </a:rPr>
              <a:t> Request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i="1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smtClean="0">
                <a:sym typeface="Symbol" pitchFamily="18" charset="2"/>
              </a:rPr>
              <a:t>		</a:t>
            </a:r>
            <a:r>
              <a:rPr lang="en-US" altLang="en-US" b="1" i="1" smtClean="0">
                <a:sym typeface="Symbol" pitchFamily="18" charset="2"/>
              </a:rPr>
              <a:t>Allocation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baseline="-25000" smtClean="0">
                <a:sym typeface="Symbol" pitchFamily="18" charset="2"/>
              </a:rPr>
              <a:t> </a:t>
            </a:r>
            <a:r>
              <a:rPr lang="en-US" altLang="en-US" b="1" smtClean="0">
                <a:sym typeface="Symbol" pitchFamily="18" charset="2"/>
              </a:rPr>
              <a:t>= </a:t>
            </a:r>
            <a:r>
              <a:rPr lang="en-US" altLang="en-US" b="1" i="1" smtClean="0">
                <a:sym typeface="Symbol" pitchFamily="18" charset="2"/>
              </a:rPr>
              <a:t>Allocation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smtClean="0">
                <a:sym typeface="Symbol" pitchFamily="18" charset="2"/>
              </a:rPr>
              <a:t> + </a:t>
            </a:r>
            <a:r>
              <a:rPr lang="en-US" altLang="en-US" b="1" i="1" smtClean="0">
                <a:sym typeface="Symbol" pitchFamily="18" charset="2"/>
              </a:rPr>
              <a:t>Request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smtClean="0">
                <a:sym typeface="Symbol" pitchFamily="18" charset="2"/>
              </a:rPr>
              <a:t>		</a:t>
            </a:r>
            <a:r>
              <a:rPr lang="en-US" altLang="en-US" b="1" i="1" smtClean="0">
                <a:sym typeface="Symbol" pitchFamily="18" charset="2"/>
              </a:rPr>
              <a:t>Need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i="1" smtClean="0">
                <a:sym typeface="Symbol" pitchFamily="18" charset="2"/>
              </a:rPr>
              <a:t> </a:t>
            </a:r>
            <a:r>
              <a:rPr lang="en-US" altLang="en-US" b="1" smtClean="0">
                <a:sym typeface="Symbol" pitchFamily="18" charset="2"/>
              </a:rPr>
              <a:t>=</a:t>
            </a:r>
            <a:r>
              <a:rPr lang="en-US" altLang="en-US" b="1" i="1" smtClean="0">
                <a:sym typeface="Symbol" pitchFamily="18" charset="2"/>
              </a:rPr>
              <a:t> Need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smtClean="0">
                <a:sym typeface="Symbol" pitchFamily="18" charset="2"/>
              </a:rPr>
              <a:t> – </a:t>
            </a:r>
            <a:r>
              <a:rPr lang="en-US" altLang="en-US" b="1" i="1" smtClean="0">
                <a:sym typeface="Symbol" pitchFamily="18" charset="2"/>
              </a:rPr>
              <a:t>Request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b="1" i="1" smtClean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mtClean="0">
                <a:sym typeface="Symbol" pitchFamily="18" charset="2"/>
              </a:rPr>
              <a:t>If safe  the resources are allocated to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mtClean="0">
                <a:sym typeface="Symbol" pitchFamily="18" charset="2"/>
              </a:rPr>
              <a:t>If unsafe  </a:t>
            </a:r>
            <a:r>
              <a:rPr lang="en-US" altLang="en-US" b="1" i="1" smtClean="0">
                <a:sym typeface="Symbol" pitchFamily="18" charset="2"/>
              </a:rPr>
              <a:t>P</a:t>
            </a:r>
            <a:r>
              <a:rPr lang="en-US" altLang="en-US" b="1" i="1" baseline="-25000" smtClean="0">
                <a:sym typeface="Symbol" pitchFamily="18" charset="2"/>
              </a:rPr>
              <a:t>i</a:t>
            </a:r>
            <a:r>
              <a:rPr lang="en-US" altLang="en-US" smtClean="0">
                <a:sym typeface="Symbol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Banker</a:t>
            </a:r>
            <a:r>
              <a:rPr lang="ja-JP" altLang="en-US" smtClean="0"/>
              <a:t>’</a:t>
            </a:r>
            <a:r>
              <a:rPr lang="en-US" altLang="ja-JP" smtClean="0"/>
              <a:t>s Algorithm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5 processes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0  </a:t>
            </a:r>
            <a:r>
              <a:rPr lang="en-US" altLang="en-US" smtClean="0"/>
              <a:t>through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4</a:t>
            </a:r>
            <a:r>
              <a:rPr lang="en-US" altLang="en-US" smtClean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              </a:t>
            </a:r>
            <a:r>
              <a:rPr lang="en-US" altLang="en-US" i="1" smtClean="0"/>
              <a:t>A</a:t>
            </a:r>
            <a:r>
              <a:rPr lang="en-US" altLang="en-US" smtClean="0"/>
              <a:t> (10 instances),  </a:t>
            </a:r>
            <a:r>
              <a:rPr lang="en-US" altLang="en-US" i="1" smtClean="0"/>
              <a:t>B</a:t>
            </a:r>
            <a:r>
              <a:rPr lang="en-US" altLang="en-US" smtClean="0"/>
              <a:t> (5instances), and </a:t>
            </a:r>
            <a:r>
              <a:rPr lang="en-US" altLang="en-US" i="1" smtClean="0"/>
              <a:t>C</a:t>
            </a:r>
            <a:r>
              <a:rPr lang="en-US" altLang="en-US" smtClean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Snapshot at time 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0</a:t>
            </a:r>
            <a:r>
              <a:rPr lang="en-US" altLang="en-US" smtClean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			</a:t>
            </a:r>
            <a:r>
              <a:rPr lang="en-US" altLang="en-US" i="1" u="sng" smtClean="0"/>
              <a:t>Allocation</a:t>
            </a:r>
            <a:r>
              <a:rPr lang="en-US" altLang="en-US" i="1" smtClean="0"/>
              <a:t>	  </a:t>
            </a:r>
            <a:r>
              <a:rPr lang="en-US" altLang="en-US" i="1" u="sng" smtClean="0"/>
              <a:t>Max</a:t>
            </a:r>
            <a:r>
              <a:rPr lang="en-US" altLang="en-US" i="1" smtClean="0"/>
              <a:t>	</a:t>
            </a:r>
            <a:r>
              <a:rPr lang="en-US" altLang="en-US" i="1" u="sng" smtClean="0"/>
              <a:t>Available</a:t>
            </a:r>
            <a:endParaRPr lang="en-US" altLang="en-US" i="1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smtClean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		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0	</a:t>
            </a:r>
            <a:r>
              <a:rPr lang="en-US" altLang="en-US" smtClean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	</a:t>
            </a:r>
            <a:r>
              <a:rPr lang="en-US" altLang="en-US" smtClean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2</a:t>
            </a:r>
            <a:r>
              <a:rPr lang="en-US" altLang="en-US" smtClean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3</a:t>
            </a:r>
            <a:r>
              <a:rPr lang="en-US" altLang="en-US" smtClean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4</a:t>
            </a:r>
            <a:r>
              <a:rPr lang="en-US" altLang="en-US" smtClean="0"/>
              <a:t>	0 0 2	         4 3 3  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136650"/>
            <a:ext cx="772477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mtClean="0"/>
              <a:t>The content of the matrix </a:t>
            </a:r>
            <a:r>
              <a:rPr lang="en-US" altLang="en-US" b="1" i="1" smtClean="0"/>
              <a:t>Need</a:t>
            </a:r>
            <a:r>
              <a:rPr lang="en-US" altLang="en-US" smtClean="0"/>
              <a:t> is defined to be </a:t>
            </a:r>
            <a:r>
              <a:rPr lang="en-US" altLang="en-US" b="1" i="1" smtClean="0"/>
              <a:t>Max</a:t>
            </a:r>
            <a:r>
              <a:rPr lang="en-US" altLang="en-US" b="1" smtClean="0"/>
              <a:t> – </a:t>
            </a:r>
            <a:r>
              <a:rPr lang="en-US" altLang="en-US" b="1" i="1" smtClean="0"/>
              <a:t>Allocation</a:t>
            </a:r>
            <a:endParaRPr lang="en-US" altLang="en-US" b="1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mtClean="0"/>
              <a:t>			</a:t>
            </a:r>
            <a:r>
              <a:rPr lang="en-US" altLang="en-US" i="1" u="sng" smtClean="0"/>
              <a:t>Need</a:t>
            </a:r>
            <a:endParaRPr lang="en-US" altLang="en-US" u="sng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mtClean="0"/>
              <a:t>			</a:t>
            </a:r>
            <a:r>
              <a:rPr lang="en-US" altLang="en-US" i="1" smtClean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0	</a:t>
            </a:r>
            <a:r>
              <a:rPr lang="en-US" altLang="en-US" smtClean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	</a:t>
            </a:r>
            <a:r>
              <a:rPr lang="en-US" altLang="en-US" smtClean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2</a:t>
            </a:r>
            <a:r>
              <a:rPr lang="en-US" altLang="en-US" smtClean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3</a:t>
            </a:r>
            <a:r>
              <a:rPr lang="en-US" altLang="en-US" smtClean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4</a:t>
            </a:r>
            <a:r>
              <a:rPr lang="en-US" altLang="en-US" smtClean="0"/>
              <a:t>	4 3 1 </a:t>
            </a:r>
            <a:br>
              <a:rPr lang="en-US" altLang="en-US" smtClean="0"/>
            </a:br>
            <a:endParaRPr lang="en-US" altLang="en-US" smtClean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mtClean="0"/>
              <a:t>The system is in a safe state since the sequence &lt;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3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4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2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0</a:t>
            </a:r>
            <a:r>
              <a:rPr lang="en-US" altLang="en-US" smtClean="0"/>
              <a:t>&gt; satisfies safety criteria</a:t>
            </a:r>
            <a:endParaRPr lang="en-US" altLang="en-US" baseline="-25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</a:t>
            </a:r>
            <a:r>
              <a:rPr lang="en-US" altLang="en-US" smtClean="0"/>
              <a:t> Request (1,0,2)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103313"/>
            <a:ext cx="7766050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Check that Request </a:t>
            </a:r>
            <a:r>
              <a:rPr lang="en-US" altLang="en-US" smtClean="0">
                <a:sym typeface="Symbol" pitchFamily="18" charset="2"/>
              </a:rPr>
              <a:t> Available (that is, (1,0,2)  (3,3,2)  true</a:t>
            </a:r>
            <a:endParaRPr lang="en-US" altLang="en-US" i="1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smtClean="0"/>
              <a:t>			</a:t>
            </a:r>
            <a:r>
              <a:rPr lang="en-US" altLang="en-US" i="1" u="sng" smtClean="0"/>
              <a:t>Allocation</a:t>
            </a:r>
            <a:r>
              <a:rPr lang="en-US" altLang="en-US" i="1" smtClean="0"/>
              <a:t>	</a:t>
            </a:r>
            <a:r>
              <a:rPr lang="en-US" altLang="en-US" i="1" u="sng" smtClean="0"/>
              <a:t>Need</a:t>
            </a:r>
            <a:r>
              <a:rPr lang="en-US" altLang="en-US" i="1" smtClean="0"/>
              <a:t>	   </a:t>
            </a:r>
            <a:r>
              <a:rPr lang="en-US" altLang="en-US" i="1" u="sng" smtClean="0"/>
              <a:t>Available</a:t>
            </a:r>
            <a:endParaRPr lang="en-US" altLang="en-US" i="1" smtClean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smtClean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		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0</a:t>
            </a:r>
            <a:r>
              <a:rPr lang="en-US" altLang="en-US" smtClean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		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</a:t>
            </a:r>
            <a:r>
              <a:rPr lang="en-US" altLang="en-US" smtClean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		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2</a:t>
            </a:r>
            <a:r>
              <a:rPr lang="en-US" altLang="en-US" smtClean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		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3</a:t>
            </a:r>
            <a:r>
              <a:rPr lang="en-US" altLang="en-US" smtClean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		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4</a:t>
            </a:r>
            <a:r>
              <a:rPr lang="en-US" altLang="en-US" smtClean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Executing safety algorithm shows that sequence &lt;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1</a:t>
            </a:r>
            <a:r>
              <a:rPr lang="en-US" altLang="en-US" b="1" smtClean="0"/>
              <a:t>,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3</a:t>
            </a:r>
            <a:r>
              <a:rPr lang="en-US" altLang="en-US" b="1" smtClean="0"/>
              <a:t>,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4</a:t>
            </a:r>
            <a:r>
              <a:rPr lang="en-US" altLang="en-US" b="1" smtClean="0"/>
              <a:t>,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0</a:t>
            </a:r>
            <a:r>
              <a:rPr lang="en-US" altLang="en-US" b="1" smtClean="0"/>
              <a:t>,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2</a:t>
            </a:r>
            <a:r>
              <a:rPr lang="en-US" altLang="en-US" smtClean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Can request for (3,3,0) by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4</a:t>
            </a:r>
            <a:r>
              <a:rPr lang="en-US" altLang="en-US" smtClean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mtClean="0"/>
              <a:t>Can request for (0,2,0) by </a:t>
            </a:r>
            <a:r>
              <a:rPr lang="en-US" altLang="en-US" b="1" i="1" smtClean="0"/>
              <a:t>P</a:t>
            </a:r>
            <a:r>
              <a:rPr lang="en-US" altLang="en-US" b="1" baseline="-25000" smtClean="0"/>
              <a:t>0</a:t>
            </a:r>
            <a:r>
              <a:rPr lang="en-US" altLang="en-US" smtClean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10071</TotalTime>
  <Words>250</Words>
  <Application>Microsoft Office PowerPoint</Application>
  <PresentationFormat>On-screen Show (4:3)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Symbol</vt:lpstr>
      <vt:lpstr>Courier New</vt:lpstr>
      <vt:lpstr>os-8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196</cp:revision>
  <cp:lastPrinted>2013-09-10T17:57:57Z</cp:lastPrinted>
  <dcterms:created xsi:type="dcterms:W3CDTF">2011-01-13T23:43:38Z</dcterms:created>
  <dcterms:modified xsi:type="dcterms:W3CDTF">2020-09-26T09:20:11Z</dcterms:modified>
</cp:coreProperties>
</file>