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07049e95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07049e95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07049e9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07049e9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07049e95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07049e95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07049e95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07049e95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b7683e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b7683e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07049e9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07049e9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7049e9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07049e9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07049e9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07049e9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07049e9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07049e9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07049e9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07049e9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07049e9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07049e9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07049e9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07049e9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Multi-Task Learning</a:t>
            </a:r>
            <a:endParaRPr sz="3000"/>
          </a:p>
          <a:p>
            <a:pPr indent="0" lvl="0" marL="0" rtl="0" algn="ctr">
              <a:spcBef>
                <a:spcPts val="0"/>
              </a:spcBef>
              <a:spcAft>
                <a:spcPts val="0"/>
              </a:spcAft>
              <a:buNone/>
            </a:pPr>
            <a:r>
              <a:rPr lang="en" sz="3000"/>
              <a:t>A comprehensive study</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Presented by:</a:t>
            </a:r>
            <a:br>
              <a:rPr lang="en"/>
            </a:br>
            <a:r>
              <a:rPr lang="en"/>
              <a:t>Nevil Shah(015964975)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Mechanism</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1200"/>
              </a:spcBef>
              <a:spcAft>
                <a:spcPts val="0"/>
              </a:spcAft>
              <a:buSzPct val="100000"/>
              <a:buChar char="●"/>
            </a:pPr>
            <a:r>
              <a:rPr lang="en" sz="1700"/>
              <a:t>Implicit data augmentation: A model that learns two tasks simultaneously is able to learn a more broad representation since various tasks have different noise patterns. When tasks A and B are learned together, the model may average the noise patterns to produce a better representation of F than when tasks A and B are learned separately, which runs the risk of overfitting to task A.</a:t>
            </a:r>
            <a:endParaRPr sz="1700"/>
          </a:p>
          <a:p>
            <a:pPr indent="0" lvl="0" marL="457200" rtl="0" algn="l">
              <a:spcBef>
                <a:spcPts val="1200"/>
              </a:spcBef>
              <a:spcAft>
                <a:spcPts val="0"/>
              </a:spcAft>
              <a:buNone/>
            </a:pPr>
            <a:r>
              <a:t/>
            </a:r>
            <a:endParaRPr sz="1700"/>
          </a:p>
          <a:p>
            <a:pPr indent="-328453" lvl="0" marL="457200" rtl="0" algn="l">
              <a:spcBef>
                <a:spcPts val="1200"/>
              </a:spcBef>
              <a:spcAft>
                <a:spcPts val="0"/>
              </a:spcAft>
              <a:buSzPct val="100000"/>
              <a:buChar char="●"/>
            </a:pPr>
            <a:r>
              <a:rPr lang="en" sz="1700"/>
              <a:t>Attention focusing: Due to the fact that additional workloads will provide more information for the usefulness or non-usefulness of those qualities, MTL aids the model in concentrating on the variables that actually matter.</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Mechanism</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1200"/>
              </a:spcBef>
              <a:spcAft>
                <a:spcPts val="0"/>
              </a:spcAft>
              <a:buSzPts val="2000"/>
              <a:buChar char="●"/>
            </a:pPr>
            <a:r>
              <a:rPr lang="en" sz="2000"/>
              <a:t>Eavesdropping: While some qualities G are challenging to learn for some work A, they are simple to master for some task B. This may be due to the more intricate interactions between A and the features or because other features are making it more difficult for the model to learn G. We can allow the model to eavesdrop using MTL so that it can pick up on job B and learn G.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4"/>
          <p:cNvSpPr txBox="1"/>
          <p:nvPr>
            <p:ph idx="1" type="body"/>
          </p:nvPr>
        </p:nvSpPr>
        <p:spPr>
          <a:xfrm>
            <a:off x="201250" y="1215575"/>
            <a:ext cx="8520600" cy="3416400"/>
          </a:xfrm>
          <a:prstGeom prst="rect">
            <a:avLst/>
          </a:prstGeom>
        </p:spPr>
        <p:txBody>
          <a:bodyPr anchorCtr="0" anchor="t" bIns="91425" lIns="91425" spcFirstLastPara="1" rIns="91425" wrap="square" tIns="91425">
            <a:normAutofit fontScale="40000" lnSpcReduction="20000"/>
          </a:bodyPr>
          <a:lstStyle/>
          <a:p>
            <a:pPr indent="-339496" lvl="0" marL="457200" rtl="0" algn="l">
              <a:spcBef>
                <a:spcPts val="1200"/>
              </a:spcBef>
              <a:spcAft>
                <a:spcPts val="0"/>
              </a:spcAft>
              <a:buSzPct val="100000"/>
              <a:buChar char="●"/>
            </a:pPr>
            <a:r>
              <a:rPr lang="en" sz="4366"/>
              <a:t>We illustrated multi-task learning in this overview along with more of its most recent work on MTL for Deep Learning. Even if MTL is being used more frequently, the hard parameter sharing method is still widely employed for MTL that is based on neural networks.</a:t>
            </a:r>
            <a:endParaRPr sz="4366"/>
          </a:p>
          <a:p>
            <a:pPr indent="0" lvl="0" marL="457200" rtl="0" algn="l">
              <a:spcBef>
                <a:spcPts val="1200"/>
              </a:spcBef>
              <a:spcAft>
                <a:spcPts val="0"/>
              </a:spcAft>
              <a:buNone/>
            </a:pPr>
            <a:r>
              <a:t/>
            </a:r>
            <a:endParaRPr sz="4366"/>
          </a:p>
          <a:p>
            <a:pPr indent="-339496" lvl="0" marL="457200" rtl="0" algn="l">
              <a:spcBef>
                <a:spcPts val="1200"/>
              </a:spcBef>
              <a:spcAft>
                <a:spcPts val="0"/>
              </a:spcAft>
              <a:buSzPct val="100000"/>
              <a:buChar char="●"/>
            </a:pPr>
            <a:r>
              <a:rPr lang="en" sz="4366"/>
              <a:t>However, our knowledge of tasks, including their similarity, relationships, hierarchies, and benefits for multi-task learning, is still limited, and we need to examine them in greater detail if we are to fully appreciate MTL’s capacity for generalization with regard to deep neural networks.</a:t>
            </a:r>
            <a:endParaRPr sz="4366"/>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500"/>
              <a:t>Thank you</a:t>
            </a:r>
            <a:endParaRPr b="1"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task?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111111"/>
              </a:buClr>
              <a:buSzPts val="1550"/>
              <a:buChar char="●"/>
            </a:pPr>
            <a:r>
              <a:rPr lang="en" sz="1550">
                <a:solidFill>
                  <a:srgbClr val="111111"/>
                </a:solidFill>
                <a:highlight>
                  <a:srgbClr val="FFFFFF"/>
                </a:highlight>
              </a:rPr>
              <a:t>A machine learning task is the type of</a:t>
            </a:r>
            <a:r>
              <a:rPr b="1" lang="en" sz="1550">
                <a:solidFill>
                  <a:srgbClr val="111111"/>
                </a:solidFill>
                <a:highlight>
                  <a:srgbClr val="FFFFFF"/>
                </a:highlight>
              </a:rPr>
              <a:t> prediction or inference being made</a:t>
            </a:r>
            <a:r>
              <a:rPr lang="en" sz="1550">
                <a:solidFill>
                  <a:srgbClr val="111111"/>
                </a:solidFill>
                <a:highlight>
                  <a:srgbClr val="FFFFFF"/>
                </a:highlight>
              </a:rPr>
              <a:t>, based on the problem or question that is being asked, and the available data.</a:t>
            </a:r>
            <a:endParaRPr sz="1550">
              <a:solidFill>
                <a:srgbClr val="111111"/>
              </a:solidFill>
              <a:highlight>
                <a:srgbClr val="FFFFFF"/>
              </a:highlight>
            </a:endParaRPr>
          </a:p>
          <a:p>
            <a:pPr indent="-327025" lvl="0" marL="457200" rtl="0" algn="l">
              <a:spcBef>
                <a:spcPts val="0"/>
              </a:spcBef>
              <a:spcAft>
                <a:spcPts val="0"/>
              </a:spcAft>
              <a:buClr>
                <a:srgbClr val="111111"/>
              </a:buClr>
              <a:buSzPts val="1550"/>
              <a:buChar char="●"/>
            </a:pPr>
            <a:r>
              <a:rPr lang="en" sz="1550">
                <a:solidFill>
                  <a:srgbClr val="111111"/>
                </a:solidFill>
                <a:highlight>
                  <a:srgbClr val="FFFFFF"/>
                </a:highlight>
              </a:rPr>
              <a:t>For example, </a:t>
            </a:r>
            <a:r>
              <a:rPr lang="en" sz="1550">
                <a:solidFill>
                  <a:srgbClr val="111111"/>
                </a:solidFill>
                <a:highlight>
                  <a:srgbClr val="FFFFFF"/>
                </a:highlight>
              </a:rPr>
              <a:t>the classification task assigns data to categories, and the clustering task groups data according to similarity.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Multi-Task learning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700">
                <a:solidFill>
                  <a:srgbClr val="292929"/>
                </a:solidFill>
                <a:highlight>
                  <a:srgbClr val="FFFFFF"/>
                </a:highlight>
              </a:rPr>
              <a:t>In the majority of machine learning scenarios, we focus on completing one task at a time.</a:t>
            </a:r>
            <a:endParaRPr sz="1700">
              <a:solidFill>
                <a:srgbClr val="292929"/>
              </a:solidFill>
              <a:highlight>
                <a:srgbClr val="FFFFFF"/>
              </a:highlight>
            </a:endParaRPr>
          </a:p>
          <a:p>
            <a:pPr indent="-355600" lvl="0" marL="457200" rtl="0" algn="l">
              <a:spcBef>
                <a:spcPts val="0"/>
              </a:spcBef>
              <a:spcAft>
                <a:spcPts val="0"/>
              </a:spcAft>
              <a:buSzPts val="2000"/>
              <a:buChar char="●"/>
            </a:pPr>
            <a:r>
              <a:rPr lang="en" sz="1700">
                <a:solidFill>
                  <a:srgbClr val="292929"/>
                </a:solidFill>
                <a:highlight>
                  <a:srgbClr val="FFFFFF"/>
                </a:highlight>
              </a:rPr>
              <a:t>But, this method will ultimately reach its efficiency limit, frequently because of the size of the data collection or the model’s capacity to extract useful interpretations from it. </a:t>
            </a:r>
            <a:endParaRPr sz="1700">
              <a:solidFill>
                <a:srgbClr val="292929"/>
              </a:solidFill>
              <a:highlight>
                <a:srgbClr val="FFFFFF"/>
              </a:highlight>
            </a:endParaRPr>
          </a:p>
          <a:p>
            <a:pPr indent="-355600" lvl="0" marL="457200" rtl="0" algn="l">
              <a:spcBef>
                <a:spcPts val="0"/>
              </a:spcBef>
              <a:spcAft>
                <a:spcPts val="0"/>
              </a:spcAft>
              <a:buSzPts val="2000"/>
              <a:buChar char="●"/>
            </a:pPr>
            <a:r>
              <a:rPr lang="en" sz="1700">
                <a:solidFill>
                  <a:srgbClr val="292929"/>
                </a:solidFill>
                <a:highlight>
                  <a:srgbClr val="FFFFFF"/>
                </a:highlight>
              </a:rPr>
              <a:t>To accomplish our intended job, we often train a single model or an ensemble of models. </a:t>
            </a:r>
            <a:endParaRPr sz="1700">
              <a:solidFill>
                <a:srgbClr val="292929"/>
              </a:solidFill>
              <a:highlight>
                <a:srgbClr val="FFFFFF"/>
              </a:highlight>
            </a:endParaRPr>
          </a:p>
          <a:p>
            <a:pPr indent="-355600" lvl="0" marL="457200" rtl="0" algn="l">
              <a:spcBef>
                <a:spcPts val="0"/>
              </a:spcBef>
              <a:spcAft>
                <a:spcPts val="0"/>
              </a:spcAft>
              <a:buSzPts val="2000"/>
              <a:buChar char="●"/>
            </a:pPr>
            <a:r>
              <a:rPr lang="en" sz="1700">
                <a:solidFill>
                  <a:srgbClr val="292929"/>
                </a:solidFill>
                <a:highlight>
                  <a:srgbClr val="FFFFFF"/>
                </a:highlight>
              </a:rPr>
              <a:t>After that, we adjust and modify such models till their effectiveness plateaus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Multi-task learning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92929"/>
              </a:buClr>
              <a:buSzPts val="1800"/>
              <a:buChar char="●"/>
            </a:pPr>
            <a:r>
              <a:rPr lang="en">
                <a:solidFill>
                  <a:srgbClr val="292929"/>
                </a:solidFill>
                <a:highlight>
                  <a:srgbClr val="FFFFFF"/>
                </a:highlight>
              </a:rPr>
              <a:t>While doing things this way often results in satisfactory performance, we miss out on information that could have improved our performance on the measure we care about because we are so intently focused on our one task. </a:t>
            </a:r>
            <a:endParaRPr>
              <a:solidFill>
                <a:srgbClr val="292929"/>
              </a:solidFill>
              <a:highlight>
                <a:srgbClr val="FFFFFF"/>
              </a:highlight>
            </a:endParaRPr>
          </a:p>
          <a:p>
            <a:pPr indent="-342900" lvl="0" marL="457200" rtl="0" algn="l">
              <a:spcBef>
                <a:spcPts val="0"/>
              </a:spcBef>
              <a:spcAft>
                <a:spcPts val="0"/>
              </a:spcAft>
              <a:buClr>
                <a:srgbClr val="292929"/>
              </a:buClr>
              <a:buSzPts val="1800"/>
              <a:buChar char="●"/>
            </a:pPr>
            <a:r>
              <a:rPr lang="en">
                <a:solidFill>
                  <a:srgbClr val="292929"/>
                </a:solidFill>
                <a:highlight>
                  <a:srgbClr val="FFFFFF"/>
                </a:highlight>
              </a:rPr>
              <a:t>We can help our model generalize more effectively on our initial job by sharing features across similar tasks.</a:t>
            </a:r>
            <a:endParaRPr>
              <a:solidFill>
                <a:srgbClr val="292929"/>
              </a:solidFill>
              <a:highlight>
                <a:srgbClr val="FFFFFF"/>
              </a:highlight>
            </a:endParaRPr>
          </a:p>
          <a:p>
            <a:pPr indent="-342900" lvl="0" marL="457200" rtl="0" algn="l">
              <a:spcBef>
                <a:spcPts val="0"/>
              </a:spcBef>
              <a:spcAft>
                <a:spcPts val="0"/>
              </a:spcAft>
              <a:buClr>
                <a:srgbClr val="292929"/>
              </a:buClr>
              <a:buSzPts val="1800"/>
              <a:buChar char="●"/>
            </a:pPr>
            <a:r>
              <a:rPr lang="en">
                <a:solidFill>
                  <a:srgbClr val="292929"/>
                </a:solidFill>
                <a:highlight>
                  <a:srgbClr val="FFFFFF"/>
                </a:highlight>
              </a:rPr>
              <a:t> This method is known as Multi-Task Learning.</a:t>
            </a:r>
            <a:endParaRPr>
              <a:solidFill>
                <a:srgbClr val="292929"/>
              </a:solidFill>
              <a:highlight>
                <a:srgbClr val="FFFFFF"/>
              </a:highlight>
            </a:endParaRPr>
          </a:p>
          <a:p>
            <a:pPr indent="0" lvl="0" marL="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solidFill>
                  <a:srgbClr val="292929"/>
                </a:solidFill>
                <a:highlight>
                  <a:srgbClr val="FFFFFF"/>
                </a:highlight>
                <a:latin typeface="Georgia"/>
                <a:ea typeface="Georgia"/>
                <a:cs typeface="Georgia"/>
                <a:sym typeface="Georgia"/>
              </a:rPr>
              <a:t>The use of multi-task learning has become commonplace in a variety of fields, including :</a:t>
            </a:r>
            <a:endParaRPr sz="1500">
              <a:solidFill>
                <a:srgbClr val="292929"/>
              </a:solidFill>
              <a:highlight>
                <a:srgbClr val="FFFFFF"/>
              </a:highlight>
              <a:latin typeface="Georgia"/>
              <a:ea typeface="Georgia"/>
              <a:cs typeface="Georgia"/>
              <a:sym typeface="Georgia"/>
            </a:endParaRPr>
          </a:p>
          <a:p>
            <a:pPr indent="-317500" lvl="1" marL="914400" rtl="0" algn="l">
              <a:spcBef>
                <a:spcPts val="0"/>
              </a:spcBef>
              <a:spcAft>
                <a:spcPts val="0"/>
              </a:spcAft>
              <a:buSzPts val="1400"/>
              <a:buChar char="○"/>
            </a:pPr>
            <a:r>
              <a:rPr lang="en" sz="1500">
                <a:solidFill>
                  <a:srgbClr val="292929"/>
                </a:solidFill>
                <a:highlight>
                  <a:srgbClr val="FFFFFF"/>
                </a:highlight>
                <a:latin typeface="Georgia"/>
                <a:ea typeface="Georgia"/>
                <a:cs typeface="Georgia"/>
                <a:sym typeface="Georgia"/>
              </a:rPr>
              <a:t>recommendation systems, </a:t>
            </a:r>
            <a:endParaRPr sz="1500">
              <a:solidFill>
                <a:srgbClr val="292929"/>
              </a:solidFill>
              <a:highlight>
                <a:srgbClr val="FFFFFF"/>
              </a:highlight>
              <a:latin typeface="Georgia"/>
              <a:ea typeface="Georgia"/>
              <a:cs typeface="Georgia"/>
              <a:sym typeface="Georgia"/>
            </a:endParaRPr>
          </a:p>
          <a:p>
            <a:pPr indent="-317500" lvl="1" marL="914400" rtl="0" algn="l">
              <a:spcBef>
                <a:spcPts val="0"/>
              </a:spcBef>
              <a:spcAft>
                <a:spcPts val="0"/>
              </a:spcAft>
              <a:buSzPts val="1400"/>
              <a:buChar char="○"/>
            </a:pPr>
            <a:r>
              <a:rPr lang="en" sz="1500">
                <a:solidFill>
                  <a:srgbClr val="292929"/>
                </a:solidFill>
                <a:highlight>
                  <a:srgbClr val="FFFFFF"/>
                </a:highlight>
                <a:latin typeface="Georgia"/>
                <a:ea typeface="Georgia"/>
                <a:cs typeface="Georgia"/>
                <a:sym typeface="Georgia"/>
              </a:rPr>
              <a:t>computer vision,</a:t>
            </a:r>
            <a:endParaRPr sz="1500">
              <a:solidFill>
                <a:srgbClr val="292929"/>
              </a:solidFill>
              <a:highlight>
                <a:srgbClr val="FFFFFF"/>
              </a:highlight>
              <a:latin typeface="Georgia"/>
              <a:ea typeface="Georgia"/>
              <a:cs typeface="Georgia"/>
              <a:sym typeface="Georgia"/>
            </a:endParaRPr>
          </a:p>
          <a:p>
            <a:pPr indent="-317500" lvl="1" marL="914400" rtl="0" algn="l">
              <a:spcBef>
                <a:spcPts val="0"/>
              </a:spcBef>
              <a:spcAft>
                <a:spcPts val="0"/>
              </a:spcAft>
              <a:buSzPts val="1400"/>
              <a:buChar char="○"/>
            </a:pPr>
            <a:r>
              <a:rPr lang="en" sz="1500">
                <a:solidFill>
                  <a:srgbClr val="292929"/>
                </a:solidFill>
                <a:highlight>
                  <a:srgbClr val="FFFFFF"/>
                </a:highlight>
                <a:latin typeface="Georgia"/>
                <a:ea typeface="Georgia"/>
                <a:cs typeface="Georgia"/>
                <a:sym typeface="Georgia"/>
              </a:rPr>
              <a:t>natural language processing</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When there is some degree of correlation between the activities, multi-task learning should be applied.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For example, , it is likely that two tasks that require classifying animal images will be connected since both involve learning to recognize fur patterns and colors.</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20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5159275" y="615325"/>
            <a:ext cx="3672900" cy="3953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The above figure is a common representation of a model implementing Multi-Task learning.</a:t>
            </a:r>
            <a:endParaRPr/>
          </a:p>
          <a:p>
            <a:pPr indent="-342900" lvl="0" marL="457200" rtl="0" algn="l">
              <a:spcBef>
                <a:spcPts val="0"/>
              </a:spcBef>
              <a:spcAft>
                <a:spcPts val="0"/>
              </a:spcAft>
              <a:buSzPts val="1800"/>
              <a:buChar char="●"/>
            </a:pPr>
            <a:r>
              <a:rPr lang="en"/>
              <a:t> In this situation, the model is compelled to learn a middle representation that provides adequate details for all of the jobs.</a:t>
            </a:r>
            <a:endParaRPr/>
          </a:p>
          <a:p>
            <a:pPr indent="0" lvl="0" marL="45720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73550" y="826363"/>
            <a:ext cx="4649075" cy="349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Parameter Sharing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1200"/>
              </a:spcBef>
              <a:spcAft>
                <a:spcPts val="0"/>
              </a:spcAft>
              <a:buClr>
                <a:schemeClr val="dk1"/>
              </a:buClr>
              <a:buSzPts val="2000"/>
              <a:buChar char="●"/>
            </a:pPr>
            <a:r>
              <a:rPr lang="en" sz="2000"/>
              <a:t>Hard parameter sharing enables processes to exchange certain set of model parameters, lowering storage costs and enhancing prediction accuracy.</a:t>
            </a:r>
            <a:endParaRPr sz="2000"/>
          </a:p>
          <a:p>
            <a:pPr indent="-355600" lvl="0" marL="457200" rtl="0" algn="l">
              <a:spcBef>
                <a:spcPts val="0"/>
              </a:spcBef>
              <a:spcAft>
                <a:spcPts val="0"/>
              </a:spcAft>
              <a:buClr>
                <a:schemeClr val="dk1"/>
              </a:buClr>
              <a:buSzPts val="2000"/>
              <a:buChar char="●"/>
            </a:pPr>
            <a:r>
              <a:rPr lang="en" sz="2000"/>
              <a:t> A deep neural network’s bottom layers are typically shared between tasks while using different top layers for each one. </a:t>
            </a:r>
            <a:endParaRPr sz="2000"/>
          </a:p>
          <a:p>
            <a:pPr indent="-355600" lvl="0" marL="457200" rtl="0" algn="l">
              <a:spcBef>
                <a:spcPts val="0"/>
              </a:spcBef>
              <a:spcAft>
                <a:spcPts val="0"/>
              </a:spcAft>
              <a:buClr>
                <a:schemeClr val="dk1"/>
              </a:buClr>
              <a:buSzPts val="2000"/>
              <a:buChar char="●"/>
            </a:pPr>
            <a:r>
              <a:rPr lang="en" sz="2000"/>
              <a:t>This method lowers the danger of overfitting.</a:t>
            </a:r>
            <a:endParaRPr sz="2000"/>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 Parameter Sharing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en" sz="2000"/>
              <a:t>Each task in the method of soft parameter sharing includes its own group of parameters. </a:t>
            </a:r>
            <a:endParaRPr sz="2000"/>
          </a:p>
          <a:p>
            <a:pPr indent="-311150" lvl="0" marL="457200" rtl="0" algn="l">
              <a:spcBef>
                <a:spcPts val="0"/>
              </a:spcBef>
              <a:spcAft>
                <a:spcPts val="0"/>
              </a:spcAft>
              <a:buClr>
                <a:schemeClr val="dk1"/>
              </a:buClr>
              <a:buSzPts val="1300"/>
              <a:buChar char="●"/>
            </a:pPr>
            <a:r>
              <a:rPr lang="en" sz="2000"/>
              <a:t>The discrepancies between the shared layers are then minimized by regularizing these task-specific layers during training. </a:t>
            </a:r>
            <a:endParaRPr sz="2000"/>
          </a:p>
          <a:p>
            <a:pPr indent="-311150" lvl="0" marL="457200" rtl="0" algn="l">
              <a:spcBef>
                <a:spcPts val="0"/>
              </a:spcBef>
              <a:spcAft>
                <a:spcPts val="0"/>
              </a:spcAft>
              <a:buClr>
                <a:schemeClr val="dk1"/>
              </a:buClr>
              <a:buSzPts val="1300"/>
              <a:buChar char="●"/>
            </a:pPr>
            <a:r>
              <a:rPr lang="en" sz="2000"/>
              <a:t>As a result, layers are favored to have comparable weights while still enabling task specialization in particular areas.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81000" marR="381000" rtl="0" algn="l">
              <a:lnSpc>
                <a:spcPct val="115000"/>
              </a:lnSpc>
              <a:spcBef>
                <a:spcPts val="0"/>
              </a:spcBef>
              <a:spcAft>
                <a:spcPts val="0"/>
              </a:spcAft>
              <a:buClr>
                <a:schemeClr val="dk1"/>
              </a:buClr>
              <a:buSzPct val="39285"/>
              <a:buFont typeface="Arial"/>
              <a:buNone/>
            </a:pPr>
            <a:r>
              <a:rPr lang="en"/>
              <a:t>Auxiliary tasks</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71777D"/>
              </a:buClr>
              <a:buSzPts val="1550"/>
              <a:buChar char="●"/>
            </a:pPr>
            <a:r>
              <a:rPr lang="en" sz="1550">
                <a:solidFill>
                  <a:srgbClr val="71777D"/>
                </a:solidFill>
                <a:highlight>
                  <a:srgbClr val="FFFFFF"/>
                </a:highlight>
              </a:rPr>
              <a:t>Auxiliary tasks are tasks we try to accomplish with the sole objective of better performing one or several primary tasks.</a:t>
            </a:r>
            <a:endParaRPr sz="1550">
              <a:solidFill>
                <a:srgbClr val="71777D"/>
              </a:solidFill>
              <a:highlight>
                <a:srgbClr val="FFFFFF"/>
              </a:highlight>
            </a:endParaRPr>
          </a:p>
          <a:p>
            <a:pPr indent="-327025" lvl="0" marL="457200" rtl="0" algn="l">
              <a:spcBef>
                <a:spcPts val="0"/>
              </a:spcBef>
              <a:spcAft>
                <a:spcPts val="0"/>
              </a:spcAft>
              <a:buClr>
                <a:srgbClr val="71777D"/>
              </a:buClr>
              <a:buSzPts val="1550"/>
              <a:buChar char="●"/>
            </a:pPr>
            <a:r>
              <a:rPr lang="en" sz="1550">
                <a:solidFill>
                  <a:srgbClr val="71777D"/>
                </a:solidFill>
                <a:highlight>
                  <a:srgbClr val="FFFFFF"/>
                </a:highlight>
              </a:rPr>
              <a:t> The primary task and the auxiliary task should generally be related, and the auxiliary activity should encourage the network to pick up crucial details for the primary task. </a:t>
            </a:r>
            <a:endParaRPr sz="1550">
              <a:solidFill>
                <a:srgbClr val="71777D"/>
              </a:solidFill>
              <a:highlight>
                <a:srgbClr val="FFFFFF"/>
              </a:highlight>
            </a:endParaRPr>
          </a:p>
          <a:p>
            <a:pPr indent="-327025" lvl="0" marL="457200" rtl="0" algn="l">
              <a:spcBef>
                <a:spcPts val="0"/>
              </a:spcBef>
              <a:spcAft>
                <a:spcPts val="0"/>
              </a:spcAft>
              <a:buClr>
                <a:srgbClr val="71777D"/>
              </a:buClr>
              <a:buSzPts val="1550"/>
              <a:buChar char="●"/>
            </a:pPr>
            <a:r>
              <a:rPr lang="en" sz="1550">
                <a:solidFill>
                  <a:srgbClr val="71777D"/>
                </a:solidFill>
                <a:highlight>
                  <a:srgbClr val="FFFFFF"/>
                </a:highlight>
              </a:rPr>
              <a:t>For instance, if the main objective is to categorize data sequences, we can define a secondary task that is to use an autoencoder to reconstruct the sequence.</a:t>
            </a:r>
            <a:endParaRPr sz="1550">
              <a:solidFill>
                <a:srgbClr val="71777D"/>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