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0" r:id="rId3"/>
    <p:sldId id="345" r:id="rId4"/>
    <p:sldId id="357" r:id="rId5"/>
    <p:sldId id="301" r:id="rId6"/>
    <p:sldId id="356" r:id="rId7"/>
    <p:sldId id="353" r:id="rId8"/>
    <p:sldId id="351" r:id="rId9"/>
    <p:sldId id="352" r:id="rId10"/>
    <p:sldId id="354" r:id="rId11"/>
    <p:sldId id="346" r:id="rId12"/>
    <p:sldId id="347" r:id="rId13"/>
    <p:sldId id="348" r:id="rId14"/>
    <p:sldId id="350" r:id="rId15"/>
    <p:sldId id="349" r:id="rId16"/>
    <p:sldId id="355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 autoAdjust="0"/>
    <p:restoredTop sz="83936" autoAdjust="0"/>
  </p:normalViewPr>
  <p:slideViewPr>
    <p:cSldViewPr snapToGrid="0">
      <p:cViewPr varScale="1">
        <p:scale>
          <a:sx n="56" d="100"/>
          <a:sy n="56" d="100"/>
        </p:scale>
        <p:origin x="10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8/26/2020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8/26/2020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81F80-4D50-4290-AF41-7145888C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58B88-8A0E-4525-A6EA-43EFEAB0E1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E72D-F326-4A0D-8DC5-9DD050BE2EB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8D2A21-047C-4DF6-942C-D77A3ACD0A98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78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87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EEE73-AC1A-45E9-9750-CB34F668F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C6D60-2F99-4319-A8E9-CCC881F022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95E-D492-4724-8CBD-65B2071CEF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AE05EE-FA7C-462E-BFC7-2CD39DD804D1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12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EEE73-AC1A-45E9-9750-CB34F668F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C6D60-2F99-4319-A8E9-CCC881F022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95E-D492-4724-8CBD-65B2071CEF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AE05EE-FA7C-462E-BFC7-2CD39DD804D1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10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6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9ADBE-9F1C-45DA-9500-3045DACF7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805CE-E982-4200-8C4E-3E524B2849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Kubernetes is an orchestration tool which allow us to run manage container based workloads.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9A25-BAF5-423A-B1DC-F4DD5E1F8A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D064A4-1B81-4C50-8464-7BB3C73FA37F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3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659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DA2EC1-B7BA-43F6-B2F4-9D68D5B60AC6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1F5F3-F3A7-4268-A4E6-687D228A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1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7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FE66930-F9D2-4FDC-ADC7-2A34662F97E8}" type="datetime1">
              <a:rPr lang="en-US" smtClean="0"/>
              <a:pPr lvl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BCBB0B-6060-4064-95C8-5152CCC51D82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Filesystem</a:t>
            </a:r>
            <a:endParaRPr lang="en-IN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C558AF3F-3D2C-468D-8F00-B4CE129DA5B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9B15F7D0-7C19-487B-997C-40296B32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12" y="2456111"/>
            <a:ext cx="4109634" cy="31722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9F2915B9-ABCC-42E9-B17D-BAAE8F53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34" y="2541945"/>
            <a:ext cx="2065218" cy="30849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CBE667A-A333-4878-9716-D872B950E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3" y="3736490"/>
            <a:ext cx="964499" cy="3479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5B3FC1A8-60A2-4D95-A677-9DB5CEC05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604" y="3736490"/>
            <a:ext cx="938649" cy="347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520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212-9012-4862-AE7F-382B95C7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6610B648-AF0C-4185-B513-6E3223F12639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2744CA-C92E-4F39-878D-91F3D316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09" y="2127686"/>
            <a:ext cx="2531453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7BCCB-36DA-44A9-B6E2-652D6CE1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30" y="2098686"/>
            <a:ext cx="2530508" cy="2847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AB66B-87D4-46FF-B682-3891550A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75" y="2569685"/>
            <a:ext cx="2530508" cy="30214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6DE30-D9FA-4FAD-B785-27814C9D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38" y="3114205"/>
            <a:ext cx="2530508" cy="29396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62FC3-7451-4CF7-835A-526569C1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48" y="3551674"/>
            <a:ext cx="2530508" cy="29396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5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BD7A-F4D5-4D0D-9EAA-F511BE50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Challenges in Container Infrastructure</a:t>
            </a:r>
            <a:endParaRPr lang="en-IN" sz="38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DDDF2C8-3A13-4678-9EF7-DD8579FE3B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FD06BF-FABB-4881-9064-CCFA13BDB2AF}"/>
              </a:ext>
            </a:extLst>
          </p:cNvPr>
          <p:cNvSpPr txBox="1"/>
          <p:nvPr/>
        </p:nvSpPr>
        <p:spPr>
          <a:xfrm>
            <a:off x="1050986" y="2350931"/>
            <a:ext cx="807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Which container should run on which server ? </a:t>
            </a:r>
            <a:endParaRPr lang="en-IN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C6568-0C90-49B6-A6D0-FED6D5D6F477}"/>
              </a:ext>
            </a:extLst>
          </p:cNvPr>
          <p:cNvSpPr txBox="1"/>
          <p:nvPr/>
        </p:nvSpPr>
        <p:spPr>
          <a:xfrm>
            <a:off x="1072759" y="3457281"/>
            <a:ext cx="9027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How do we deploy containers based on resource utilization of servers ? </a:t>
            </a:r>
            <a:endParaRPr lang="en-IN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E202F-2EFF-403C-BEF3-21C0D7149D5B}"/>
              </a:ext>
            </a:extLst>
          </p:cNvPr>
          <p:cNvSpPr txBox="1"/>
          <p:nvPr/>
        </p:nvSpPr>
        <p:spPr>
          <a:xfrm>
            <a:off x="1050986" y="4470400"/>
            <a:ext cx="9822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/>
              <a:t>How</a:t>
            </a:r>
            <a:r>
              <a:rPr lang="en-US" b="1" dirty="0"/>
              <a:t> </a:t>
            </a:r>
            <a:r>
              <a:rPr lang="en-US" sz="2200" b="1" dirty="0"/>
              <a:t>to monitor and manage all those server and schedule automate this process ?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7187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639C-280B-477D-B8DA-717097E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? 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B9B1CFE-89EC-484A-8079-87FB81A2A4E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00D125-0BC4-4C35-B665-8ABFE7FBEC2B}"/>
              </a:ext>
            </a:extLst>
          </p:cNvPr>
          <p:cNvSpPr txBox="1"/>
          <p:nvPr/>
        </p:nvSpPr>
        <p:spPr>
          <a:xfrm>
            <a:off x="1965463" y="2628900"/>
            <a:ext cx="6574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Automating deployment</a:t>
            </a:r>
            <a:endParaRPr lang="en-IN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3C345-0E13-4BB6-A343-6EFE978347B1}"/>
              </a:ext>
            </a:extLst>
          </p:cNvPr>
          <p:cNvSpPr txBox="1"/>
          <p:nvPr/>
        </p:nvSpPr>
        <p:spPr>
          <a:xfrm>
            <a:off x="1968136" y="3348025"/>
            <a:ext cx="6574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/>
              <a:t>Scaling </a:t>
            </a:r>
            <a:endParaRPr lang="en-IN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D32D3-0732-44D8-82FE-7BF663926D58}"/>
              </a:ext>
            </a:extLst>
          </p:cNvPr>
          <p:cNvSpPr txBox="1"/>
          <p:nvPr/>
        </p:nvSpPr>
        <p:spPr>
          <a:xfrm>
            <a:off x="1958034" y="4054709"/>
            <a:ext cx="6574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Managing your containerized applications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2923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CC3-CE1E-4DC5-87D4-69301117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973A4814-66E3-4837-B407-AD30500A9B93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ED4015-6A3C-4039-9AE0-5FEA5EB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76" y="2838350"/>
            <a:ext cx="1488060" cy="140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93873-A294-4760-B6EA-81900F28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773" y="2839028"/>
            <a:ext cx="1347659" cy="1374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ACC3A-894E-4706-99B8-ED911D65E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058" y="2838351"/>
            <a:ext cx="1522664" cy="1374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A2A5A-F868-46E1-AF1F-C31B663B8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952" y="4807560"/>
            <a:ext cx="2744876" cy="1032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36F5D-2C52-47BB-9187-9C6E5CD7F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348" y="2838351"/>
            <a:ext cx="1522664" cy="143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16AD8-E625-4801-BAC8-DA5211F53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190" y="2839028"/>
            <a:ext cx="1324457" cy="13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E6EA-1A75-4F68-9E9E-61FA85E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Kubernetes?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8760379-BC53-435B-AE4F-C52B58EC2D51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A51A1D-EF03-4F87-A994-E982BB13F56B}"/>
              </a:ext>
            </a:extLst>
          </p:cNvPr>
          <p:cNvSpPr txBox="1"/>
          <p:nvPr/>
        </p:nvSpPr>
        <p:spPr>
          <a:xfrm>
            <a:off x="944047" y="4598691"/>
            <a:ext cx="8313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/>
              <a:t>Large opensource community and support</a:t>
            </a:r>
            <a:endParaRPr lang="en-IN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4E956-E0F0-4388-975E-C5DA5D68AF85}"/>
              </a:ext>
            </a:extLst>
          </p:cNvPr>
          <p:cNvSpPr txBox="1"/>
          <p:nvPr/>
        </p:nvSpPr>
        <p:spPr>
          <a:xfrm>
            <a:off x="923248" y="2352169"/>
            <a:ext cx="96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Born from a Google internal project (Google BORG)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BC6D9-DFD8-45B1-89EF-F767637CF21E}"/>
              </a:ext>
            </a:extLst>
          </p:cNvPr>
          <p:cNvSpPr txBox="1"/>
          <p:nvPr/>
        </p:nvSpPr>
        <p:spPr>
          <a:xfrm>
            <a:off x="890885" y="3476847"/>
            <a:ext cx="9910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Based on an extensive experience from Google, </a:t>
            </a:r>
          </a:p>
          <a:p>
            <a:r>
              <a:rPr lang="en-IN" sz="2400" b="1" dirty="0"/>
              <a:t>over a long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8978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F67-DC0C-4326-ACBD-FE8974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Kubernetes offer? 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6CF57C6-8FBC-4EE4-A6D9-F55F36110EC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738B1-1A1C-4C2D-B78F-FB873E7E7D60}"/>
              </a:ext>
            </a:extLst>
          </p:cNvPr>
          <p:cNvSpPr txBox="1"/>
          <p:nvPr/>
        </p:nvSpPr>
        <p:spPr>
          <a:xfrm>
            <a:off x="742950" y="2491740"/>
            <a:ext cx="1036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Powerful tool for Docker container orchestration without having to interact with the underlying infrastructure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C2FD-5A5B-4A2B-98C3-87920E05D208}"/>
              </a:ext>
            </a:extLst>
          </p:cNvPr>
          <p:cNvSpPr txBox="1"/>
          <p:nvPr/>
        </p:nvSpPr>
        <p:spPr>
          <a:xfrm>
            <a:off x="742950" y="3863340"/>
            <a:ext cx="781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Standard deployment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CD3B2-7B95-4635-B80A-D227269D5302}"/>
              </a:ext>
            </a:extLst>
          </p:cNvPr>
          <p:cNvSpPr txBox="1"/>
          <p:nvPr/>
        </p:nvSpPr>
        <p:spPr>
          <a:xfrm>
            <a:off x="822960" y="5154930"/>
            <a:ext cx="563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 on a Modular API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733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chemeClr val="tx1"/>
                </a:solidFill>
              </a:rPr>
              <a:t>CKA admin </a:t>
            </a:r>
            <a:endParaRPr lang="en-IN" sz="36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A475FA-98E5-4EE6-BF4F-48D0D3F308E4}"/>
              </a:ext>
            </a:extLst>
          </p:cNvPr>
          <p:cNvSpPr txBox="1"/>
          <p:nvPr/>
        </p:nvSpPr>
        <p:spPr>
          <a:xfrm>
            <a:off x="1197832" y="2081048"/>
            <a:ext cx="3458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Design and Install</a:t>
            </a:r>
            <a:endParaRPr lang="en-IN" sz="2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73DA9-0774-4B33-B801-7850C6D91365}"/>
              </a:ext>
            </a:extLst>
          </p:cNvPr>
          <p:cNvSpPr txBox="1"/>
          <p:nvPr/>
        </p:nvSpPr>
        <p:spPr>
          <a:xfrm>
            <a:off x="1203088" y="2969171"/>
            <a:ext cx="804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Scheduling</a:t>
            </a:r>
            <a:endParaRPr lang="en-IN" sz="2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882C8-10E3-4684-913C-091C55AD4193}"/>
              </a:ext>
            </a:extLst>
          </p:cNvPr>
          <p:cNvSpPr txBox="1"/>
          <p:nvPr/>
        </p:nvSpPr>
        <p:spPr>
          <a:xfrm>
            <a:off x="1197835" y="3804743"/>
            <a:ext cx="5034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Logging / Monitoring</a:t>
            </a:r>
            <a:endParaRPr lang="en-IN" sz="2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B92C-19A3-4039-9985-F655B149CF05}"/>
              </a:ext>
            </a:extLst>
          </p:cNvPr>
          <p:cNvSpPr txBox="1"/>
          <p:nvPr/>
        </p:nvSpPr>
        <p:spPr>
          <a:xfrm>
            <a:off x="1203088" y="4683902"/>
            <a:ext cx="5302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Application Life cycle Management</a:t>
            </a:r>
            <a:endParaRPr lang="en-IN" sz="2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64CAE-4B63-46E6-B37D-03D447EEB221}"/>
              </a:ext>
            </a:extLst>
          </p:cNvPr>
          <p:cNvSpPr txBox="1"/>
          <p:nvPr/>
        </p:nvSpPr>
        <p:spPr>
          <a:xfrm>
            <a:off x="7041564" y="2923424"/>
            <a:ext cx="3931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Security </a:t>
            </a:r>
            <a:endParaRPr lang="en-IN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18E78-1595-4FBD-94F3-CAE82620DB78}"/>
              </a:ext>
            </a:extLst>
          </p:cNvPr>
          <p:cNvSpPr txBox="1"/>
          <p:nvPr/>
        </p:nvSpPr>
        <p:spPr>
          <a:xfrm>
            <a:off x="7020544" y="2098357"/>
            <a:ext cx="3458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Networking </a:t>
            </a:r>
            <a:endParaRPr lang="en-IN" sz="2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46E67-CE3A-420A-9941-9DA50C18C94B}"/>
              </a:ext>
            </a:extLst>
          </p:cNvPr>
          <p:cNvSpPr txBox="1"/>
          <p:nvPr/>
        </p:nvSpPr>
        <p:spPr>
          <a:xfrm>
            <a:off x="7010032" y="3806290"/>
            <a:ext cx="4193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Maintenance Upgrade</a:t>
            </a:r>
            <a:endParaRPr lang="en-IN" sz="2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F4E3D-FC27-427A-932F-03E6BFA084DF}"/>
              </a:ext>
            </a:extLst>
          </p:cNvPr>
          <p:cNvSpPr txBox="1"/>
          <p:nvPr/>
        </p:nvSpPr>
        <p:spPr>
          <a:xfrm>
            <a:off x="7004781" y="4673391"/>
            <a:ext cx="4193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Troubleshooting</a:t>
            </a:r>
            <a:endParaRPr lang="en-IN" sz="2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AA2C16F-EA47-41D2-9817-E7CAE7EEC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0614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Problem statement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5032949-5697-48ED-B037-5A41E0C4F6E7}"/>
              </a:ext>
            </a:extLst>
          </p:cNvPr>
          <p:cNvCxnSpPr>
            <a:cxnSpLocks/>
          </p:cNvCxnSpPr>
          <p:nvPr/>
        </p:nvCxnSpPr>
        <p:spPr>
          <a:xfrm>
            <a:off x="619762" y="1168402"/>
            <a:ext cx="9838688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59517BF6-DB14-47BD-9FD2-C97CEC277A96}"/>
              </a:ext>
            </a:extLst>
          </p:cNvPr>
          <p:cNvSpPr txBox="1"/>
          <p:nvPr/>
        </p:nvSpPr>
        <p:spPr>
          <a:xfrm>
            <a:off x="1302709" y="1991636"/>
            <a:ext cx="1816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Webserver </a:t>
            </a:r>
            <a:endParaRPr lang="en-IN" sz="1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43C6BF-79DD-4207-9C2C-8C1B8014DE3A}"/>
              </a:ext>
            </a:extLst>
          </p:cNvPr>
          <p:cNvSpPr txBox="1"/>
          <p:nvPr/>
        </p:nvSpPr>
        <p:spPr>
          <a:xfrm>
            <a:off x="3133593" y="1968675"/>
            <a:ext cx="198955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Application Server </a:t>
            </a:r>
            <a:endParaRPr lang="en-IN" sz="1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F232F77-862E-40B9-9474-377D446F251C}"/>
              </a:ext>
            </a:extLst>
          </p:cNvPr>
          <p:cNvSpPr txBox="1"/>
          <p:nvPr/>
        </p:nvSpPr>
        <p:spPr>
          <a:xfrm>
            <a:off x="6004133" y="1955874"/>
            <a:ext cx="141544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Database</a:t>
            </a:r>
            <a:endParaRPr lang="en-IN" sz="1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AE2E863-5A61-43C6-9518-0A9FFD3918DD}"/>
              </a:ext>
            </a:extLst>
          </p:cNvPr>
          <p:cNvSpPr txBox="1"/>
          <p:nvPr/>
        </p:nvSpPr>
        <p:spPr>
          <a:xfrm>
            <a:off x="8636681" y="1970486"/>
            <a:ext cx="124635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Caching</a:t>
            </a:r>
            <a:endParaRPr lang="en-IN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A3A4D4-BA62-42CF-B2E4-4CA3515A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63" y="2661717"/>
            <a:ext cx="1002072" cy="970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3BC618F9-08C4-4C16-8479-9AE04E998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30" y="2636663"/>
            <a:ext cx="1035493" cy="970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4D7C594-3B09-4B3E-934C-937A4506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899" y="2615266"/>
            <a:ext cx="1073057" cy="9708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66AC2D4B-B5D1-4DAD-BC98-70AB7B70E2B3}"/>
              </a:ext>
            </a:extLst>
          </p:cNvPr>
          <p:cNvSpPr/>
          <p:nvPr/>
        </p:nvSpPr>
        <p:spPr>
          <a:xfrm>
            <a:off x="3711055" y="5930057"/>
            <a:ext cx="3817098" cy="333097"/>
          </a:xfrm>
          <a:prstGeom prst="rect">
            <a:avLst/>
          </a:prstGeom>
          <a:solidFill>
            <a:schemeClr val="accent5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Hardware Infrastructure</a:t>
            </a:r>
            <a:endParaRPr lang="en-IN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8F958EC-6CB7-4220-89BC-0798E50E64D8}"/>
              </a:ext>
            </a:extLst>
          </p:cNvPr>
          <p:cNvSpPr/>
          <p:nvPr/>
        </p:nvSpPr>
        <p:spPr>
          <a:xfrm>
            <a:off x="3697330" y="5291139"/>
            <a:ext cx="3832908" cy="333225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FFFFFF"/>
                </a:solidFill>
                <a:latin typeface="Calibri"/>
              </a:rPr>
              <a:t>OS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0CBCAF1-47CE-489B-A8ED-FC5DC6DFB288}"/>
              </a:ext>
            </a:extLst>
          </p:cNvPr>
          <p:cNvSpPr/>
          <p:nvPr/>
        </p:nvSpPr>
        <p:spPr>
          <a:xfrm>
            <a:off x="3711055" y="4509363"/>
            <a:ext cx="1724796" cy="377592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latin typeface="Calibri"/>
              </a:rPr>
              <a:t>Libraries</a:t>
            </a:r>
            <a:endParaRPr lang="en-IN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2B7866F-BCF3-4DCF-8BE8-9EBF136CDD57}"/>
              </a:ext>
            </a:extLst>
          </p:cNvPr>
          <p:cNvSpPr/>
          <p:nvPr/>
        </p:nvSpPr>
        <p:spPr>
          <a:xfrm>
            <a:off x="5899772" y="4520793"/>
            <a:ext cx="1666888" cy="3775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FFFFFF"/>
                </a:solidFill>
                <a:latin typeface="Calibri"/>
              </a:rPr>
              <a:t>Dependencies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5" name="Straight Arrow Connector 18">
            <a:extLst>
              <a:ext uri="{FF2B5EF4-FFF2-40B4-BE49-F238E27FC236}">
                <a16:creationId xmlns:a16="http://schemas.microsoft.com/office/drawing/2014/main" id="{59240329-59BE-4ADC-AD08-35FF26A80A56}"/>
              </a:ext>
            </a:extLst>
          </p:cNvPr>
          <p:cNvCxnSpPr/>
          <p:nvPr/>
        </p:nvCxnSpPr>
        <p:spPr>
          <a:xfrm>
            <a:off x="2279736" y="3632545"/>
            <a:ext cx="2354891" cy="876818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CAC0B0FD-2FE2-40FC-818B-62E1B83EEF9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279736" y="3666945"/>
            <a:ext cx="4453480" cy="853848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7F072DE7-18D7-4603-A9D9-006978B6C753}"/>
              </a:ext>
            </a:extLst>
          </p:cNvPr>
          <p:cNvCxnSpPr/>
          <p:nvPr/>
        </p:nvCxnSpPr>
        <p:spPr>
          <a:xfrm>
            <a:off x="2279736" y="3630460"/>
            <a:ext cx="2571631" cy="1620033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39863DDD-F99C-47AB-A98A-A0F2996E6F3A}"/>
              </a:ext>
            </a:extLst>
          </p:cNvPr>
          <p:cNvCxnSpPr/>
          <p:nvPr/>
        </p:nvCxnSpPr>
        <p:spPr>
          <a:xfrm>
            <a:off x="2279736" y="3607500"/>
            <a:ext cx="2453088" cy="2295464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15F33BD3-254B-4880-9D8B-79C34378FEB3}"/>
              </a:ext>
            </a:extLst>
          </p:cNvPr>
          <p:cNvCxnSpPr/>
          <p:nvPr/>
        </p:nvCxnSpPr>
        <p:spPr>
          <a:xfrm flipH="1">
            <a:off x="5469831" y="3524682"/>
            <a:ext cx="3225134" cy="997931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F4C3A7C6-4FB4-4D43-9CE6-CCB379E124EA}"/>
              </a:ext>
            </a:extLst>
          </p:cNvPr>
          <p:cNvCxnSpPr/>
          <p:nvPr/>
        </p:nvCxnSpPr>
        <p:spPr>
          <a:xfrm flipH="1">
            <a:off x="7214990" y="3580351"/>
            <a:ext cx="1515655" cy="901617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D159D63D-013E-4A7D-968A-55F7A99DC9A2}"/>
              </a:ext>
            </a:extLst>
          </p:cNvPr>
          <p:cNvCxnSpPr/>
          <p:nvPr/>
        </p:nvCxnSpPr>
        <p:spPr>
          <a:xfrm flipH="1">
            <a:off x="6403259" y="3647441"/>
            <a:ext cx="2314017" cy="1633319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D569A3E3-907F-441F-8D38-F979BBD6EDEE}"/>
              </a:ext>
            </a:extLst>
          </p:cNvPr>
          <p:cNvCxnSpPr/>
          <p:nvPr/>
        </p:nvCxnSpPr>
        <p:spPr>
          <a:xfrm flipH="1">
            <a:off x="6830869" y="3505196"/>
            <a:ext cx="2022552" cy="2397768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1D10FB32-3FC2-4C1C-8A30-7313B326229F}"/>
              </a:ext>
            </a:extLst>
          </p:cNvPr>
          <p:cNvCxnSpPr>
            <a:endCxn id="13" idx="0"/>
          </p:cNvCxnSpPr>
          <p:nvPr/>
        </p:nvCxnSpPr>
        <p:spPr>
          <a:xfrm>
            <a:off x="4205535" y="3644030"/>
            <a:ext cx="367918" cy="865333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DCFB7F34-D0E8-4FBF-9540-11B6304EDE58}"/>
              </a:ext>
            </a:extLst>
          </p:cNvPr>
          <p:cNvCxnSpPr/>
          <p:nvPr/>
        </p:nvCxnSpPr>
        <p:spPr>
          <a:xfrm>
            <a:off x="4452716" y="3644030"/>
            <a:ext cx="1666247" cy="865333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5" name="Straight Arrow Connector 28">
            <a:extLst>
              <a:ext uri="{FF2B5EF4-FFF2-40B4-BE49-F238E27FC236}">
                <a16:creationId xmlns:a16="http://schemas.microsoft.com/office/drawing/2014/main" id="{E5F036AD-771C-4A72-9A13-5C7148C976BE}"/>
              </a:ext>
            </a:extLst>
          </p:cNvPr>
          <p:cNvCxnSpPr/>
          <p:nvPr/>
        </p:nvCxnSpPr>
        <p:spPr>
          <a:xfrm flipH="1">
            <a:off x="5037374" y="3493721"/>
            <a:ext cx="1332500" cy="1038612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E2EACECC-3B05-4D1B-BCF1-347095AB4492}"/>
              </a:ext>
            </a:extLst>
          </p:cNvPr>
          <p:cNvCxnSpPr/>
          <p:nvPr/>
        </p:nvCxnSpPr>
        <p:spPr>
          <a:xfrm>
            <a:off x="6619999" y="3557390"/>
            <a:ext cx="285805" cy="951772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7" name="Straight Arrow Connector 30">
            <a:extLst>
              <a:ext uri="{FF2B5EF4-FFF2-40B4-BE49-F238E27FC236}">
                <a16:creationId xmlns:a16="http://schemas.microsoft.com/office/drawing/2014/main" id="{ABB026FA-A6B9-401E-8B07-62381DB07617}"/>
              </a:ext>
            </a:extLst>
          </p:cNvPr>
          <p:cNvCxnSpPr>
            <a:endCxn id="12" idx="0"/>
          </p:cNvCxnSpPr>
          <p:nvPr/>
        </p:nvCxnSpPr>
        <p:spPr>
          <a:xfrm flipH="1">
            <a:off x="5613785" y="3575066"/>
            <a:ext cx="642951" cy="1716073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C15D1087-C1EA-4427-A5E7-378680EAF39A}"/>
              </a:ext>
            </a:extLst>
          </p:cNvPr>
          <p:cNvCxnSpPr/>
          <p:nvPr/>
        </p:nvCxnSpPr>
        <p:spPr>
          <a:xfrm flipH="1">
            <a:off x="6256736" y="3591936"/>
            <a:ext cx="207687" cy="2311028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29" name="Straight Arrow Connector 32">
            <a:extLst>
              <a:ext uri="{FF2B5EF4-FFF2-40B4-BE49-F238E27FC236}">
                <a16:creationId xmlns:a16="http://schemas.microsoft.com/office/drawing/2014/main" id="{417E341A-637B-40EA-B637-0F78AEE35391}"/>
              </a:ext>
            </a:extLst>
          </p:cNvPr>
          <p:cNvCxnSpPr/>
          <p:nvPr/>
        </p:nvCxnSpPr>
        <p:spPr>
          <a:xfrm>
            <a:off x="4452716" y="3655515"/>
            <a:ext cx="1071265" cy="1594768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cxnSp>
        <p:nvCxnSpPr>
          <p:cNvPr id="30" name="Straight Arrow Connector 33">
            <a:extLst>
              <a:ext uri="{FF2B5EF4-FFF2-40B4-BE49-F238E27FC236}">
                <a16:creationId xmlns:a16="http://schemas.microsoft.com/office/drawing/2014/main" id="{0599A15C-A82A-4D29-A762-CD8DA1900971}"/>
              </a:ext>
            </a:extLst>
          </p:cNvPr>
          <p:cNvCxnSpPr/>
          <p:nvPr/>
        </p:nvCxnSpPr>
        <p:spPr>
          <a:xfrm>
            <a:off x="4452716" y="3644030"/>
            <a:ext cx="908420" cy="2258934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  <a:tailEnd type="arrow"/>
          </a:ln>
        </p:spPr>
      </p:cxnSp>
      <p:sp>
        <p:nvSpPr>
          <p:cNvPr id="31" name="TextBox 34">
            <a:extLst>
              <a:ext uri="{FF2B5EF4-FFF2-40B4-BE49-F238E27FC236}">
                <a16:creationId xmlns:a16="http://schemas.microsoft.com/office/drawing/2014/main" id="{5D6851F4-EE9B-4EDF-A9A8-9E26DCD4F560}"/>
              </a:ext>
            </a:extLst>
          </p:cNvPr>
          <p:cNvSpPr txBox="1"/>
          <p:nvPr/>
        </p:nvSpPr>
        <p:spPr>
          <a:xfrm>
            <a:off x="8189933" y="4424351"/>
            <a:ext cx="2701585" cy="338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Compatibility &amp; Dependency</a:t>
            </a:r>
            <a:endParaRPr lang="en-IN" sz="1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A8D6843E-46A8-4F0A-8C2E-D6277532BBA5}"/>
              </a:ext>
            </a:extLst>
          </p:cNvPr>
          <p:cNvSpPr txBox="1"/>
          <p:nvPr/>
        </p:nvSpPr>
        <p:spPr>
          <a:xfrm>
            <a:off x="8192027" y="4963957"/>
            <a:ext cx="256741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Long setup time</a:t>
            </a:r>
            <a:endParaRPr lang="en-IN" sz="1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2863A2A9-CBA4-4335-8BC3-B80B68E87C91}"/>
              </a:ext>
            </a:extLst>
          </p:cNvPr>
          <p:cNvSpPr txBox="1"/>
          <p:nvPr/>
        </p:nvSpPr>
        <p:spPr>
          <a:xfrm>
            <a:off x="8185471" y="5426186"/>
            <a:ext cx="270158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Dev/Test/Prod environment </a:t>
            </a:r>
            <a:endParaRPr lang="en-IN" sz="1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80036C0A-EBD3-40BD-8C29-877BC0E09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764" y="2642908"/>
            <a:ext cx="1085850" cy="96202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340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  <p:bldP spid="14" grpId="0" animBg="1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193BC1-D7F6-45E3-8266-62C9375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10775442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What is Docker ? 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90E8E36-C1E5-4004-9051-13F6F9BABC4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49FD90-759A-47C4-A86A-F411DEE9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15" y="2557083"/>
            <a:ext cx="4573905" cy="2518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63276-A1C5-4821-ABEA-1FBD1525A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7" y="2791777"/>
            <a:ext cx="23717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B903A-B125-4706-91B4-6E9764F0B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036" y="3673317"/>
            <a:ext cx="160020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E2D0F-61D5-4ED9-A1A0-B80F3B1DE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023" y="4526282"/>
            <a:ext cx="1800225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2E607-42FA-44C8-8F04-67421A0A4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445" y="1895475"/>
            <a:ext cx="85725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51425-54E7-46F0-A30C-FFAD687B9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2782" y="1898332"/>
            <a:ext cx="6381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383C3-8009-40CA-BA6B-2FF98838F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497" y="1893570"/>
            <a:ext cx="657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054C-F495-401D-A3B2-ED1EF257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91CE-CA97-4CD9-8CD4-EC87B01E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92" y="2366962"/>
            <a:ext cx="3419475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E045D-EE9A-4556-B9DE-2135B4C6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28" y="2395537"/>
            <a:ext cx="3409950" cy="2895600"/>
          </a:xfrm>
          <a:prstGeom prst="rect">
            <a:avLst/>
          </a:prstGeom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849A4BC-9A9D-4C4A-A3EF-308CD4096B5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349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27D7EF9-00B0-46BB-9DD2-19675C252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1AE4710-7853-4FD8-916B-B40FBF8E8D62}"/>
              </a:ext>
            </a:extLst>
          </p:cNvPr>
          <p:cNvCxnSpPr/>
          <p:nvPr/>
        </p:nvCxnSpPr>
        <p:spPr>
          <a:xfrm>
            <a:off x="619762" y="145415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D16C3E5A-EC6D-4218-BA75-5551E734D0D4}"/>
              </a:ext>
            </a:extLst>
          </p:cNvPr>
          <p:cNvSpPr txBox="1"/>
          <p:nvPr/>
        </p:nvSpPr>
        <p:spPr>
          <a:xfrm>
            <a:off x="1453018" y="1991636"/>
            <a:ext cx="1816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Webserver </a:t>
            </a:r>
            <a:endParaRPr lang="en-IN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271398B-E7AE-4548-9B5B-7B20E4F4C72C}"/>
              </a:ext>
            </a:extLst>
          </p:cNvPr>
          <p:cNvSpPr txBox="1"/>
          <p:nvPr/>
        </p:nvSpPr>
        <p:spPr>
          <a:xfrm>
            <a:off x="3497314" y="1968675"/>
            <a:ext cx="198955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Application Server </a:t>
            </a:r>
            <a:endParaRPr lang="en-IN" sz="1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C00B342-DF0F-4B66-BECC-C06559C8889C}"/>
              </a:ext>
            </a:extLst>
          </p:cNvPr>
          <p:cNvSpPr txBox="1"/>
          <p:nvPr/>
        </p:nvSpPr>
        <p:spPr>
          <a:xfrm>
            <a:off x="6129863" y="1945715"/>
            <a:ext cx="141544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Database</a:t>
            </a:r>
            <a:endParaRPr lang="en-IN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3C02E04-D072-4374-BB93-07482C8E49B4}"/>
              </a:ext>
            </a:extLst>
          </p:cNvPr>
          <p:cNvSpPr txBox="1"/>
          <p:nvPr/>
        </p:nvSpPr>
        <p:spPr>
          <a:xfrm>
            <a:off x="8636681" y="1960327"/>
            <a:ext cx="124635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Caching</a:t>
            </a:r>
            <a:endParaRPr lang="en-IN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4C59C4FE-03B2-402C-B7DD-101F901C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81" y="2724345"/>
            <a:ext cx="1002072" cy="970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D68D5ED5-197F-40E0-94CC-4B345F24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30" y="2636663"/>
            <a:ext cx="1035493" cy="970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B2AE79E1-EAD2-44C0-BB46-5D7D95574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899" y="2615266"/>
            <a:ext cx="1073057" cy="9708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D82EB71E-16E8-4FA7-9049-DCD933339788}"/>
              </a:ext>
            </a:extLst>
          </p:cNvPr>
          <p:cNvSpPr/>
          <p:nvPr/>
        </p:nvSpPr>
        <p:spPr>
          <a:xfrm>
            <a:off x="1227554" y="6005056"/>
            <a:ext cx="8883030" cy="419472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Hardware Infrastructure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A4581E1-2B06-439C-8E30-484A36D7781E}"/>
              </a:ext>
            </a:extLst>
          </p:cNvPr>
          <p:cNvSpPr/>
          <p:nvPr/>
        </p:nvSpPr>
        <p:spPr>
          <a:xfrm>
            <a:off x="1227554" y="5452632"/>
            <a:ext cx="8883030" cy="419472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latin typeface="Calibri"/>
              </a:rPr>
              <a:t>OS</a:t>
            </a:r>
            <a:endParaRPr lang="en-IN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AF457C4-3477-48A0-951E-D25A24C77310}"/>
              </a:ext>
            </a:extLst>
          </p:cNvPr>
          <p:cNvSpPr/>
          <p:nvPr/>
        </p:nvSpPr>
        <p:spPr>
          <a:xfrm>
            <a:off x="1419240" y="4054979"/>
            <a:ext cx="647559" cy="369335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 dirty="0">
                <a:solidFill>
                  <a:srgbClr val="FFFFFF"/>
                </a:solidFill>
                <a:latin typeface="Calibri"/>
              </a:rPr>
              <a:t>Libs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839D8A8-BF86-4F8E-AA8C-055981EC6305}"/>
              </a:ext>
            </a:extLst>
          </p:cNvPr>
          <p:cNvSpPr/>
          <p:nvPr/>
        </p:nvSpPr>
        <p:spPr>
          <a:xfrm>
            <a:off x="2154481" y="4069061"/>
            <a:ext cx="751554" cy="355253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Deps</a:t>
            </a:r>
            <a:endParaRPr lang="en-IN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17390CAC-CABE-4908-8551-FC312BE195C2}"/>
              </a:ext>
            </a:extLst>
          </p:cNvPr>
          <p:cNvSpPr/>
          <p:nvPr/>
        </p:nvSpPr>
        <p:spPr>
          <a:xfrm>
            <a:off x="1227554" y="1991636"/>
            <a:ext cx="1916481" cy="2738884"/>
          </a:xfrm>
          <a:prstGeom prst="rect">
            <a:avLst/>
          </a:prstGeom>
          <a:noFill/>
          <a:ln w="12701" cap="flat">
            <a:solidFill>
              <a:srgbClr val="F6F8F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36A41B5-F83C-4176-9D4C-7A983B99DD29}"/>
              </a:ext>
            </a:extLst>
          </p:cNvPr>
          <p:cNvSpPr/>
          <p:nvPr/>
        </p:nvSpPr>
        <p:spPr>
          <a:xfrm>
            <a:off x="3659090" y="4057073"/>
            <a:ext cx="647559" cy="369335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 dirty="0">
                <a:solidFill>
                  <a:srgbClr val="FFFFFF"/>
                </a:solidFill>
                <a:latin typeface="Calibri"/>
              </a:rPr>
              <a:t>Libs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482D7DC-D156-4208-81B9-F1B73A3975C4}"/>
              </a:ext>
            </a:extLst>
          </p:cNvPr>
          <p:cNvSpPr/>
          <p:nvPr/>
        </p:nvSpPr>
        <p:spPr>
          <a:xfrm>
            <a:off x="4462921" y="4071146"/>
            <a:ext cx="751554" cy="355253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Deps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96A473FA-4B74-4FEB-BF57-84AFC507D9F9}"/>
              </a:ext>
            </a:extLst>
          </p:cNvPr>
          <p:cNvSpPr/>
          <p:nvPr/>
        </p:nvSpPr>
        <p:spPr>
          <a:xfrm>
            <a:off x="3513124" y="1968675"/>
            <a:ext cx="1916481" cy="2738884"/>
          </a:xfrm>
          <a:prstGeom prst="rect">
            <a:avLst/>
          </a:prstGeom>
          <a:noFill/>
          <a:ln w="12701" cap="flat">
            <a:solidFill>
              <a:srgbClr val="F6F8F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FE7FBE9E-59F3-4FE5-8A3C-54824E078BF1}"/>
              </a:ext>
            </a:extLst>
          </p:cNvPr>
          <p:cNvSpPr/>
          <p:nvPr/>
        </p:nvSpPr>
        <p:spPr>
          <a:xfrm>
            <a:off x="6065654" y="4057073"/>
            <a:ext cx="647559" cy="369335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Libs</a:t>
            </a:r>
            <a:endParaRPr lang="en-IN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766393BA-2D38-441D-9E64-25162B0299C0}"/>
              </a:ext>
            </a:extLst>
          </p:cNvPr>
          <p:cNvSpPr/>
          <p:nvPr/>
        </p:nvSpPr>
        <p:spPr>
          <a:xfrm>
            <a:off x="6800895" y="4071146"/>
            <a:ext cx="751554" cy="355253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Deps</a:t>
            </a:r>
            <a:endParaRPr lang="en-IN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B8EC2537-6C2C-4CB7-87DE-0BD3CA953735}"/>
              </a:ext>
            </a:extLst>
          </p:cNvPr>
          <p:cNvSpPr/>
          <p:nvPr/>
        </p:nvSpPr>
        <p:spPr>
          <a:xfrm>
            <a:off x="5816818" y="1968675"/>
            <a:ext cx="1916481" cy="2738884"/>
          </a:xfrm>
          <a:prstGeom prst="rect">
            <a:avLst/>
          </a:prstGeom>
          <a:noFill/>
          <a:ln w="12701" cap="flat">
            <a:solidFill>
              <a:srgbClr val="F6F8F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31F7242-5777-482B-9020-35FEDEA47649}"/>
              </a:ext>
            </a:extLst>
          </p:cNvPr>
          <p:cNvSpPr/>
          <p:nvPr/>
        </p:nvSpPr>
        <p:spPr>
          <a:xfrm>
            <a:off x="8385779" y="4094646"/>
            <a:ext cx="647559" cy="369335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Libs</a:t>
            </a:r>
            <a:endParaRPr lang="en-IN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29994C60-C686-4456-89B0-4D3A04B373D4}"/>
              </a:ext>
            </a:extLst>
          </p:cNvPr>
          <p:cNvSpPr/>
          <p:nvPr/>
        </p:nvSpPr>
        <p:spPr>
          <a:xfrm>
            <a:off x="9121021" y="4083673"/>
            <a:ext cx="751554" cy="355253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Deps</a:t>
            </a:r>
            <a:endParaRPr lang="en-IN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03B9A926-FCE2-4D5B-9303-D1DAA933736E}"/>
              </a:ext>
            </a:extLst>
          </p:cNvPr>
          <p:cNvSpPr/>
          <p:nvPr/>
        </p:nvSpPr>
        <p:spPr>
          <a:xfrm>
            <a:off x="8194093" y="1943621"/>
            <a:ext cx="1916481" cy="2809859"/>
          </a:xfrm>
          <a:prstGeom prst="rect">
            <a:avLst/>
          </a:prstGeom>
          <a:noFill/>
          <a:ln w="12701" cap="flat">
            <a:solidFill>
              <a:srgbClr val="F6F8F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3809DC10-2763-48D3-87FA-6128A25DBAA9}"/>
              </a:ext>
            </a:extLst>
          </p:cNvPr>
          <p:cNvSpPr/>
          <p:nvPr/>
        </p:nvSpPr>
        <p:spPr>
          <a:xfrm>
            <a:off x="1227554" y="4846325"/>
            <a:ext cx="8883030" cy="453098"/>
          </a:xfrm>
          <a:prstGeom prst="rect">
            <a:avLst/>
          </a:prstGeom>
          <a:solidFill>
            <a:srgbClr val="92D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kern="0">
                <a:solidFill>
                  <a:srgbClr val="FFFFFF"/>
                </a:solidFill>
                <a:latin typeface="Calibri"/>
              </a:rPr>
              <a:t>Docker </a:t>
            </a:r>
            <a:endParaRPr lang="en-IN" b="1" kern="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" name="Picture 29">
            <a:extLst>
              <a:ext uri="{FF2B5EF4-FFF2-40B4-BE49-F238E27FC236}">
                <a16:creationId xmlns:a16="http://schemas.microsoft.com/office/drawing/2014/main" id="{E926659B-F383-47CA-ACD5-F3D1070E8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66" y="2642908"/>
            <a:ext cx="1085850" cy="96202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6629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27D7EF9-00B0-46BB-9DD2-19675C252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691899"/>
            <a:ext cx="6876288" cy="64008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Containers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1AE4710-7853-4FD8-916B-B40FBF8E8D62}"/>
              </a:ext>
            </a:extLst>
          </p:cNvPr>
          <p:cNvCxnSpPr/>
          <p:nvPr/>
        </p:nvCxnSpPr>
        <p:spPr>
          <a:xfrm>
            <a:off x="619762" y="145415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89B18E-5FC1-42AA-B5EA-FDC288426112}"/>
              </a:ext>
            </a:extLst>
          </p:cNvPr>
          <p:cNvSpPr txBox="1"/>
          <p:nvPr/>
        </p:nvSpPr>
        <p:spPr>
          <a:xfrm>
            <a:off x="1353298" y="2526030"/>
            <a:ext cx="403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 Level Virtualization</a:t>
            </a:r>
            <a:endParaRPr lang="en-I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A35ED-30E5-4A90-A83F-E2F819779D0D}"/>
              </a:ext>
            </a:extLst>
          </p:cNvPr>
          <p:cNvSpPr txBox="1"/>
          <p:nvPr/>
        </p:nvSpPr>
        <p:spPr>
          <a:xfrm>
            <a:off x="1322818" y="3741420"/>
            <a:ext cx="674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Better resource utilization</a:t>
            </a:r>
            <a:endParaRPr lang="en-I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75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915-9B92-48A2-BB34-3AD71892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in a nutshell? 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213C96C-F2BD-47DD-BB5C-942E6C9926A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DF6CD8-1973-4CFE-848C-C54A15C567D9}"/>
              </a:ext>
            </a:extLst>
          </p:cNvPr>
          <p:cNvSpPr txBox="1"/>
          <p:nvPr/>
        </p:nvSpPr>
        <p:spPr>
          <a:xfrm>
            <a:off x="1353298" y="2526030"/>
            <a:ext cx="403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Namespaces</a:t>
            </a:r>
            <a:endParaRPr lang="en-I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F8EC3-2D46-478A-800F-19D065D01E5E}"/>
              </a:ext>
            </a:extLst>
          </p:cNvPr>
          <p:cNvSpPr txBox="1"/>
          <p:nvPr/>
        </p:nvSpPr>
        <p:spPr>
          <a:xfrm>
            <a:off x="1357108" y="3547110"/>
            <a:ext cx="486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CGroups</a:t>
            </a:r>
            <a:endParaRPr lang="en-I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23E5C-EF05-49F8-A49B-F440AF3F5868}"/>
              </a:ext>
            </a:extLst>
          </p:cNvPr>
          <p:cNvSpPr txBox="1"/>
          <p:nvPr/>
        </p:nvSpPr>
        <p:spPr>
          <a:xfrm>
            <a:off x="1383778" y="4625340"/>
            <a:ext cx="486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Overlay Filesystem</a:t>
            </a:r>
            <a:endParaRPr lang="en-I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15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915-9B92-48A2-BB34-3AD71892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Namespaces</a:t>
            </a:r>
            <a:endParaRPr lang="en-I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213C96C-F2BD-47DD-BB5C-942E6C9926A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1">
            <a:extLst>
              <a:ext uri="{FF2B5EF4-FFF2-40B4-BE49-F238E27FC236}">
                <a16:creationId xmlns:a16="http://schemas.microsoft.com/office/drawing/2014/main" id="{83291A8E-12A6-4D9C-BDFF-61FAFCC5B7CB}"/>
              </a:ext>
            </a:extLst>
          </p:cNvPr>
          <p:cNvSpPr txBox="1"/>
          <p:nvPr/>
        </p:nvSpPr>
        <p:spPr>
          <a:xfrm>
            <a:off x="1474471" y="2934692"/>
            <a:ext cx="5474970" cy="25423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MNT   		file system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NET		network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UTS		hostname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PID		process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USER		user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IPC		inter process communication</a:t>
            </a: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61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915-9B92-48A2-BB34-3AD71892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CGroups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213C96C-F2BD-47DD-BB5C-942E6C9926A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08828989-3D37-41C8-883F-0FF2AEDB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29" y="2593777"/>
            <a:ext cx="2929380" cy="2776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3A0F302-9B96-46F3-AA69-14D6D7CC5075}"/>
              </a:ext>
            </a:extLst>
          </p:cNvPr>
          <p:cNvSpPr txBox="1"/>
          <p:nvPr/>
        </p:nvSpPr>
        <p:spPr>
          <a:xfrm>
            <a:off x="1399013" y="2593777"/>
            <a:ext cx="4921776" cy="4462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Resource metering and limiting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D020B-A898-4D44-AFC8-03451895D23C}"/>
              </a:ext>
            </a:extLst>
          </p:cNvPr>
          <p:cNvSpPr txBox="1"/>
          <p:nvPr/>
        </p:nvSpPr>
        <p:spPr>
          <a:xfrm>
            <a:off x="1428749" y="3303270"/>
            <a:ext cx="3383280" cy="17113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Memory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CPU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Block IO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Network</a:t>
            </a:r>
            <a:endParaRPr lang="en-IN" sz="1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25999</TotalTime>
  <Words>274</Words>
  <Application>Microsoft Office PowerPoint</Application>
  <PresentationFormat>Widescreen</PresentationFormat>
  <Paragraphs>97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Kubernetes</vt:lpstr>
      <vt:lpstr>Problem statement</vt:lpstr>
      <vt:lpstr>What is Docker ? </vt:lpstr>
      <vt:lpstr>Docker</vt:lpstr>
      <vt:lpstr>Containers</vt:lpstr>
      <vt:lpstr>Containers</vt:lpstr>
      <vt:lpstr>What is docker in a nutshell? </vt:lpstr>
      <vt:lpstr>Namespaces</vt:lpstr>
      <vt:lpstr>CGroups</vt:lpstr>
      <vt:lpstr>PowerPoint Presentation</vt:lpstr>
      <vt:lpstr>Container Orchestration</vt:lpstr>
      <vt:lpstr>Challenges in Container Infrastructure</vt:lpstr>
      <vt:lpstr>What do we need ? </vt:lpstr>
      <vt:lpstr>Container Orchestration</vt:lpstr>
      <vt:lpstr>Why Kubernetes?</vt:lpstr>
      <vt:lpstr>What does Kubernetes offer? </vt:lpstr>
      <vt:lpstr>CKA admin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629</cp:revision>
  <dcterms:created xsi:type="dcterms:W3CDTF">2019-12-27T18:09:43Z</dcterms:created>
  <dcterms:modified xsi:type="dcterms:W3CDTF">2020-08-25T21:01:36Z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