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1" r:id="rId3"/>
    <p:sldId id="391" r:id="rId4"/>
    <p:sldId id="379" r:id="rId5"/>
    <p:sldId id="380" r:id="rId6"/>
    <p:sldId id="392" r:id="rId7"/>
    <p:sldId id="382" r:id="rId8"/>
    <p:sldId id="383" r:id="rId9"/>
    <p:sldId id="393" r:id="rId10"/>
    <p:sldId id="394" r:id="rId11"/>
    <p:sldId id="384" r:id="rId12"/>
    <p:sldId id="385" r:id="rId13"/>
    <p:sldId id="396" r:id="rId14"/>
    <p:sldId id="395" r:id="rId15"/>
    <p:sldId id="411" r:id="rId16"/>
    <p:sldId id="410" r:id="rId17"/>
    <p:sldId id="397" r:id="rId18"/>
    <p:sldId id="398" r:id="rId19"/>
    <p:sldId id="399" r:id="rId20"/>
    <p:sldId id="400" r:id="rId21"/>
    <p:sldId id="323" r:id="rId22"/>
    <p:sldId id="402" r:id="rId23"/>
    <p:sldId id="404" r:id="rId24"/>
    <p:sldId id="405" r:id="rId25"/>
    <p:sldId id="406" r:id="rId26"/>
    <p:sldId id="407" r:id="rId27"/>
    <p:sldId id="408" r:id="rId28"/>
    <p:sldId id="40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 autoAdjust="0"/>
    <p:restoredTop sz="93574" autoAdjust="0"/>
  </p:normalViewPr>
  <p:slideViewPr>
    <p:cSldViewPr snapToGrid="0">
      <p:cViewPr varScale="1">
        <p:scale>
          <a:sx n="63" d="100"/>
          <a:sy n="63" d="100"/>
        </p:scale>
        <p:origin x="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9/16/2020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9/16/2020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0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C945A-1648-47C3-95FF-DAEA61B30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EBD76-EE97-4104-A4B4-3C037EC39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5419-024F-4010-8EAD-66A06BE6687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538144-6F70-447A-9505-5AF883364F77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8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9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3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659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DA2EC1-B7BA-43F6-B2F4-9D68D5B60AC6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1F5F3-F3A7-4268-A4E6-687D228A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1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7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5FE66930-F9D2-4FDC-ADC7-2A34662F97E8}" type="datetime1">
              <a:rPr lang="en-US" smtClean="0"/>
              <a:pPr lvl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9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Use cases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AD5633-F360-4AC2-B7C4-5CEB70CB09A9}"/>
              </a:ext>
            </a:extLst>
          </p:cNvPr>
          <p:cNvSpPr txBox="1"/>
          <p:nvPr/>
        </p:nvSpPr>
        <p:spPr>
          <a:xfrm>
            <a:off x="1080657" y="2555916"/>
            <a:ext cx="531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Segoe UI Semibold" pitchFamily="34"/>
                <a:cs typeface="Segoe UI Semibold" pitchFamily="34"/>
              </a:rPr>
              <a:t>Large computation to perform</a:t>
            </a:r>
          </a:p>
          <a:p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6561E-6446-4370-ACCF-310421502C82}"/>
              </a:ext>
            </a:extLst>
          </p:cNvPr>
          <p:cNvSpPr txBox="1"/>
          <p:nvPr/>
        </p:nvSpPr>
        <p:spPr>
          <a:xfrm>
            <a:off x="1034473" y="3644750"/>
            <a:ext cx="8285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Segoe UI Semibold" pitchFamily="34"/>
                <a:cs typeface="Segoe UI Semibold" pitchFamily="34"/>
              </a:rPr>
              <a:t>Repeating a task every day at scheduled time</a:t>
            </a:r>
          </a:p>
          <a:p>
            <a:endParaRPr lang="en-US" kern="0" dirty="0">
              <a:latin typeface="Segoe UI Semibold" pitchFamily="34"/>
              <a:cs typeface="Segoe UI Semibold" pitchFamily="34"/>
            </a:endParaRPr>
          </a:p>
          <a:p>
            <a:r>
              <a:rPr lang="en-US" sz="1600" kern="0" dirty="0">
                <a:latin typeface="Segoe UI Semibold" pitchFamily="34"/>
                <a:cs typeface="Segoe UI Semibold" pitchFamily="34"/>
              </a:rPr>
              <a:t>For Exp:-  Take database backup every day</a:t>
            </a:r>
          </a:p>
          <a:p>
            <a:r>
              <a:rPr lang="en-US" sz="1600" kern="0" dirty="0">
                <a:latin typeface="Segoe UI Semibold" pitchFamily="34"/>
                <a:cs typeface="Segoe UI Semibold" pitchFamily="34"/>
              </a:rPr>
              <a:t>                 Run garbage collection every hour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1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279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Jobs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08F794-53B2-4B2C-A09C-5050E173EC87}"/>
              </a:ext>
            </a:extLst>
          </p:cNvPr>
          <p:cNvSpPr txBox="1"/>
          <p:nvPr/>
        </p:nvSpPr>
        <p:spPr>
          <a:xfrm>
            <a:off x="775856" y="2401455"/>
            <a:ext cx="5208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latin typeface="Segoe UI Semibold" pitchFamily="34"/>
                <a:cs typeface="Segoe UI Semibold" pitchFamily="34"/>
              </a:rPr>
              <a:t>Each Job creates one or more PODs</a:t>
            </a:r>
          </a:p>
          <a:p>
            <a:endParaRPr lang="en-IN" dirty="0"/>
          </a:p>
          <a:p>
            <a:endParaRPr lang="en-IN" dirty="0"/>
          </a:p>
          <a:p>
            <a:r>
              <a:rPr lang="en-US" kern="0" dirty="0">
                <a:latin typeface="Segoe UI Semibold" pitchFamily="34"/>
                <a:cs typeface="Segoe UI Semibold" pitchFamily="34"/>
              </a:rPr>
              <a:t>Ensure that POD is completed successfully</a:t>
            </a:r>
          </a:p>
          <a:p>
            <a:endParaRPr lang="en-IN" kern="0" dirty="0">
              <a:latin typeface="Segoe UI Semibold" pitchFamily="34"/>
              <a:cs typeface="Segoe UI Semibold" pitchFamily="34"/>
            </a:endParaRPr>
          </a:p>
          <a:p>
            <a:endParaRPr lang="en-IN" kern="0" dirty="0">
              <a:latin typeface="Segoe UI Semibold" pitchFamily="34"/>
              <a:cs typeface="Segoe UI Semibold" pitchFamily="34"/>
            </a:endParaRPr>
          </a:p>
          <a:p>
            <a:r>
              <a:rPr lang="en-US" kern="0" dirty="0">
                <a:latin typeface="Segoe UI Semibold" pitchFamily="34"/>
                <a:cs typeface="Segoe UI Semibold" pitchFamily="34"/>
              </a:rPr>
              <a:t>Can run multiple PODs in parallel</a:t>
            </a:r>
          </a:p>
          <a:p>
            <a:endParaRPr lang="en-IN" kern="0" dirty="0">
              <a:latin typeface="Segoe UI Semibold" pitchFamily="34"/>
              <a:cs typeface="Segoe UI Semibold" pitchFamily="34"/>
            </a:endParaRPr>
          </a:p>
          <a:p>
            <a:endParaRPr lang="en-IN" kern="0" dirty="0">
              <a:latin typeface="Segoe UI Semibold" pitchFamily="34"/>
              <a:cs typeface="Segoe UI Semibold" pitchFamily="34"/>
            </a:endParaRPr>
          </a:p>
          <a:p>
            <a:r>
              <a:rPr lang="en-US" kern="0" dirty="0">
                <a:latin typeface="Segoe UI Semibold" pitchFamily="34"/>
                <a:cs typeface="Segoe UI Semibold" pitchFamily="34"/>
              </a:rPr>
              <a:t>If a Job fail during execution, the Job Controller will restart  or reschedule it </a:t>
            </a:r>
          </a:p>
          <a:p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1AFEA2-0FF9-4E92-92D1-7ECB75EB0F4B}"/>
              </a:ext>
            </a:extLst>
          </p:cNvPr>
          <p:cNvCxnSpPr/>
          <p:nvPr/>
        </p:nvCxnSpPr>
        <p:spPr>
          <a:xfrm>
            <a:off x="6261332" y="164791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1C2F50-B0E1-4524-913C-71DCDDA9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419" y="2138748"/>
            <a:ext cx="3827859" cy="36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3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FF94-4338-4C40-95A3-A26E5FA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CronJob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D34F8C1C-D1FC-4184-AAA1-964AE0D9341B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54A17-1893-4B70-95CE-5106F9420589}"/>
              </a:ext>
            </a:extLst>
          </p:cNvPr>
          <p:cNvCxnSpPr/>
          <p:nvPr/>
        </p:nvCxnSpPr>
        <p:spPr>
          <a:xfrm>
            <a:off x="6216073" y="1853247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0D0C8-3495-452D-A01E-FD47C2065083}"/>
              </a:ext>
            </a:extLst>
          </p:cNvPr>
          <p:cNvSpPr txBox="1"/>
          <p:nvPr/>
        </p:nvSpPr>
        <p:spPr>
          <a:xfrm>
            <a:off x="766631" y="2743202"/>
            <a:ext cx="501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Dubai Medium" panose="020B0603030403030204" pitchFamily="34" charset="-78"/>
              </a:rPr>
              <a:t>Run jobs based on a schedule</a:t>
            </a:r>
          </a:p>
          <a:p>
            <a:endParaRPr lang="en-US" dirty="0">
              <a:cs typeface="Dubai Medium" panose="020B0603030403030204" pitchFamily="34" charset="-78"/>
            </a:endParaRPr>
          </a:p>
          <a:p>
            <a:endParaRPr lang="en-US" dirty="0">
              <a:cs typeface="Dubai Medium" panose="020B0603030403030204" pitchFamily="34" charset="-78"/>
            </a:endParaRPr>
          </a:p>
          <a:p>
            <a:endParaRPr lang="en-US" dirty="0">
              <a:cs typeface="Dubai Medium" panose="020B0603030403030204" pitchFamily="34" charset="-78"/>
            </a:endParaRPr>
          </a:p>
          <a:p>
            <a:r>
              <a:rPr lang="en-US" dirty="0">
                <a:cs typeface="Dubai Medium" panose="020B0603030403030204" pitchFamily="34" charset="-78"/>
              </a:rPr>
              <a:t>Automated backups, synchronization with remote services and application maintenance</a:t>
            </a:r>
          </a:p>
          <a:p>
            <a:r>
              <a:rPr lang="en-US" dirty="0">
                <a:cs typeface="Dubai Medium" panose="020B0603030403030204" pitchFamily="34" charset="-78"/>
              </a:rPr>
              <a:t> </a:t>
            </a:r>
            <a:endParaRPr lang="en-IN" dirty="0">
              <a:cs typeface="Dubai Medium" panose="020B060303040303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A9604-27FA-4DEE-B5EA-3FF0E788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47" y="2478998"/>
            <a:ext cx="4223585" cy="3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0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596F-1451-464A-8177-CA69AD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637308"/>
            <a:ext cx="9370115" cy="1215939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secrets 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67DD692-5919-4375-8D2F-8341C6673B0D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A37C5E-63DE-4064-8D5F-2B86E5C7543A}"/>
              </a:ext>
            </a:extLst>
          </p:cNvPr>
          <p:cNvSpPr txBox="1"/>
          <p:nvPr/>
        </p:nvSpPr>
        <p:spPr>
          <a:xfrm>
            <a:off x="843149" y="2370057"/>
            <a:ext cx="979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Kubernetes object that stores sensitive data safely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B904-7155-4E99-866A-CA2B7FFA9E67}"/>
              </a:ext>
            </a:extLst>
          </p:cNvPr>
          <p:cNvSpPr txBox="1"/>
          <p:nvPr/>
        </p:nvSpPr>
        <p:spPr>
          <a:xfrm>
            <a:off x="843149" y="2965867"/>
            <a:ext cx="4310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/>
              <a:t>Exp:- </a:t>
            </a:r>
          </a:p>
          <a:p>
            <a:endParaRPr lang="en-US" sz="1400" b="1" dirty="0"/>
          </a:p>
          <a:p>
            <a:r>
              <a:rPr lang="en-US" sz="1400" b="1" dirty="0"/>
              <a:t>SSH keys</a:t>
            </a:r>
          </a:p>
          <a:p>
            <a:r>
              <a:rPr lang="en-US" sz="1400" b="1" dirty="0"/>
              <a:t>Database passwords</a:t>
            </a:r>
          </a:p>
          <a:p>
            <a:r>
              <a:rPr lang="en-US" sz="1400" b="1" dirty="0"/>
              <a:t>OAuth tokens</a:t>
            </a:r>
          </a:p>
          <a:p>
            <a:r>
              <a:rPr lang="en-US" sz="1400" b="1" dirty="0"/>
              <a:t>API keys</a:t>
            </a:r>
          </a:p>
          <a:p>
            <a:r>
              <a:rPr lang="en-US" sz="1400" b="1" dirty="0"/>
              <a:t>Image registry keys</a:t>
            </a:r>
          </a:p>
          <a:p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0A5AD-86B0-45B7-BF7A-1072D4E0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346" y="2941586"/>
            <a:ext cx="3000375" cy="21145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ACF16F-542E-4775-B3F6-2B25113D5AA6}"/>
              </a:ext>
            </a:extLst>
          </p:cNvPr>
          <p:cNvCxnSpPr/>
          <p:nvPr/>
        </p:nvCxnSpPr>
        <p:spPr>
          <a:xfrm>
            <a:off x="6354618" y="166851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3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BB60-0C69-40E1-BF26-471AEB6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Access secrets 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791D545-06A3-4612-AA1D-5CC51794AD93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8053A5-5910-4728-AFA6-067DE0A5AB93}"/>
              </a:ext>
            </a:extLst>
          </p:cNvPr>
          <p:cNvSpPr txBox="1"/>
          <p:nvPr/>
        </p:nvSpPr>
        <p:spPr>
          <a:xfrm>
            <a:off x="619762" y="2731330"/>
            <a:ext cx="456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 Files Inside a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47910-5B05-416A-B966-EEDDF775151F}"/>
              </a:ext>
            </a:extLst>
          </p:cNvPr>
          <p:cNvSpPr txBox="1"/>
          <p:nvPr/>
        </p:nvSpPr>
        <p:spPr>
          <a:xfrm>
            <a:off x="665285" y="3833757"/>
            <a:ext cx="504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Through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8552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BB60-0C69-40E1-BF26-471AEB6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Access secrets using </a:t>
            </a:r>
            <a:r>
              <a:rPr lang="en-IN" sz="3200" b="1" dirty="0"/>
              <a:t>Environment Variables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791D545-06A3-4612-AA1D-5CC51794AD93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CD431E-2410-434F-87F1-CEB0BDB9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80" y="2273935"/>
            <a:ext cx="464820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8CC8E-5DAA-4D84-9487-F652FDF6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86" y="2904212"/>
            <a:ext cx="3000375" cy="21145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1ECB80-2D82-4305-AC40-C0BF5F81A723}"/>
              </a:ext>
            </a:extLst>
          </p:cNvPr>
          <p:cNvCxnSpPr/>
          <p:nvPr/>
        </p:nvCxnSpPr>
        <p:spPr>
          <a:xfrm>
            <a:off x="5643418" y="169899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2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BB60-0C69-40E1-BF26-471AEB6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Access secrets using Volume 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791D545-06A3-4612-AA1D-5CC51794AD93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FD4FE-B219-47FF-8F72-544A8BD21413}"/>
              </a:ext>
            </a:extLst>
          </p:cNvPr>
          <p:cNvCxnSpPr/>
          <p:nvPr/>
        </p:nvCxnSpPr>
        <p:spPr>
          <a:xfrm>
            <a:off x="5643418" y="169899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AE6376F-DD86-4F16-B7BC-97F30917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77" y="2890203"/>
            <a:ext cx="300037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21468-B8BF-4710-B737-510FD8CF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77" y="2158603"/>
            <a:ext cx="4429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5EB0-A4DE-4C6F-845F-4E9011AE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119"/>
          </a:xfrm>
        </p:spPr>
        <p:txBody>
          <a:bodyPr/>
          <a:lstStyle/>
          <a:p>
            <a:r>
              <a:rPr lang="en-US" sz="3200" dirty="0" err="1"/>
              <a:t>ConfigMap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D9A73-8FE7-41B8-AA16-CC8D692A10E3}"/>
              </a:ext>
            </a:extLst>
          </p:cNvPr>
          <p:cNvSpPr txBox="1"/>
          <p:nvPr/>
        </p:nvSpPr>
        <p:spPr>
          <a:xfrm>
            <a:off x="886691" y="2189018"/>
            <a:ext cx="9762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of configuration settings to manage your containerized applications</a:t>
            </a:r>
          </a:p>
          <a:p>
            <a:endParaRPr lang="en-US" dirty="0"/>
          </a:p>
          <a:p>
            <a:r>
              <a:rPr lang="en-US" dirty="0"/>
              <a:t>Exp: - connection strings, analytics keys, and service URLs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Helps keep your application code separate from your configuration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Improves Portability of your application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C6262A71-A5F7-4BD2-BF16-45F0672AB93D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9153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1B9B-5C7C-4824-836E-9EE29555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ConfigMap</a:t>
            </a:r>
            <a:r>
              <a:rPr lang="en-US" sz="3200" dirty="0"/>
              <a:t> from Literals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FD443BB-88D8-4D75-9FBD-4F7FF88361FF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AD2B9C-A025-410E-91F1-0F9BE4788A76}"/>
              </a:ext>
            </a:extLst>
          </p:cNvPr>
          <p:cNvSpPr txBox="1"/>
          <p:nvPr/>
        </p:nvSpPr>
        <p:spPr>
          <a:xfrm>
            <a:off x="619762" y="3194498"/>
            <a:ext cx="677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kubectl</a:t>
            </a:r>
            <a:r>
              <a:rPr lang="en-US" sz="1600" b="1" dirty="0"/>
              <a:t> create </a:t>
            </a:r>
            <a:r>
              <a:rPr lang="en-US" sz="1600" b="1" dirty="0" err="1"/>
              <a:t>configmap</a:t>
            </a:r>
            <a:r>
              <a:rPr lang="en-US" sz="1600" b="1" dirty="0"/>
              <a:t> example-literal-config</a:t>
            </a:r>
          </a:p>
          <a:p>
            <a:r>
              <a:rPr lang="en-US" sz="1600" b="1" dirty="0"/>
              <a:t>--from-literal=</a:t>
            </a:r>
            <a:r>
              <a:rPr lang="en-US" sz="1600" b="1" dirty="0" err="1"/>
              <a:t>maxmemory</a:t>
            </a:r>
            <a:r>
              <a:rPr lang="en-US" sz="1600" b="1" dirty="0"/>
              <a:t>=100MB</a:t>
            </a:r>
            <a:endParaRPr lang="en-IN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A8AD9-959B-455B-96A0-D1CEACD9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218" y="2310592"/>
            <a:ext cx="4445063" cy="337653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DF02EF-E9DA-40FF-8DD1-2F364FB7BC83}"/>
              </a:ext>
            </a:extLst>
          </p:cNvPr>
          <p:cNvCxnSpPr/>
          <p:nvPr/>
        </p:nvCxnSpPr>
        <p:spPr>
          <a:xfrm>
            <a:off x="6354618" y="166851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4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4807-347B-434B-A042-57677411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ConfigMap</a:t>
            </a:r>
            <a:r>
              <a:rPr lang="en-US" sz="3200" dirty="0">
                <a:solidFill>
                  <a:srgbClr val="FFFFFF"/>
                </a:solidFill>
              </a:rPr>
              <a:t> from file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C95354A-E692-4CD0-A8A5-B4C6C0F87CC6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11180C-57D3-4923-8DBC-CF57F4FB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807" y="2272235"/>
            <a:ext cx="3238059" cy="3580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685BE0-AD40-4722-82DF-CCC974DC0DC4}"/>
              </a:ext>
            </a:extLst>
          </p:cNvPr>
          <p:cNvSpPr txBox="1"/>
          <p:nvPr/>
        </p:nvSpPr>
        <p:spPr>
          <a:xfrm>
            <a:off x="822962" y="3185261"/>
            <a:ext cx="648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kubectl</a:t>
            </a:r>
            <a:r>
              <a:rPr lang="en-US" sz="1600" b="1" dirty="0"/>
              <a:t> create </a:t>
            </a:r>
            <a:r>
              <a:rPr lang="en-US" sz="1600" b="1" dirty="0" err="1"/>
              <a:t>configmap</a:t>
            </a:r>
            <a:r>
              <a:rPr lang="en-US" sz="1600" b="1" dirty="0"/>
              <a:t> example-</a:t>
            </a:r>
            <a:r>
              <a:rPr lang="en-US" sz="1600" b="1" dirty="0" err="1"/>
              <a:t>redis</a:t>
            </a:r>
            <a:r>
              <a:rPr lang="en-US" sz="1600" b="1" dirty="0"/>
              <a:t>-config</a:t>
            </a:r>
          </a:p>
          <a:p>
            <a:r>
              <a:rPr lang="en-US" sz="1600" b="1" dirty="0"/>
              <a:t>--from-file=</a:t>
            </a:r>
            <a:r>
              <a:rPr lang="en-US" sz="1600" b="1" dirty="0" err="1"/>
              <a:t>redis</a:t>
            </a:r>
            <a:r>
              <a:rPr lang="en-US" sz="1600" b="1" dirty="0"/>
              <a:t>-config</a:t>
            </a:r>
            <a:endParaRPr lang="en-IN" sz="16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3EFFF-2CEE-41CA-B4E0-80E0BC9A1113}"/>
              </a:ext>
            </a:extLst>
          </p:cNvPr>
          <p:cNvCxnSpPr/>
          <p:nvPr/>
        </p:nvCxnSpPr>
        <p:spPr>
          <a:xfrm>
            <a:off x="6354618" y="166851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0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Volumes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CA8FD4-6604-43AA-AC35-D7E7FB083C4B}"/>
              </a:ext>
            </a:extLst>
          </p:cNvPr>
          <p:cNvSpPr txBox="1"/>
          <p:nvPr/>
        </p:nvSpPr>
        <p:spPr>
          <a:xfrm>
            <a:off x="632823" y="2298541"/>
            <a:ext cx="57679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Data persistence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Decouple the container from its storage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Share storage/data between different containers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lvl="1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CC8C-FBE0-4B5B-9E8E-F9479635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18" y="3556816"/>
            <a:ext cx="962025" cy="1099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79B145-91B4-4321-8D02-52947820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74" y="2734293"/>
            <a:ext cx="4011669" cy="27445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F1CED-9046-49E3-A03A-0BF20926837D}"/>
              </a:ext>
            </a:extLst>
          </p:cNvPr>
          <p:cNvCxnSpPr/>
          <p:nvPr/>
        </p:nvCxnSpPr>
        <p:spPr>
          <a:xfrm>
            <a:off x="5962421" y="1849901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1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F4FB-C84A-4BFA-AC88-9FF0B5B2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431" y="2966720"/>
            <a:ext cx="5642929" cy="776288"/>
          </a:xfrm>
        </p:spPr>
        <p:txBody>
          <a:bodyPr/>
          <a:lstStyle/>
          <a:p>
            <a:r>
              <a:rPr lang="en-US" dirty="0"/>
              <a:t>Scheduling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0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833FD0B-47DE-46C7-8548-C834165A22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365760"/>
            <a:ext cx="6817360" cy="100584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Manual Scheduling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6EE1A-CEB1-4990-88CD-20A00E19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15" y="2397035"/>
            <a:ext cx="4270191" cy="3008807"/>
          </a:xfrm>
          <a:prstGeom prst="rect">
            <a:avLst/>
          </a:prstGeo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CBB8BD1-41F4-4D82-B9C8-2D7E3875C940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60C6A0-528E-45D0-A981-CDB15519DF3B}"/>
              </a:ext>
            </a:extLst>
          </p:cNvPr>
          <p:cNvSpPr txBox="1"/>
          <p:nvPr/>
        </p:nvSpPr>
        <p:spPr>
          <a:xfrm>
            <a:off x="660400" y="2600960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</a:t>
            </a:r>
            <a:r>
              <a:rPr lang="en-US" dirty="0" err="1"/>
              <a:t>nodeName</a:t>
            </a:r>
            <a:r>
              <a:rPr lang="en-US" dirty="0"/>
              <a:t> property to point to the desired node in the manifest file.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7005F-A2F2-4C68-8110-F6C052D2D27F}"/>
              </a:ext>
            </a:extLst>
          </p:cNvPr>
          <p:cNvSpPr txBox="1"/>
          <p:nvPr/>
        </p:nvSpPr>
        <p:spPr>
          <a:xfrm>
            <a:off x="660400" y="4094480"/>
            <a:ext cx="543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the node is not available, the POD will be moved to Pending state 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49DE18-663F-41B6-A45E-287C98780F2F}"/>
              </a:ext>
            </a:extLst>
          </p:cNvPr>
          <p:cNvCxnSpPr/>
          <p:nvPr/>
        </p:nvCxnSpPr>
        <p:spPr>
          <a:xfrm>
            <a:off x="6324138" y="1764137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4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814-4B12-42F1-849E-9171ACE9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Node selector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FBA2DD5-6D83-486B-B8AF-4B3BC98E7570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AB60D3-220A-407A-99F8-F3BFE317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34" y="2904212"/>
            <a:ext cx="3905647" cy="1931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C3094-1590-475C-A8E1-B7B5AEFF87F7}"/>
              </a:ext>
            </a:extLst>
          </p:cNvPr>
          <p:cNvSpPr txBox="1"/>
          <p:nvPr/>
        </p:nvSpPr>
        <p:spPr>
          <a:xfrm>
            <a:off x="646111" y="2802642"/>
            <a:ext cx="4850449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Pod scheduling feature that allows scheduling a Pod onto a node whose labels match the </a:t>
            </a:r>
            <a:r>
              <a:rPr lang="en-US" dirty="0" err="1"/>
              <a:t>nodeSelector</a:t>
            </a:r>
            <a:r>
              <a:rPr lang="en-US" dirty="0"/>
              <a:t> labels specified by the user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AB7431-8A35-4012-96AB-FDB524A5B28F}"/>
              </a:ext>
            </a:extLst>
          </p:cNvPr>
          <p:cNvCxnSpPr/>
          <p:nvPr/>
        </p:nvCxnSpPr>
        <p:spPr>
          <a:xfrm>
            <a:off x="6065521" y="174979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814-4B12-42F1-849E-9171ACE9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Node selector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FBA2DD5-6D83-486B-B8AF-4B3BC98E7570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AB7431-8A35-4012-96AB-FDB524A5B28F}"/>
              </a:ext>
            </a:extLst>
          </p:cNvPr>
          <p:cNvCxnSpPr/>
          <p:nvPr/>
        </p:nvCxnSpPr>
        <p:spPr>
          <a:xfrm>
            <a:off x="6258557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3EAC7F-C92C-4A7D-B1EA-ECBCD58580D9}"/>
              </a:ext>
            </a:extLst>
          </p:cNvPr>
          <p:cNvSpPr txBox="1"/>
          <p:nvPr/>
        </p:nvSpPr>
        <p:spPr>
          <a:xfrm>
            <a:off x="1032191" y="2570480"/>
            <a:ext cx="52162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Add a label to the Node</a:t>
            </a:r>
          </a:p>
          <a:p>
            <a:endParaRPr lang="en-IN" sz="2000" dirty="0"/>
          </a:p>
          <a:p>
            <a:r>
              <a:rPr lang="en-IN" sz="1600" dirty="0"/>
              <a:t>Exp:-  </a:t>
            </a:r>
            <a:r>
              <a:rPr lang="en-IN" sz="1600" dirty="0" err="1"/>
              <a:t>kubectl</a:t>
            </a:r>
            <a:r>
              <a:rPr lang="en-IN" sz="1600" dirty="0"/>
              <a:t> label nodes host01 </a:t>
            </a:r>
            <a:r>
              <a:rPr lang="en-IN" sz="1600" dirty="0" err="1"/>
              <a:t>disktype</a:t>
            </a:r>
            <a:r>
              <a:rPr lang="en-IN" sz="1600" dirty="0"/>
              <a:t>=</a:t>
            </a:r>
            <a:r>
              <a:rPr lang="en-IN" sz="1600" dirty="0" err="1"/>
              <a:t>ssd</a:t>
            </a:r>
            <a:endParaRPr lang="en-IN" sz="1600" dirty="0"/>
          </a:p>
          <a:p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32E36-8E78-413B-AD2B-94C6585ACA4C}"/>
              </a:ext>
            </a:extLst>
          </p:cNvPr>
          <p:cNvSpPr txBox="1"/>
          <p:nvPr/>
        </p:nvSpPr>
        <p:spPr>
          <a:xfrm>
            <a:off x="1032191" y="4206240"/>
            <a:ext cx="490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 </a:t>
            </a:r>
            <a:r>
              <a:rPr lang="en-US" sz="2000" dirty="0" err="1"/>
              <a:t>nodeSelector</a:t>
            </a:r>
            <a:r>
              <a:rPr lang="en-US" sz="2000" dirty="0"/>
              <a:t> field in the </a:t>
            </a:r>
            <a:r>
              <a:rPr lang="en-US" sz="2000" dirty="0" err="1"/>
              <a:t>PodSpec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2F20CD-CAD1-4BB2-81DC-DB89C761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61" y="2554647"/>
            <a:ext cx="3902553" cy="32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1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814-4B12-42F1-849E-9171ACE9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Node Affinity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FBA2DD5-6D83-486B-B8AF-4B3BC98E7570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9C3094-1590-475C-A8E1-B7B5AEFF87F7}"/>
              </a:ext>
            </a:extLst>
          </p:cNvPr>
          <p:cNvSpPr txBox="1"/>
          <p:nvPr/>
        </p:nvSpPr>
        <p:spPr>
          <a:xfrm>
            <a:off x="646111" y="2640082"/>
            <a:ext cx="485044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advanced capability to limit POD placement on specific nodes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Exp:-   OR Condition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IN, NOT IN, Exists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AB7431-8A35-4012-96AB-FDB524A5B28F}"/>
              </a:ext>
            </a:extLst>
          </p:cNvPr>
          <p:cNvCxnSpPr/>
          <p:nvPr/>
        </p:nvCxnSpPr>
        <p:spPr>
          <a:xfrm>
            <a:off x="5760720" y="177011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F1DD21-2B56-4E34-8AB1-CA9C9F27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99" y="2283506"/>
            <a:ext cx="4945162" cy="36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3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814-4B12-42F1-849E-9171ACE9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Node Affinity types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FBA2DD5-6D83-486B-B8AF-4B3BC98E7570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4DEEF87-3039-48FF-B51C-8B694A0D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04212"/>
            <a:ext cx="10153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814-4B12-42F1-849E-9171ACE9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Taints and Tolerations</a:t>
            </a:r>
            <a:endParaRPr lang="en-IN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FBA2DD5-6D83-486B-B8AF-4B3BC98E7570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4C524F-A142-46BA-B0B7-365966D8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69" y="4860608"/>
            <a:ext cx="769462" cy="52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D7EE3-E014-4373-82E2-37AC02BB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571" y="4818342"/>
            <a:ext cx="895350" cy="605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BBF6FD-D54A-48F8-9EE3-3AF24AD37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761" y="4825454"/>
            <a:ext cx="1026160" cy="556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A9977E-38F1-4374-8551-48D9A5BCB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256" y="5666740"/>
            <a:ext cx="752475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1DF990-8BE2-480D-9D91-C5C4AFA06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008" y="5689600"/>
            <a:ext cx="75247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FA72DC-B6BC-42CA-A0BB-51EAA1F2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603" y="5689600"/>
            <a:ext cx="752475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84B016-768B-4679-88AA-BF199D661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250" y="2792736"/>
            <a:ext cx="551180" cy="933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72D49E-C998-4828-B46C-C98BDF134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55" y="2828296"/>
            <a:ext cx="551180" cy="9332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3D909B-CFB5-466F-B47A-93A4D0EF7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250" y="2818136"/>
            <a:ext cx="551180" cy="9332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2CEAC-6A9D-4BFC-B3F3-0FB7A5EFC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656" y="1890322"/>
            <a:ext cx="1047750" cy="4095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3CD390-BE02-41A8-BC04-C8B3605C636C}"/>
              </a:ext>
            </a:extLst>
          </p:cNvPr>
          <p:cNvSpPr txBox="1"/>
          <p:nvPr/>
        </p:nvSpPr>
        <p:spPr>
          <a:xfrm>
            <a:off x="6512560" y="4368800"/>
            <a:ext cx="179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   Measles vaccine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B66BA-25F0-438C-B004-B8C77D0D97E5}"/>
              </a:ext>
            </a:extLst>
          </p:cNvPr>
          <p:cNvSpPr txBox="1"/>
          <p:nvPr/>
        </p:nvSpPr>
        <p:spPr>
          <a:xfrm>
            <a:off x="8168640" y="4348480"/>
            <a:ext cx="179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   Polio vaccine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E3B30-4307-472B-A84A-468B1A7ADDE7}"/>
              </a:ext>
            </a:extLst>
          </p:cNvPr>
          <p:cNvSpPr txBox="1"/>
          <p:nvPr/>
        </p:nvSpPr>
        <p:spPr>
          <a:xfrm>
            <a:off x="10007600" y="4348480"/>
            <a:ext cx="179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Yellow Fever vaccine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89E2387-F999-4AEC-AB2E-602BEF0E9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148" y="4078072"/>
            <a:ext cx="5169158" cy="7287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C03464-9CF9-4C1B-9114-D91A491F3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04" y="4874343"/>
            <a:ext cx="2590800" cy="571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DD6831-7619-4E02-AEF1-D683F558D62A}"/>
              </a:ext>
            </a:extLst>
          </p:cNvPr>
          <p:cNvSpPr txBox="1"/>
          <p:nvPr/>
        </p:nvSpPr>
        <p:spPr>
          <a:xfrm>
            <a:off x="646111" y="2792736"/>
            <a:ext cx="532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 which PODs can be scheduled on which Node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177A2E-5402-4782-9FB5-9E7B3F4A65B3}"/>
              </a:ext>
            </a:extLst>
          </p:cNvPr>
          <p:cNvCxnSpPr/>
          <p:nvPr/>
        </p:nvCxnSpPr>
        <p:spPr>
          <a:xfrm>
            <a:off x="6238240" y="1747729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1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27C2EFA6-102C-4123-90D4-5D267C297886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9816046-7190-4ABC-9AE9-94DA228C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34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Node Affinity v/s Taints and Tolerations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722D9-D3BC-414C-9177-143CD735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72" y="2461299"/>
            <a:ext cx="490537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21F4C-9725-4008-83C3-A636DA47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84" y="3869162"/>
            <a:ext cx="4629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27C2EFA6-102C-4123-90D4-5D267C297886}"/>
              </a:ext>
            </a:extLst>
          </p:cNvPr>
          <p:cNvCxnSpPr/>
          <p:nvPr/>
        </p:nvCxnSpPr>
        <p:spPr>
          <a:xfrm>
            <a:off x="619762" y="150368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9816046-7190-4ABC-9AE9-94DA228C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Node Affinity v/s Taints and Tolerations</a:t>
            </a: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2C5AA-030A-4219-8FC9-7E3F1B11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77" y="2554647"/>
            <a:ext cx="4886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Volumes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348472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CA8FD4-6604-43AA-AC35-D7E7FB083C4B}"/>
              </a:ext>
            </a:extLst>
          </p:cNvPr>
          <p:cNvSpPr txBox="1"/>
          <p:nvPr/>
        </p:nvSpPr>
        <p:spPr>
          <a:xfrm>
            <a:off x="646111" y="2275423"/>
            <a:ext cx="4488350" cy="318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FFFFFF"/>
                </a:solidFill>
              </a:rPr>
              <a:t>Volume mounting  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dirty="0">
              <a:solidFill>
                <a:srgbClr val="FFFFFF"/>
              </a:solidFill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FFFFFF"/>
                </a:solidFill>
              </a:rPr>
              <a:t>  -  docker default volume location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   /var/lib/docker/volumes </a:t>
            </a:r>
            <a:endParaRPr lang="en-IN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FFFFFF"/>
                </a:solidFill>
              </a:rPr>
              <a:t>Bind mounting  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FFFFFF"/>
                </a:solidFill>
              </a:rPr>
              <a:t>   - Any location in the host</a:t>
            </a:r>
            <a:endParaRPr lang="en-IN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lvl="1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3DD88-F836-4745-BAD5-AF74A087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02" y="2654833"/>
            <a:ext cx="6084988" cy="28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Volumes in Kubernetes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03942F-0380-43BA-BE24-7DFC925CB49F}"/>
              </a:ext>
            </a:extLst>
          </p:cNvPr>
          <p:cNvSpPr txBox="1"/>
          <p:nvPr/>
        </p:nvSpPr>
        <p:spPr>
          <a:xfrm>
            <a:off x="831273" y="2648315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can data persist through out the life cycle of a POD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7017B-3A4E-4ED5-853B-CA7DF7CB4D92}"/>
              </a:ext>
            </a:extLst>
          </p:cNvPr>
          <p:cNvSpPr txBox="1"/>
          <p:nvPr/>
        </p:nvSpPr>
        <p:spPr>
          <a:xfrm>
            <a:off x="829293" y="3620114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stateful applications (like Databases) manage the data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A7B2D-CA7A-42E0-AFF8-FE72CB1D7D12}"/>
              </a:ext>
            </a:extLst>
          </p:cNvPr>
          <p:cNvSpPr txBox="1"/>
          <p:nvPr/>
        </p:nvSpPr>
        <p:spPr>
          <a:xfrm>
            <a:off x="829294" y="4629516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can containers in a POD share data ? </a:t>
            </a:r>
          </a:p>
        </p:txBody>
      </p:sp>
    </p:spTree>
    <p:extLst>
      <p:ext uri="{BB962C8B-B14F-4D97-AF65-F5344CB8AC3E}">
        <p14:creationId xmlns:p14="http://schemas.microsoft.com/office/powerpoint/2010/main" val="18657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Volumes in Kubernetes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56302F-F67D-4534-8CD8-715C24AAECBB}"/>
              </a:ext>
            </a:extLst>
          </p:cNvPr>
          <p:cNvSpPr txBox="1"/>
          <p:nvPr/>
        </p:nvSpPr>
        <p:spPr>
          <a:xfrm>
            <a:off x="718780" y="2649047"/>
            <a:ext cx="683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Volumes bring persistence to PODs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07787-D2A6-453F-A622-C2BA9456E724}"/>
              </a:ext>
            </a:extLst>
          </p:cNvPr>
          <p:cNvSpPr txBox="1"/>
          <p:nvPr/>
        </p:nvSpPr>
        <p:spPr>
          <a:xfrm>
            <a:off x="752428" y="3656472"/>
            <a:ext cx="10539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Volumes in Kubernetes are associated with the lifecycle of a 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7D21C-A5CA-48C6-A372-658F8D79F828}"/>
              </a:ext>
            </a:extLst>
          </p:cNvPr>
          <p:cNvSpPr txBox="1"/>
          <p:nvPr/>
        </p:nvSpPr>
        <p:spPr>
          <a:xfrm>
            <a:off x="750449" y="4604518"/>
            <a:ext cx="10539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 many types of volumes</a:t>
            </a:r>
          </a:p>
        </p:txBody>
      </p:sp>
    </p:spTree>
    <p:extLst>
      <p:ext uri="{BB962C8B-B14F-4D97-AF65-F5344CB8AC3E}">
        <p14:creationId xmlns:p14="http://schemas.microsoft.com/office/powerpoint/2010/main" val="17147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Types of volumes in Kubernetes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916557-883C-4133-86C7-FA425F0368FB}"/>
              </a:ext>
            </a:extLst>
          </p:cNvPr>
          <p:cNvSpPr txBox="1"/>
          <p:nvPr/>
        </p:nvSpPr>
        <p:spPr>
          <a:xfrm>
            <a:off x="3925114" y="2649047"/>
            <a:ext cx="293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DC185-81E2-4F4B-9F02-D903511114E0}"/>
              </a:ext>
            </a:extLst>
          </p:cNvPr>
          <p:cNvSpPr txBox="1"/>
          <p:nvPr/>
        </p:nvSpPr>
        <p:spPr>
          <a:xfrm>
            <a:off x="2414973" y="3668349"/>
            <a:ext cx="2014523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Ephemeral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B1FA6-5F10-4910-B0C0-5DC56A199CD3}"/>
              </a:ext>
            </a:extLst>
          </p:cNvPr>
          <p:cNvSpPr txBox="1"/>
          <p:nvPr/>
        </p:nvSpPr>
        <p:spPr>
          <a:xfrm>
            <a:off x="6284342" y="3630741"/>
            <a:ext cx="2598393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19145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357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emptyDir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94ED5-90D9-48B7-B257-33E196F756A2}"/>
              </a:ext>
            </a:extLst>
          </p:cNvPr>
          <p:cNvSpPr txBox="1"/>
          <p:nvPr/>
        </p:nvSpPr>
        <p:spPr>
          <a:xfrm>
            <a:off x="843148" y="2359233"/>
            <a:ext cx="516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Creates an Empty Directory when a POD is assigned to a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B2401-0BD3-486C-BA57-117C8AB92C72}"/>
              </a:ext>
            </a:extLst>
          </p:cNvPr>
          <p:cNvSpPr txBox="1"/>
          <p:nvPr/>
        </p:nvSpPr>
        <p:spPr>
          <a:xfrm>
            <a:off x="853046" y="3535680"/>
            <a:ext cx="516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stays as long as the POD is alive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3346E-3957-4A53-8F98-67305E948184}"/>
              </a:ext>
            </a:extLst>
          </p:cNvPr>
          <p:cNvSpPr txBox="1"/>
          <p:nvPr/>
        </p:nvSpPr>
        <p:spPr>
          <a:xfrm>
            <a:off x="874819" y="4459710"/>
            <a:ext cx="516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emptyDir</a:t>
            </a:r>
            <a:r>
              <a:rPr lang="en-US" sz="1600" b="1" dirty="0"/>
              <a:t> is removed when the POD is removed from the node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B9490D-7FBB-477A-9ED9-D74DA8B6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62" y="2322844"/>
            <a:ext cx="3696459" cy="372149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486C36-1BDC-48D8-8F45-E434881AF25D}"/>
              </a:ext>
            </a:extLst>
          </p:cNvPr>
          <p:cNvCxnSpPr/>
          <p:nvPr/>
        </p:nvCxnSpPr>
        <p:spPr>
          <a:xfrm>
            <a:off x="627888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7F65DA-D786-48A4-BBD3-0E7A17842377}"/>
              </a:ext>
            </a:extLst>
          </p:cNvPr>
          <p:cNvSpPr txBox="1"/>
          <p:nvPr/>
        </p:nvSpPr>
        <p:spPr>
          <a:xfrm>
            <a:off x="874819" y="5588000"/>
            <a:ext cx="494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Cases:  Temporary scratch space</a:t>
            </a:r>
          </a:p>
          <a:p>
            <a:r>
              <a:rPr lang="en-IN" sz="1600" b="1" dirty="0"/>
              <a:t>                     Local Cache   </a:t>
            </a:r>
          </a:p>
        </p:txBody>
      </p:sp>
    </p:spTree>
    <p:extLst>
      <p:ext uri="{BB962C8B-B14F-4D97-AF65-F5344CB8AC3E}">
        <p14:creationId xmlns:p14="http://schemas.microsoft.com/office/powerpoint/2010/main" val="35079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29409" cy="989997"/>
          </a:xfrm>
        </p:spPr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hostPath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98424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F2033-312B-46B0-BDF4-42E022844E01}"/>
              </a:ext>
            </a:extLst>
          </p:cNvPr>
          <p:cNvSpPr txBox="1"/>
          <p:nvPr/>
        </p:nvSpPr>
        <p:spPr>
          <a:xfrm>
            <a:off x="304799" y="2574608"/>
            <a:ext cx="5090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b="1" dirty="0"/>
          </a:p>
          <a:p>
            <a:pPr lvl="1"/>
            <a:r>
              <a:rPr lang="en-US" sz="2000" b="1" dirty="0"/>
              <a:t>Mounts a directory in the host’s file system into the POD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Remain even if the POD is removed</a:t>
            </a:r>
          </a:p>
          <a:p>
            <a:pPr lvl="1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88BF-622C-4F25-9424-55B98817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365" y="2330978"/>
            <a:ext cx="4076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0BB2E-DC6F-4D6D-B401-03A86AA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2333938"/>
            <a:ext cx="4018670" cy="30994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38C204-8957-4E3A-AD2E-6DD3C045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Jobs and </a:t>
            </a:r>
            <a:r>
              <a:rPr lang="en-US" sz="3200" dirty="0" err="1">
                <a:solidFill>
                  <a:srgbClr val="FFFFFF"/>
                </a:solidFill>
              </a:rPr>
              <a:t>CronJobs</a:t>
            </a:r>
            <a:endParaRPr lang="en-IN" sz="3200" dirty="0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4C24358-A50C-45E3-9FCB-97D8F4815527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1653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31106</TotalTime>
  <Words>504</Words>
  <Application>Microsoft Office PowerPoint</Application>
  <PresentationFormat>Widescreen</PresentationFormat>
  <Paragraphs>130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Segoe UI Semibold</vt:lpstr>
      <vt:lpstr>Wingdings 3</vt:lpstr>
      <vt:lpstr>Ion</vt:lpstr>
      <vt:lpstr>Kubernetes</vt:lpstr>
      <vt:lpstr>Volumes</vt:lpstr>
      <vt:lpstr>Volumes</vt:lpstr>
      <vt:lpstr>Volumes in Kubernetes</vt:lpstr>
      <vt:lpstr>Volumes in Kubernetes</vt:lpstr>
      <vt:lpstr>Types of volumes in Kubernetes</vt:lpstr>
      <vt:lpstr>emptyDir</vt:lpstr>
      <vt:lpstr>hostPath</vt:lpstr>
      <vt:lpstr>Jobs and CronJobs</vt:lpstr>
      <vt:lpstr>Use cases</vt:lpstr>
      <vt:lpstr>Jobs</vt:lpstr>
      <vt:lpstr>CronJob</vt:lpstr>
      <vt:lpstr>secrets </vt:lpstr>
      <vt:lpstr>Access secrets </vt:lpstr>
      <vt:lpstr>Access secrets using Environment Variables </vt:lpstr>
      <vt:lpstr>Access secrets using Volume </vt:lpstr>
      <vt:lpstr>ConfigMap</vt:lpstr>
      <vt:lpstr>ConfigMap from Literals</vt:lpstr>
      <vt:lpstr>ConfigMap from file</vt:lpstr>
      <vt:lpstr>Scheduling</vt:lpstr>
      <vt:lpstr>Manual Scheduling</vt:lpstr>
      <vt:lpstr>Node selector</vt:lpstr>
      <vt:lpstr>Node selector</vt:lpstr>
      <vt:lpstr>Node Affinity</vt:lpstr>
      <vt:lpstr>Node Affinity types</vt:lpstr>
      <vt:lpstr>Taints and Tolerations</vt:lpstr>
      <vt:lpstr>Node Affinity v/s Taints and Tolerations</vt:lpstr>
      <vt:lpstr>Node Affinity v/s Taints and Tolerations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974</cp:revision>
  <dcterms:created xsi:type="dcterms:W3CDTF">2019-12-27T18:09:43Z</dcterms:created>
  <dcterms:modified xsi:type="dcterms:W3CDTF">2020-09-16T16:03:07Z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