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8"/>
  </p:notesMasterIdLst>
  <p:handoutMasterIdLst>
    <p:handoutMasterId r:id="rId39"/>
  </p:handoutMasterIdLst>
  <p:sldIdLst>
    <p:sldId id="256" r:id="rId2"/>
    <p:sldId id="412" r:id="rId3"/>
    <p:sldId id="414" r:id="rId4"/>
    <p:sldId id="381" r:id="rId5"/>
    <p:sldId id="391" r:id="rId6"/>
    <p:sldId id="379" r:id="rId7"/>
    <p:sldId id="380" r:id="rId8"/>
    <p:sldId id="413" r:id="rId9"/>
    <p:sldId id="392" r:id="rId10"/>
    <p:sldId id="382" r:id="rId11"/>
    <p:sldId id="383" r:id="rId12"/>
    <p:sldId id="416" r:id="rId13"/>
    <p:sldId id="422" r:id="rId14"/>
    <p:sldId id="418" r:id="rId15"/>
    <p:sldId id="317" r:id="rId16"/>
    <p:sldId id="289" r:id="rId17"/>
    <p:sldId id="318" r:id="rId18"/>
    <p:sldId id="319" r:id="rId19"/>
    <p:sldId id="258" r:id="rId20"/>
    <p:sldId id="315" r:id="rId21"/>
    <p:sldId id="419" r:id="rId22"/>
    <p:sldId id="316" r:id="rId23"/>
    <p:sldId id="420" r:id="rId24"/>
    <p:sldId id="321" r:id="rId25"/>
    <p:sldId id="421" r:id="rId26"/>
    <p:sldId id="322" r:id="rId27"/>
    <p:sldId id="429" r:id="rId28"/>
    <p:sldId id="430" r:id="rId29"/>
    <p:sldId id="423" r:id="rId30"/>
    <p:sldId id="425" r:id="rId31"/>
    <p:sldId id="426" r:id="rId32"/>
    <p:sldId id="428" r:id="rId33"/>
    <p:sldId id="427" r:id="rId34"/>
    <p:sldId id="431" r:id="rId35"/>
    <p:sldId id="432" r:id="rId36"/>
    <p:sldId id="433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50" autoAdjust="0"/>
    <p:restoredTop sz="93574" autoAdjust="0"/>
  </p:normalViewPr>
  <p:slideViewPr>
    <p:cSldViewPr snapToGrid="0">
      <p:cViewPr varScale="1">
        <p:scale>
          <a:sx n="63" d="100"/>
          <a:sy n="63" d="100"/>
        </p:scale>
        <p:origin x="8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8329F65-7F31-4F15-BFB6-3FE215C4F856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A3D11A-7D97-4958-8158-DED1B53D4226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BA93031-50B9-49D2-8E70-29E4575B7326}" type="datetime1"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9/23/2020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0D8ABC-60B0-41F9-9B9C-31C600FCCD1A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12044D-6C5A-4905-92A3-46D86764C4A7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62DE38E-9DF3-463A-90B7-5871F35A6AF2}" type="slidenum">
              <a:t>‹#›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169850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40DF016-C4C3-431D-9AA6-414DE508D875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CD6E1F-F050-483F-BCF4-5C877493A6EC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6CDE46A4-0C80-4870-A165-62C39F8F202B}" type="datetime1">
              <a:rPr lang="en-US"/>
              <a:pPr lvl="0"/>
              <a:t>9/23/2020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440221D6-E540-40A0-A2AE-35CE800C20A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4658A4F-CB37-42F3-BF25-E678DAF0355C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E849FE-4CE2-42C9-822B-6FAE73D9039E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282FA-B014-4229-A261-67AD5C9EE0A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86A0836A-FB85-4BC0-92EE-D4130B17667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369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548281C-9055-4371-AC47-8FB33DD54E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32E6003-B486-40B8-A90F-165C6054FC5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ED8FD4-0525-43B1-A7F8-F5C965010817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E0A68D4-0071-48E9-8B0C-3DB23434B874}" type="slidenum">
              <a:t>1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6A0836A-FB85-4BC0-92EE-D4130B176679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29089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6A0836A-FB85-4BC0-92EE-D4130B176679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8177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5FE66930-F9D2-4FDC-ADC7-2A34662F97E8}" type="datetime1">
              <a:rPr lang="en-US" smtClean="0"/>
              <a:pPr lvl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DF39BA7-958C-4DAD-AF74-22059A7756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6600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5FE66930-F9D2-4FDC-ADC7-2A34662F97E8}" type="datetime1">
              <a:rPr lang="en-US" smtClean="0"/>
              <a:pPr lvl="0"/>
              <a:t>9/23/2020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DF39BA7-958C-4DAD-AF74-22059A7756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4210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5FE66930-F9D2-4FDC-ADC7-2A34662F97E8}" type="datetime1">
              <a:rPr lang="en-US" smtClean="0"/>
              <a:pPr lvl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DF39BA7-958C-4DAD-AF74-22059A7756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4745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5FE66930-F9D2-4FDC-ADC7-2A34662F97E8}" type="datetime1">
              <a:rPr lang="en-US" smtClean="0"/>
              <a:pPr lvl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DF39BA7-958C-4DAD-AF74-22059A775663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198396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5FE66930-F9D2-4FDC-ADC7-2A34662F97E8}" type="datetime1">
              <a:rPr lang="en-US" smtClean="0"/>
              <a:pPr lvl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DF39BA7-958C-4DAD-AF74-22059A7756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9588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5FE66930-F9D2-4FDC-ADC7-2A34662F97E8}" type="datetime1">
              <a:rPr lang="en-US" smtClean="0"/>
              <a:pPr lvl="0"/>
              <a:t>9/23/2020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DF39BA7-958C-4DAD-AF74-22059A7756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88901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5FE66930-F9D2-4FDC-ADC7-2A34662F97E8}" type="datetime1">
              <a:rPr lang="en-US" smtClean="0"/>
              <a:pPr lvl="0"/>
              <a:t>9/23/2020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DF39BA7-958C-4DAD-AF74-22059A7756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956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5FE66930-F9D2-4FDC-ADC7-2A34662F97E8}" type="datetime1">
              <a:rPr lang="en-US" smtClean="0"/>
              <a:pPr lvl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DF39BA7-958C-4DAD-AF74-22059A7756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16254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5FE66930-F9D2-4FDC-ADC7-2A34662F97E8}" type="datetime1">
              <a:rPr lang="en-US" smtClean="0"/>
              <a:pPr lvl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DF39BA7-958C-4DAD-AF74-22059A7756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41370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96E8067-DCF1-40B9-B22A-6DA0F04CCD2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7465986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A4DA2EC1-B7BA-43F6-B2F4-9D68D5B60AC6}" type="datetime1">
              <a:rPr lang="en-US" smtClean="0"/>
              <a:pPr lvl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8B1F5F3-F3A7-4268-A4E6-687D228A32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321718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16706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5FE66930-F9D2-4FDC-ADC7-2A34662F97E8}" type="datetime1">
              <a:rPr lang="en-US" smtClean="0"/>
              <a:pPr lvl="0"/>
              <a:t>9/23/2020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DF39BA7-958C-4DAD-AF74-22059A7756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448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5FE66930-F9D2-4FDC-ADC7-2A34662F97E8}" type="datetime1">
              <a:rPr lang="en-US" smtClean="0"/>
              <a:pPr lvl="0"/>
              <a:t>9/23/2020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DF39BA7-958C-4DAD-AF74-22059A7756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418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5FE66930-F9D2-4FDC-ADC7-2A34662F97E8}" type="datetime1">
              <a:rPr lang="en-US" smtClean="0"/>
              <a:pPr lvl="0"/>
              <a:t>9/23/2020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DF39BA7-958C-4DAD-AF74-22059A7756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4186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5FE66930-F9D2-4FDC-ADC7-2A34662F97E8}" type="datetime1">
              <a:rPr lang="en-US" smtClean="0"/>
              <a:pPr lvl="0"/>
              <a:t>9/23/2020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DF39BA7-958C-4DAD-AF74-22059A7756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4050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5FE66930-F9D2-4FDC-ADC7-2A34662F97E8}" type="datetime1">
              <a:rPr lang="en-US" smtClean="0"/>
              <a:pPr lvl="0"/>
              <a:t>9/23/2020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DF39BA7-958C-4DAD-AF74-22059A7756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6438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5FE66930-F9D2-4FDC-ADC7-2A34662F97E8}" type="datetime1">
              <a:rPr lang="en-US" smtClean="0"/>
              <a:pPr lvl="0"/>
              <a:t>9/23/2020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DF39BA7-958C-4DAD-AF74-22059A7756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7593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lvl="0"/>
            <a:fld id="{5FE66930-F9D2-4FDC-ADC7-2A34662F97E8}" type="datetime1">
              <a:rPr lang="en-US" smtClean="0"/>
              <a:pPr lvl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DDF39BA7-958C-4DAD-AF74-22059A7756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76915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  <p:sldLayoutId id="2147483714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penshift.com/enterprise/3.1/dev_guide/persistent_volumes.html#dev-guide-persistent-volume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kubernetes.io/docs/concepts/overview/working-with-objects/labels/#label-selectors" TargetMode="Externa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1D84A-654C-4FB1-9354-A9E6733F1F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1164323"/>
            <a:ext cx="10515600" cy="2387598"/>
          </a:xfrm>
        </p:spPr>
        <p:txBody>
          <a:bodyPr anchor="ctr"/>
          <a:lstStyle/>
          <a:p>
            <a:pPr lvl="0"/>
            <a:r>
              <a:rPr lang="en-US" sz="4800" dirty="0">
                <a:solidFill>
                  <a:srgbClr val="FFFFFF"/>
                </a:solidFill>
              </a:rPr>
              <a:t>Kubernetes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241CD-8312-4306-BEF1-91E0A2C5A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62357"/>
          </a:xfrm>
        </p:spPr>
        <p:txBody>
          <a:bodyPr/>
          <a:lstStyle/>
          <a:p>
            <a:r>
              <a:rPr lang="en-US" sz="3200" dirty="0">
                <a:solidFill>
                  <a:srgbClr val="FFFFFF"/>
                </a:solidFill>
              </a:rPr>
              <a:t>POD Health Check</a:t>
            </a:r>
            <a:endParaRPr lang="en-IN" sz="3200" dirty="0"/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622A8A44-AC66-460E-B1A1-A866F079DD35}"/>
              </a:ext>
            </a:extLst>
          </p:cNvPr>
          <p:cNvCxnSpPr/>
          <p:nvPr/>
        </p:nvCxnSpPr>
        <p:spPr>
          <a:xfrm>
            <a:off x="619762" y="1534162"/>
            <a:ext cx="10891519" cy="0"/>
          </a:xfrm>
          <a:prstGeom prst="straightConnector1">
            <a:avLst/>
          </a:prstGeom>
          <a:noFill/>
          <a:ln w="19046" cap="flat">
            <a:solidFill>
              <a:srgbClr val="FFFFFF"/>
            </a:solidFill>
            <a:prstDash val="solid"/>
            <a:miter/>
          </a:ln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5794ED5-90D9-48B7-B257-33E196F756A2}"/>
              </a:ext>
            </a:extLst>
          </p:cNvPr>
          <p:cNvSpPr txBox="1"/>
          <p:nvPr/>
        </p:nvSpPr>
        <p:spPr>
          <a:xfrm>
            <a:off x="843148" y="2359233"/>
            <a:ext cx="516167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Enable to make their containerized applications more reliable and robust</a:t>
            </a:r>
          </a:p>
          <a:p>
            <a:endParaRPr lang="en-US" sz="1600" b="1" dirty="0"/>
          </a:p>
          <a:p>
            <a:endParaRPr lang="en-US" sz="1600" b="1" dirty="0"/>
          </a:p>
          <a:p>
            <a:endParaRPr lang="en-US" sz="1600" b="1" dirty="0"/>
          </a:p>
          <a:p>
            <a:r>
              <a:rPr lang="en-US" sz="1600" b="1" dirty="0"/>
              <a:t>Liveness  Probe   -  Kubernetes uses liveness probes to know when to restart a container</a:t>
            </a:r>
          </a:p>
          <a:p>
            <a:endParaRPr lang="en-US" sz="1600" b="1" dirty="0"/>
          </a:p>
          <a:p>
            <a:endParaRPr lang="en-US" sz="1600" b="1" dirty="0"/>
          </a:p>
          <a:p>
            <a:endParaRPr lang="en-US" sz="1600" b="1" dirty="0"/>
          </a:p>
          <a:p>
            <a:r>
              <a:rPr lang="en-US" sz="1600" b="1" dirty="0"/>
              <a:t>Readiness Probe  - to decide when the container is available for accepting traffic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4486C36-1BDC-48D8-8F45-E434881AF25D}"/>
              </a:ext>
            </a:extLst>
          </p:cNvPr>
          <p:cNvCxnSpPr/>
          <p:nvPr/>
        </p:nvCxnSpPr>
        <p:spPr>
          <a:xfrm>
            <a:off x="5892801" y="1813927"/>
            <a:ext cx="0" cy="46606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B2C9BC0A-9E7E-411F-92F7-1CBD0E942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9200" y="2499964"/>
            <a:ext cx="5583514" cy="2765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915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241CD-8312-4306-BEF1-91E0A2C5A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229409" cy="989997"/>
          </a:xfrm>
        </p:spPr>
        <p:txBody>
          <a:bodyPr/>
          <a:lstStyle/>
          <a:p>
            <a:r>
              <a:rPr lang="en-US" sz="3200" dirty="0">
                <a:solidFill>
                  <a:srgbClr val="FFFFFF"/>
                </a:solidFill>
              </a:rPr>
              <a:t>Liveness Probe</a:t>
            </a:r>
            <a:endParaRPr lang="en-IN" sz="3200" dirty="0"/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622A8A44-AC66-460E-B1A1-A866F079DD35}"/>
              </a:ext>
            </a:extLst>
          </p:cNvPr>
          <p:cNvCxnSpPr/>
          <p:nvPr/>
        </p:nvCxnSpPr>
        <p:spPr>
          <a:xfrm>
            <a:off x="619762" y="1534162"/>
            <a:ext cx="10891519" cy="0"/>
          </a:xfrm>
          <a:prstGeom prst="straightConnector1">
            <a:avLst/>
          </a:prstGeom>
          <a:noFill/>
          <a:ln w="19046" cap="flat">
            <a:solidFill>
              <a:srgbClr val="FFFFFF"/>
            </a:solidFill>
            <a:prstDash val="solid"/>
            <a:miter/>
          </a:ln>
        </p:spPr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16A558A-7402-41E2-B8F4-BD9DC7B350CE}"/>
              </a:ext>
            </a:extLst>
          </p:cNvPr>
          <p:cNvCxnSpPr/>
          <p:nvPr/>
        </p:nvCxnSpPr>
        <p:spPr>
          <a:xfrm>
            <a:off x="5984241" y="1853248"/>
            <a:ext cx="0" cy="46606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74F2033-312B-46B0-BDF4-42E022844E01}"/>
              </a:ext>
            </a:extLst>
          </p:cNvPr>
          <p:cNvSpPr txBox="1"/>
          <p:nvPr/>
        </p:nvSpPr>
        <p:spPr>
          <a:xfrm>
            <a:off x="314962" y="2340928"/>
            <a:ext cx="477519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000" dirty="0"/>
              <a:t>The Liveness state of an application tells whether the internal state is valid. 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If Liveness is broken, this means that the application itself is in a failed state and cannot recover from it.</a:t>
            </a:r>
            <a:endParaRPr lang="en-US" sz="2000" b="1" dirty="0"/>
          </a:p>
          <a:p>
            <a:pPr lvl="1"/>
            <a:endParaRPr lang="en-US" sz="2000" b="1" dirty="0"/>
          </a:p>
          <a:p>
            <a:pPr lvl="1"/>
            <a:endParaRPr lang="en-US" sz="2000" b="1" dirty="0"/>
          </a:p>
          <a:p>
            <a:pPr lvl="1"/>
            <a:r>
              <a:rPr lang="en-US" sz="2000" dirty="0"/>
              <a:t>Under what circumstances is it appropriate to restart the pod?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466505-DD3F-4A44-9376-4D922879FA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6776" y="2318324"/>
            <a:ext cx="4197756" cy="357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137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241CD-8312-4306-BEF1-91E0A2C5A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229409" cy="989997"/>
          </a:xfrm>
        </p:spPr>
        <p:txBody>
          <a:bodyPr/>
          <a:lstStyle/>
          <a:p>
            <a:r>
              <a:rPr lang="en-US" sz="3200" dirty="0">
                <a:solidFill>
                  <a:srgbClr val="FFFFFF"/>
                </a:solidFill>
              </a:rPr>
              <a:t>Readiness Probe</a:t>
            </a:r>
            <a:endParaRPr lang="en-IN" sz="3200" dirty="0"/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622A8A44-AC66-460E-B1A1-A866F079DD35}"/>
              </a:ext>
            </a:extLst>
          </p:cNvPr>
          <p:cNvCxnSpPr/>
          <p:nvPr/>
        </p:nvCxnSpPr>
        <p:spPr>
          <a:xfrm>
            <a:off x="619762" y="1534162"/>
            <a:ext cx="10891519" cy="0"/>
          </a:xfrm>
          <a:prstGeom prst="straightConnector1">
            <a:avLst/>
          </a:prstGeom>
          <a:noFill/>
          <a:ln w="19046" cap="flat">
            <a:solidFill>
              <a:srgbClr val="FFFFFF"/>
            </a:solidFill>
            <a:prstDash val="solid"/>
            <a:miter/>
          </a:ln>
        </p:spPr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16A558A-7402-41E2-B8F4-BD9DC7B350CE}"/>
              </a:ext>
            </a:extLst>
          </p:cNvPr>
          <p:cNvCxnSpPr/>
          <p:nvPr/>
        </p:nvCxnSpPr>
        <p:spPr>
          <a:xfrm>
            <a:off x="5984241" y="1853248"/>
            <a:ext cx="0" cy="46606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74F2033-312B-46B0-BDF4-42E022844E01}"/>
              </a:ext>
            </a:extLst>
          </p:cNvPr>
          <p:cNvSpPr txBox="1"/>
          <p:nvPr/>
        </p:nvSpPr>
        <p:spPr>
          <a:xfrm>
            <a:off x="314962" y="2391728"/>
            <a:ext cx="477519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000" dirty="0" err="1"/>
              <a:t>kubelet</a:t>
            </a:r>
            <a:r>
              <a:rPr lang="en-US" sz="2000" dirty="0"/>
              <a:t> uses readiness probes to know when a container is ready to start accepting traffic. 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Under what circumstances should we take the pod out of the list of service endpoints so that it no longer responds to requests? </a:t>
            </a:r>
            <a:endParaRPr lang="en-US" sz="20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D56833-CC95-4F5A-B3EC-440DAF1D7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0965" y="2020300"/>
            <a:ext cx="2994949" cy="4384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764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DE5E8-9330-4FBF-83ED-ED4F32324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Tuning Parameters</a:t>
            </a:r>
            <a:endParaRPr lang="en-IN" dirty="0"/>
          </a:p>
        </p:txBody>
      </p:sp>
      <p:sp>
        <p:nvSpPr>
          <p:cNvPr id="6" name="Content Placeholder 17">
            <a:extLst>
              <a:ext uri="{FF2B5EF4-FFF2-40B4-BE49-F238E27FC236}">
                <a16:creationId xmlns:a16="http://schemas.microsoft.com/office/drawing/2014/main" id="{3D1DE659-3CA6-4C15-8597-1A945A18F07E}"/>
              </a:ext>
            </a:extLst>
          </p:cNvPr>
          <p:cNvSpPr txBox="1"/>
          <p:nvPr/>
        </p:nvSpPr>
        <p:spPr>
          <a:xfrm>
            <a:off x="1046356" y="2374747"/>
            <a:ext cx="10180670" cy="59655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initialDelaySeconds</a:t>
            </a:r>
            <a:r>
              <a:rPr lang="en-US" sz="16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 - How long to wait before sending a first probe after a container starts.</a:t>
            </a:r>
          </a:p>
        </p:txBody>
      </p:sp>
      <p:sp>
        <p:nvSpPr>
          <p:cNvPr id="7" name="Oval 33" descr="Small circle">
            <a:extLst>
              <a:ext uri="{FF2B5EF4-FFF2-40B4-BE49-F238E27FC236}">
                <a16:creationId xmlns:a16="http://schemas.microsoft.com/office/drawing/2014/main" id="{82ABF31D-B84C-4856-8B25-0C1E6FAFB7EB}"/>
              </a:ext>
            </a:extLst>
          </p:cNvPr>
          <p:cNvSpPr/>
          <p:nvPr/>
        </p:nvSpPr>
        <p:spPr>
          <a:xfrm>
            <a:off x="681696" y="3733909"/>
            <a:ext cx="310784" cy="29583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Segoe UI"/>
            </a:endParaRPr>
          </a:p>
        </p:txBody>
      </p:sp>
      <p:sp>
        <p:nvSpPr>
          <p:cNvPr id="8" name="Content Placeholder 17">
            <a:extLst>
              <a:ext uri="{FF2B5EF4-FFF2-40B4-BE49-F238E27FC236}">
                <a16:creationId xmlns:a16="http://schemas.microsoft.com/office/drawing/2014/main" id="{392E7EB7-75FC-45F8-B318-B50F84CE6E6A}"/>
              </a:ext>
            </a:extLst>
          </p:cNvPr>
          <p:cNvSpPr txBox="1"/>
          <p:nvPr/>
        </p:nvSpPr>
        <p:spPr>
          <a:xfrm>
            <a:off x="1035968" y="3660097"/>
            <a:ext cx="9317071" cy="106581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kern="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timeoutSeconds</a:t>
            </a:r>
            <a:r>
              <a:rPr lang="en-US" sz="16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How long a request can take to respond before it’s considered a failure. </a:t>
            </a:r>
          </a:p>
        </p:txBody>
      </p:sp>
      <p:sp>
        <p:nvSpPr>
          <p:cNvPr id="9" name="Oval 33" descr="Small circle">
            <a:extLst>
              <a:ext uri="{FF2B5EF4-FFF2-40B4-BE49-F238E27FC236}">
                <a16:creationId xmlns:a16="http://schemas.microsoft.com/office/drawing/2014/main" id="{EE77FA1E-17FB-4384-A038-FF774693AD33}"/>
              </a:ext>
            </a:extLst>
          </p:cNvPr>
          <p:cNvSpPr/>
          <p:nvPr/>
        </p:nvSpPr>
        <p:spPr>
          <a:xfrm>
            <a:off x="681696" y="4902309"/>
            <a:ext cx="310784" cy="29583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Segoe UI"/>
            </a:endParaRPr>
          </a:p>
        </p:txBody>
      </p:sp>
      <p:sp>
        <p:nvSpPr>
          <p:cNvPr id="10" name="Content Placeholder 17">
            <a:extLst>
              <a:ext uri="{FF2B5EF4-FFF2-40B4-BE49-F238E27FC236}">
                <a16:creationId xmlns:a16="http://schemas.microsoft.com/office/drawing/2014/main" id="{3BA736CB-B58A-43A1-9B58-5A07CB132DBE}"/>
              </a:ext>
            </a:extLst>
          </p:cNvPr>
          <p:cNvSpPr txBox="1"/>
          <p:nvPr/>
        </p:nvSpPr>
        <p:spPr>
          <a:xfrm>
            <a:off x="1056515" y="4848817"/>
            <a:ext cx="10180671" cy="106581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kern="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periodSeconds</a:t>
            </a:r>
            <a:r>
              <a:rPr lang="en-US" sz="16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How often a probe will be sent. </a:t>
            </a:r>
          </a:p>
        </p:txBody>
      </p:sp>
      <p:cxnSp>
        <p:nvCxnSpPr>
          <p:cNvPr id="11" name="Straight Connector 9">
            <a:extLst>
              <a:ext uri="{FF2B5EF4-FFF2-40B4-BE49-F238E27FC236}">
                <a16:creationId xmlns:a16="http://schemas.microsoft.com/office/drawing/2014/main" id="{F53DE356-CBFA-47A6-AED0-1E05A084F7EA}"/>
              </a:ext>
            </a:extLst>
          </p:cNvPr>
          <p:cNvCxnSpPr/>
          <p:nvPr/>
        </p:nvCxnSpPr>
        <p:spPr>
          <a:xfrm>
            <a:off x="619762" y="1534162"/>
            <a:ext cx="10891519" cy="0"/>
          </a:xfrm>
          <a:prstGeom prst="straightConnector1">
            <a:avLst/>
          </a:prstGeom>
          <a:noFill/>
          <a:ln w="19046" cap="flat">
            <a:solidFill>
              <a:srgbClr val="FFFFFF"/>
            </a:solidFill>
            <a:prstDash val="solid"/>
            <a:miter/>
          </a:ln>
        </p:spPr>
      </p:cxnSp>
      <p:sp>
        <p:nvSpPr>
          <p:cNvPr id="13" name="Oval 33" descr="Small circle">
            <a:extLst>
              <a:ext uri="{FF2B5EF4-FFF2-40B4-BE49-F238E27FC236}">
                <a16:creationId xmlns:a16="http://schemas.microsoft.com/office/drawing/2014/main" id="{1C0AA8B1-911D-4E12-A1A5-03933F4521B9}"/>
              </a:ext>
            </a:extLst>
          </p:cNvPr>
          <p:cNvSpPr/>
          <p:nvPr/>
        </p:nvSpPr>
        <p:spPr>
          <a:xfrm>
            <a:off x="671536" y="2463909"/>
            <a:ext cx="310784" cy="29583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8568202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F5508-EEBF-4538-8EB4-C8A1305DA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08716"/>
          </a:xfrm>
        </p:spPr>
        <p:txBody>
          <a:bodyPr/>
          <a:lstStyle/>
          <a:p>
            <a:r>
              <a:rPr lang="en-US" sz="3200" dirty="0">
                <a:solidFill>
                  <a:srgbClr val="FFFFFF"/>
                </a:solidFill>
              </a:rPr>
              <a:t>Persistent Volume</a:t>
            </a:r>
            <a:endParaRPr lang="en-IN" sz="3200" dirty="0">
              <a:solidFill>
                <a:srgbClr val="FFFFFF"/>
              </a:solidFill>
            </a:endParaRPr>
          </a:p>
        </p:txBody>
      </p:sp>
      <p:cxnSp>
        <p:nvCxnSpPr>
          <p:cNvPr id="5" name="Straight Connector 9">
            <a:extLst>
              <a:ext uri="{FF2B5EF4-FFF2-40B4-BE49-F238E27FC236}">
                <a16:creationId xmlns:a16="http://schemas.microsoft.com/office/drawing/2014/main" id="{CF06C654-10F3-4248-AB3E-C9430BBE55CC}"/>
              </a:ext>
            </a:extLst>
          </p:cNvPr>
          <p:cNvCxnSpPr/>
          <p:nvPr/>
        </p:nvCxnSpPr>
        <p:spPr>
          <a:xfrm>
            <a:off x="619762" y="1534162"/>
            <a:ext cx="10891519" cy="0"/>
          </a:xfrm>
          <a:prstGeom prst="straightConnector1">
            <a:avLst/>
          </a:prstGeom>
          <a:noFill/>
          <a:ln w="19046" cap="flat">
            <a:solidFill>
              <a:srgbClr val="FFFFFF"/>
            </a:solidFill>
            <a:prstDash val="solid"/>
            <a:miter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667100C3-B07C-480E-8B68-E95878EA3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9506" y="2260935"/>
            <a:ext cx="7189470" cy="3418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7059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F5508-EEBF-4538-8EB4-C8A1305DA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FFFFFF"/>
                </a:solidFill>
              </a:rPr>
              <a:t>Persistent Volume</a:t>
            </a:r>
            <a:endParaRPr lang="en-IN" sz="3200"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2DDFD6-19E5-479E-ADDD-90C24875D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640" y="2122457"/>
            <a:ext cx="7779077" cy="3479899"/>
          </a:xfrm>
          <a:prstGeom prst="rect">
            <a:avLst/>
          </a:prstGeom>
        </p:spPr>
      </p:pic>
      <p:cxnSp>
        <p:nvCxnSpPr>
          <p:cNvPr id="5" name="Straight Connector 9">
            <a:extLst>
              <a:ext uri="{FF2B5EF4-FFF2-40B4-BE49-F238E27FC236}">
                <a16:creationId xmlns:a16="http://schemas.microsoft.com/office/drawing/2014/main" id="{CF06C654-10F3-4248-AB3E-C9430BBE55CC}"/>
              </a:ext>
            </a:extLst>
          </p:cNvPr>
          <p:cNvCxnSpPr/>
          <p:nvPr/>
        </p:nvCxnSpPr>
        <p:spPr>
          <a:xfrm>
            <a:off x="619762" y="1534162"/>
            <a:ext cx="10891519" cy="0"/>
          </a:xfrm>
          <a:prstGeom prst="straightConnector1">
            <a:avLst/>
          </a:prstGeom>
          <a:noFill/>
          <a:ln w="19046" cap="flat">
            <a:solidFill>
              <a:srgbClr val="FFFFFF"/>
            </a:solidFill>
            <a:prstDash val="solid"/>
            <a:miter/>
          </a:ln>
        </p:spPr>
      </p:cxnSp>
    </p:spTree>
    <p:extLst>
      <p:ext uri="{BB962C8B-B14F-4D97-AF65-F5344CB8AC3E}">
        <p14:creationId xmlns:p14="http://schemas.microsoft.com/office/powerpoint/2010/main" val="14337418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29B46-7F6E-40F7-8E78-5E3CEDA8C6E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1207" y="448056"/>
            <a:ext cx="10593725" cy="64008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Persistent Volumes</a:t>
            </a:r>
            <a:endParaRPr lang="en-IN" sz="3200" dirty="0">
              <a:solidFill>
                <a:srgbClr val="FFFFFF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3700FE-B2AC-421F-8341-21945B00E2F3}"/>
              </a:ext>
            </a:extLst>
          </p:cNvPr>
          <p:cNvSpPr/>
          <p:nvPr/>
        </p:nvSpPr>
        <p:spPr>
          <a:xfrm>
            <a:off x="1027419" y="4941865"/>
            <a:ext cx="2003459" cy="747759"/>
          </a:xfrm>
          <a:prstGeom prst="rect">
            <a:avLst/>
          </a:prstGeom>
          <a:solidFill>
            <a:schemeClr val="accent1"/>
          </a:solidFill>
          <a:ln w="12701" cap="flat">
            <a:solidFill>
              <a:srgbClr val="767171"/>
            </a:solidFill>
            <a:prstDash val="solid"/>
            <a:miter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1" kern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Block Storage</a:t>
            </a:r>
            <a:endParaRPr lang="en-IN" b="1" kern="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F408ED-F995-408B-A954-BEDBD2FE3AA5}"/>
              </a:ext>
            </a:extLst>
          </p:cNvPr>
          <p:cNvSpPr/>
          <p:nvPr/>
        </p:nvSpPr>
        <p:spPr>
          <a:xfrm>
            <a:off x="3676445" y="4940155"/>
            <a:ext cx="2234619" cy="747759"/>
          </a:xfrm>
          <a:prstGeom prst="rect">
            <a:avLst/>
          </a:prstGeom>
          <a:solidFill>
            <a:schemeClr val="accent1"/>
          </a:solidFill>
          <a:ln w="12701" cap="flat">
            <a:solidFill>
              <a:srgbClr val="767171"/>
            </a:solidFill>
            <a:prstDash val="solid"/>
            <a:miter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defTabSz="914400"/>
            <a:r>
              <a:rPr lang="en-US" b="1" ker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NFS</a:t>
            </a:r>
            <a:endParaRPr lang="en-IN" b="1" kern="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B632AC-87A7-4EA8-8682-05E1574018C6}"/>
              </a:ext>
            </a:extLst>
          </p:cNvPr>
          <p:cNvSpPr/>
          <p:nvPr/>
        </p:nvSpPr>
        <p:spPr>
          <a:xfrm>
            <a:off x="6438482" y="4938445"/>
            <a:ext cx="2089074" cy="747759"/>
          </a:xfrm>
          <a:prstGeom prst="rect">
            <a:avLst/>
          </a:prstGeom>
          <a:solidFill>
            <a:schemeClr val="accent1"/>
          </a:solidFill>
          <a:ln w="12701" cap="flat">
            <a:solidFill>
              <a:srgbClr val="767171"/>
            </a:solidFill>
            <a:prstDash val="solid"/>
            <a:miter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defTabSz="914400"/>
            <a:r>
              <a:rPr lang="en-US" b="1" ker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Object Storage</a:t>
            </a:r>
            <a:endParaRPr lang="en-IN" b="1" kern="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97B7B2-AD37-4180-8872-6A85F132C415}"/>
              </a:ext>
            </a:extLst>
          </p:cNvPr>
          <p:cNvSpPr/>
          <p:nvPr/>
        </p:nvSpPr>
        <p:spPr>
          <a:xfrm>
            <a:off x="9025859" y="4947013"/>
            <a:ext cx="2089074" cy="747759"/>
          </a:xfrm>
          <a:prstGeom prst="rect">
            <a:avLst/>
          </a:prstGeom>
          <a:solidFill>
            <a:schemeClr val="accent1"/>
          </a:solidFill>
          <a:ln w="12701" cap="flat">
            <a:solidFill>
              <a:srgbClr val="767171"/>
            </a:solidFill>
            <a:prstDash val="solid"/>
            <a:miter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defTabSz="914400"/>
            <a:r>
              <a:rPr lang="en-US" b="1" ker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Cloud Storage</a:t>
            </a:r>
            <a:endParaRPr lang="en-IN" b="1" kern="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Arrow: Down 7">
            <a:extLst>
              <a:ext uri="{FF2B5EF4-FFF2-40B4-BE49-F238E27FC236}">
                <a16:creationId xmlns:a16="http://schemas.microsoft.com/office/drawing/2014/main" id="{45645084-0CE4-46B3-BC00-D036D3B00937}"/>
              </a:ext>
            </a:extLst>
          </p:cNvPr>
          <p:cNvSpPr/>
          <p:nvPr/>
        </p:nvSpPr>
        <p:spPr>
          <a:xfrm>
            <a:off x="5517224" y="3359642"/>
            <a:ext cx="832204" cy="1047966"/>
          </a:xfrm>
          <a:custGeom>
            <a:avLst>
              <a:gd name="f0" fmla="val 13024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-270"/>
              <a:gd name="f11" fmla="+- 0 0 -90"/>
              <a:gd name="f12" fmla="*/ f5 1 21600"/>
              <a:gd name="f13" fmla="*/ f6 1 21600"/>
              <a:gd name="f14" fmla="val f7"/>
              <a:gd name="f15" fmla="val f8"/>
              <a:gd name="f16" fmla="pin 0 f1 10800"/>
              <a:gd name="f17" fmla="pin 0 f0 21600"/>
              <a:gd name="f18" fmla="*/ f10 f2 1"/>
              <a:gd name="f19" fmla="*/ f11 f2 1"/>
              <a:gd name="f20" fmla="+- f15 0 f14"/>
              <a:gd name="f21" fmla="val f16"/>
              <a:gd name="f22" fmla="val f17"/>
              <a:gd name="f23" fmla="*/ f16 f12 1"/>
              <a:gd name="f24" fmla="*/ f17 f13 1"/>
              <a:gd name="f25" fmla="*/ f18 1 f4"/>
              <a:gd name="f26" fmla="*/ f19 1 f4"/>
              <a:gd name="f27" fmla="*/ f20 1 21600"/>
              <a:gd name="f28" fmla="+- 21600 0 f21"/>
              <a:gd name="f29" fmla="+- 21600 0 f22"/>
              <a:gd name="f30" fmla="*/ f21 f12 1"/>
              <a:gd name="f31" fmla="*/ f22 f13 1"/>
              <a:gd name="f32" fmla="+- f25 0 f3"/>
              <a:gd name="f33" fmla="+- f26 0 f3"/>
              <a:gd name="f34" fmla="*/ 0 f27 1"/>
              <a:gd name="f35" fmla="*/ 21600 f27 1"/>
              <a:gd name="f36" fmla="*/ f29 f21 1"/>
              <a:gd name="f37" fmla="*/ f28 f12 1"/>
              <a:gd name="f38" fmla="*/ f36 1 10800"/>
              <a:gd name="f39" fmla="*/ f34 1 f27"/>
              <a:gd name="f40" fmla="*/ f35 1 f27"/>
              <a:gd name="f41" fmla="+- f22 f38 0"/>
              <a:gd name="f42" fmla="*/ f39 f13 1"/>
              <a:gd name="f43" fmla="*/ f39 f12 1"/>
              <a:gd name="f44" fmla="*/ f40 f12 1"/>
              <a:gd name="f45" fmla="*/ f41 f13 1"/>
            </a:gdLst>
            <a:ahLst>
              <a:ahXY gdRefX="f1" minX="f7" maxX="f9" gdRefY="f0" minY="f7" maxY="f8">
                <a:pos x="f23" y="f24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43" y="f31"/>
              </a:cxn>
              <a:cxn ang="f33">
                <a:pos x="f44" y="f31"/>
              </a:cxn>
            </a:cxnLst>
            <a:rect l="f30" t="f42" r="f37" b="f45"/>
            <a:pathLst>
              <a:path w="21600" h="21600">
                <a:moveTo>
                  <a:pt x="f21" y="f7"/>
                </a:moveTo>
                <a:lnTo>
                  <a:pt x="f21" y="f22"/>
                </a:lnTo>
                <a:lnTo>
                  <a:pt x="f7" y="f22"/>
                </a:lnTo>
                <a:lnTo>
                  <a:pt x="f9" y="f8"/>
                </a:lnTo>
                <a:lnTo>
                  <a:pt x="f8" y="f22"/>
                </a:lnTo>
                <a:lnTo>
                  <a:pt x="f28" y="f22"/>
                </a:lnTo>
                <a:lnTo>
                  <a:pt x="f28" y="f7"/>
                </a:lnTo>
                <a:close/>
              </a:path>
            </a:pathLst>
          </a:custGeom>
          <a:solidFill>
            <a:schemeClr val="accent1"/>
          </a:solidFill>
          <a:ln w="12701" cap="flat">
            <a:solidFill>
              <a:srgbClr val="767171"/>
            </a:solidFill>
            <a:prstDash val="solid"/>
            <a:miter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defTabSz="914400"/>
            <a:endParaRPr lang="en-IN" b="1" kern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B8907E-830D-4104-A5ED-0EA23B30905A}"/>
              </a:ext>
            </a:extLst>
          </p:cNvPr>
          <p:cNvSpPr txBox="1"/>
          <p:nvPr/>
        </p:nvSpPr>
        <p:spPr>
          <a:xfrm>
            <a:off x="5025085" y="2442623"/>
            <a:ext cx="3113065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Standard</a:t>
            </a:r>
            <a:r>
              <a:rPr lang="en-US" b="1" kern="0" dirty="0">
                <a:latin typeface="Segoe UI Semibold" pitchFamily="34"/>
                <a:cs typeface="Segoe UI Semibold" pitchFamily="34"/>
              </a:rPr>
              <a:t> </a:t>
            </a:r>
            <a:r>
              <a:rPr lang="en-US" b="1" kern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API</a:t>
            </a:r>
            <a:endParaRPr lang="en-IN" b="1" kern="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9" name="Straight Connector 9">
            <a:extLst>
              <a:ext uri="{FF2B5EF4-FFF2-40B4-BE49-F238E27FC236}">
                <a16:creationId xmlns:a16="http://schemas.microsoft.com/office/drawing/2014/main" id="{26B40E32-7121-4E12-960F-7154D9D1D3C5}"/>
              </a:ext>
            </a:extLst>
          </p:cNvPr>
          <p:cNvCxnSpPr/>
          <p:nvPr/>
        </p:nvCxnSpPr>
        <p:spPr>
          <a:xfrm>
            <a:off x="619762" y="1534162"/>
            <a:ext cx="10891519" cy="0"/>
          </a:xfrm>
          <a:prstGeom prst="straightConnector1">
            <a:avLst/>
          </a:prstGeom>
          <a:noFill/>
          <a:ln w="19046" cap="flat">
            <a:solidFill>
              <a:srgbClr val="FFFFFF"/>
            </a:solidFill>
            <a:prstDash val="solid"/>
            <a:miter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0DC3F-11BA-4AFE-A480-9E5F7F965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FFFFFF"/>
                </a:solidFill>
              </a:rPr>
              <a:t>Persistent Volumes</a:t>
            </a:r>
            <a:endParaRPr lang="en-IN" sz="3200" dirty="0">
              <a:solidFill>
                <a:srgbClr val="FFFFFF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CDE0AB1-AD22-43B6-BAD4-080650104F76}"/>
              </a:ext>
            </a:extLst>
          </p:cNvPr>
          <p:cNvSpPr/>
          <p:nvPr/>
        </p:nvSpPr>
        <p:spPr>
          <a:xfrm>
            <a:off x="2505665" y="2517219"/>
            <a:ext cx="76947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1" kern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Abstract details of how storage is provided from how it is consumed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781A1C-3B34-4BFF-8DE3-DD69A16D2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2000" y="3429000"/>
            <a:ext cx="7518400" cy="2222402"/>
          </a:xfrm>
          <a:prstGeom prst="rect">
            <a:avLst/>
          </a:prstGeom>
        </p:spPr>
      </p:pic>
      <p:cxnSp>
        <p:nvCxnSpPr>
          <p:cNvPr id="5" name="Straight Connector 9">
            <a:extLst>
              <a:ext uri="{FF2B5EF4-FFF2-40B4-BE49-F238E27FC236}">
                <a16:creationId xmlns:a16="http://schemas.microsoft.com/office/drawing/2014/main" id="{873BCD56-557B-457B-8F38-0C6020408D1B}"/>
              </a:ext>
            </a:extLst>
          </p:cNvPr>
          <p:cNvCxnSpPr/>
          <p:nvPr/>
        </p:nvCxnSpPr>
        <p:spPr>
          <a:xfrm>
            <a:off x="619762" y="1534162"/>
            <a:ext cx="10891519" cy="0"/>
          </a:xfrm>
          <a:prstGeom prst="straightConnector1">
            <a:avLst/>
          </a:prstGeom>
          <a:noFill/>
          <a:ln w="19046" cap="flat">
            <a:solidFill>
              <a:srgbClr val="FFFFFF"/>
            </a:solidFill>
            <a:prstDash val="solid"/>
            <a:miter/>
          </a:ln>
        </p:spPr>
      </p:cxnSp>
    </p:spTree>
    <p:extLst>
      <p:ext uri="{BB962C8B-B14F-4D97-AF65-F5344CB8AC3E}">
        <p14:creationId xmlns:p14="http://schemas.microsoft.com/office/powerpoint/2010/main" val="11494369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3FFDC7-4576-4AE4-A67B-16A6D21C5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FFFFFF"/>
                </a:solidFill>
              </a:rPr>
              <a:t>Persistent Volume</a:t>
            </a:r>
            <a:endParaRPr lang="en-IN" sz="3200"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086715-9A6E-4648-BC9D-4AF733644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9886" y="2066048"/>
            <a:ext cx="7665010" cy="4101071"/>
          </a:xfrm>
          <a:prstGeom prst="rect">
            <a:avLst/>
          </a:prstGeom>
        </p:spPr>
      </p:pic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E137B84B-AA5C-45B4-967B-4F2C2C031C1B}"/>
              </a:ext>
            </a:extLst>
          </p:cNvPr>
          <p:cNvCxnSpPr/>
          <p:nvPr/>
        </p:nvCxnSpPr>
        <p:spPr>
          <a:xfrm>
            <a:off x="619762" y="1534162"/>
            <a:ext cx="10891519" cy="0"/>
          </a:xfrm>
          <a:prstGeom prst="straightConnector1">
            <a:avLst/>
          </a:prstGeom>
          <a:noFill/>
          <a:ln w="19046" cap="flat">
            <a:solidFill>
              <a:srgbClr val="FFFFFF"/>
            </a:solidFill>
            <a:prstDash val="solid"/>
            <a:miter/>
          </a:ln>
        </p:spPr>
      </p:cxnSp>
    </p:spTree>
    <p:extLst>
      <p:ext uri="{BB962C8B-B14F-4D97-AF65-F5344CB8AC3E}">
        <p14:creationId xmlns:p14="http://schemas.microsoft.com/office/powerpoint/2010/main" val="37387305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CC344BB6-4940-4424-9D7A-5F4C4BB33BE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3200" dirty="0">
                <a:solidFill>
                  <a:srgbClr val="FFFFFF"/>
                </a:solidFill>
              </a:rPr>
              <a:t>What is Persistent Volume (PV)?</a:t>
            </a:r>
          </a:p>
        </p:txBody>
      </p: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262A32C3-D087-4600-90FB-0C437E6F0FE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090860" y="1724807"/>
            <a:ext cx="10135940" cy="3659675"/>
          </a:xfrm>
        </p:spPr>
        <p:txBody>
          <a:bodyPr anchor="ctr"/>
          <a:lstStyle/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endParaRPr lang="en-US" sz="1600" b="1" dirty="0">
              <a:solidFill>
                <a:srgbClr val="7F7F7F"/>
              </a:solidFill>
            </a:endParaRPr>
          </a:p>
          <a:p>
            <a:pPr lvl="0" indent="0">
              <a:spcAft>
                <a:spcPts val="60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kern="0" dirty="0">
                <a:solidFill>
                  <a:srgbClr val="FFFFFF"/>
                </a:solidFill>
              </a:rPr>
              <a:t>Pre Provisioned storage in a Kubernetes cluster</a:t>
            </a:r>
          </a:p>
          <a:p>
            <a:pPr marL="0" lvl="0" indent="0">
              <a:lnSpc>
                <a:spcPct val="150000"/>
              </a:lnSpc>
              <a:spcAft>
                <a:spcPts val="1200"/>
              </a:spcAft>
              <a:buSzPct val="25000"/>
              <a:buFont typeface="Segoe UI" pitchFamily="34"/>
              <a:buChar char=" "/>
            </a:pPr>
            <a:endParaRPr lang="en-US" sz="1500" b="1" dirty="0">
              <a:solidFill>
                <a:srgbClr val="7F7F7F"/>
              </a:solidFill>
            </a:endParaRPr>
          </a:p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z="1800" kern="0" dirty="0">
                <a:solidFill>
                  <a:srgbClr val="D24726"/>
                </a:solidFill>
                <a:latin typeface="Segoe UI Semibold" pitchFamily="34"/>
                <a:ea typeface="+mn-ea"/>
                <a:cs typeface="Segoe UI Semibold" pitchFamily="34"/>
              </a:rPr>
              <a:t>     </a:t>
            </a:r>
            <a:r>
              <a:rPr lang="en-US" sz="1800" b="1" kern="0" dirty="0">
                <a:solidFill>
                  <a:srgbClr val="FFFFFF"/>
                </a:solidFill>
              </a:rPr>
              <a:t>Represent the backend storage entity that a pod might consume. </a:t>
            </a:r>
          </a:p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endParaRPr lang="en-US" sz="1600" b="1" dirty="0">
              <a:solidFill>
                <a:srgbClr val="7F7F7F"/>
              </a:solidFill>
            </a:endParaRPr>
          </a:p>
          <a:p>
            <a:pPr>
              <a:buSzPct val="25000"/>
            </a:pPr>
            <a:r>
              <a:rPr lang="en-US" sz="1800" b="1" kern="0" dirty="0">
                <a:solidFill>
                  <a:srgbClr val="FFFFFF"/>
                </a:solidFill>
              </a:rPr>
              <a:t>Data can exists beyond the lifecycle of a POD</a:t>
            </a:r>
          </a:p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endParaRPr lang="en-US" sz="1500" b="1" dirty="0">
              <a:solidFill>
                <a:srgbClr val="7F7F7F"/>
              </a:solidFill>
            </a:endParaRPr>
          </a:p>
        </p:txBody>
      </p:sp>
      <p:sp>
        <p:nvSpPr>
          <p:cNvPr id="4" name="Oval 9">
            <a:extLst>
              <a:ext uri="{FF2B5EF4-FFF2-40B4-BE49-F238E27FC236}">
                <a16:creationId xmlns:a16="http://schemas.microsoft.com/office/drawing/2014/main" id="{C3A05D9F-8D49-4D1D-8CF1-0185E19E3ED1}"/>
              </a:ext>
            </a:extLst>
          </p:cNvPr>
          <p:cNvSpPr/>
          <p:nvPr/>
        </p:nvSpPr>
        <p:spPr>
          <a:xfrm>
            <a:off x="868596" y="2345457"/>
            <a:ext cx="255839" cy="202311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chemeClr val="accent1"/>
          </a:solidFill>
          <a:ln cap="flat">
            <a:solidFill>
              <a:schemeClr val="accent1"/>
            </a:solidFill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Segoe UI Semibold" pitchFamily="34"/>
              <a:cs typeface="Segoe UI Semibold" pitchFamily="34"/>
            </a:endParaRPr>
          </a:p>
        </p:txBody>
      </p:sp>
      <p:sp>
        <p:nvSpPr>
          <p:cNvPr id="5" name="Oval 11">
            <a:extLst>
              <a:ext uri="{FF2B5EF4-FFF2-40B4-BE49-F238E27FC236}">
                <a16:creationId xmlns:a16="http://schemas.microsoft.com/office/drawing/2014/main" id="{DDD4E0DD-5F8A-427D-BEC0-637BF6A89D72}"/>
              </a:ext>
            </a:extLst>
          </p:cNvPr>
          <p:cNvSpPr/>
          <p:nvPr/>
        </p:nvSpPr>
        <p:spPr>
          <a:xfrm>
            <a:off x="838116" y="4800012"/>
            <a:ext cx="252813" cy="202311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chemeClr val="accent1"/>
          </a:solidFill>
          <a:ln cap="flat">
            <a:solidFill>
              <a:schemeClr val="accent1"/>
            </a:solidFill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Segoe UI Semibold" pitchFamily="34"/>
              <a:cs typeface="Segoe UI Semibold" pitchFamily="34"/>
            </a:endParaRPr>
          </a:p>
        </p:txBody>
      </p:sp>
      <p:sp>
        <p:nvSpPr>
          <p:cNvPr id="6" name="Oval 12">
            <a:extLst>
              <a:ext uri="{FF2B5EF4-FFF2-40B4-BE49-F238E27FC236}">
                <a16:creationId xmlns:a16="http://schemas.microsoft.com/office/drawing/2014/main" id="{E6ACDFA9-3D5F-4E9D-9738-8BC86AAFD88A}"/>
              </a:ext>
            </a:extLst>
          </p:cNvPr>
          <p:cNvSpPr/>
          <p:nvPr/>
        </p:nvSpPr>
        <p:spPr>
          <a:xfrm>
            <a:off x="849540" y="3518822"/>
            <a:ext cx="252813" cy="202311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chemeClr val="accent1"/>
          </a:solidFill>
          <a:ln cap="flat">
            <a:solidFill>
              <a:schemeClr val="accent1"/>
            </a:solidFill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Segoe UI Semibold" pitchFamily="34"/>
              <a:cs typeface="Segoe UI Semibold" pitchFamily="34"/>
            </a:endParaRPr>
          </a:p>
        </p:txBody>
      </p:sp>
      <p:cxnSp>
        <p:nvCxnSpPr>
          <p:cNvPr id="7" name="Straight Connector 9">
            <a:extLst>
              <a:ext uri="{FF2B5EF4-FFF2-40B4-BE49-F238E27FC236}">
                <a16:creationId xmlns:a16="http://schemas.microsoft.com/office/drawing/2014/main" id="{6250E955-B145-4878-BEB1-7A8F1A805E8F}"/>
              </a:ext>
            </a:extLst>
          </p:cNvPr>
          <p:cNvCxnSpPr/>
          <p:nvPr/>
        </p:nvCxnSpPr>
        <p:spPr>
          <a:xfrm>
            <a:off x="619762" y="1534162"/>
            <a:ext cx="10891519" cy="0"/>
          </a:xfrm>
          <a:prstGeom prst="straightConnector1">
            <a:avLst/>
          </a:prstGeom>
          <a:noFill/>
          <a:ln w="19046" cap="flat">
            <a:solidFill>
              <a:srgbClr val="FFFFFF"/>
            </a:solidFill>
            <a:prstDash val="solid"/>
            <a:miter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21257-6BF8-4A41-87BD-75E87368F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Namespaces</a:t>
            </a:r>
            <a:endParaRPr lang="en-IN" dirty="0"/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2272FEBA-0726-4D6F-88BB-741B331C5571}"/>
              </a:ext>
            </a:extLst>
          </p:cNvPr>
          <p:cNvCxnSpPr/>
          <p:nvPr/>
        </p:nvCxnSpPr>
        <p:spPr>
          <a:xfrm>
            <a:off x="619762" y="1534162"/>
            <a:ext cx="10891519" cy="0"/>
          </a:xfrm>
          <a:prstGeom prst="straightConnector1">
            <a:avLst/>
          </a:prstGeom>
          <a:noFill/>
          <a:ln w="19046" cap="flat">
            <a:solidFill>
              <a:srgbClr val="FFFFFF"/>
            </a:solidFill>
            <a:prstDash val="solid"/>
            <a:miter/>
          </a:ln>
        </p:spPr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738EC26-5411-43AD-B6E0-0784C4C79889}"/>
              </a:ext>
            </a:extLst>
          </p:cNvPr>
          <p:cNvSpPr txBox="1"/>
          <p:nvPr/>
        </p:nvSpPr>
        <p:spPr>
          <a:xfrm>
            <a:off x="1198880" y="3738880"/>
            <a:ext cx="940472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1000"/>
              </a:spcBef>
              <a:spcAft>
                <a:spcPts val="600"/>
              </a:spcAft>
            </a:pPr>
            <a:r>
              <a:rPr lang="en-US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Logical entity to represent cluster resources for usage of a particular set of users.</a:t>
            </a: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47AADD-E9ED-46B9-AF6D-A834204DF40A}"/>
              </a:ext>
            </a:extLst>
          </p:cNvPr>
          <p:cNvSpPr txBox="1"/>
          <p:nvPr/>
        </p:nvSpPr>
        <p:spPr>
          <a:xfrm>
            <a:off x="1198880" y="2651760"/>
            <a:ext cx="940472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1000"/>
              </a:spcBef>
              <a:spcAft>
                <a:spcPts val="600"/>
              </a:spcAft>
            </a:pPr>
            <a:r>
              <a:rPr lang="en-US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Partition a single Kubernetes cluster into multiple virtual clusters</a:t>
            </a:r>
          </a:p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0A1A32-D482-4D71-8B50-ECD2621283B8}"/>
              </a:ext>
            </a:extLst>
          </p:cNvPr>
          <p:cNvSpPr txBox="1"/>
          <p:nvPr/>
        </p:nvSpPr>
        <p:spPr>
          <a:xfrm>
            <a:off x="1198880" y="4765040"/>
            <a:ext cx="940472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1000"/>
              </a:spcBef>
              <a:spcAft>
                <a:spcPts val="600"/>
              </a:spcAft>
            </a:pPr>
            <a:r>
              <a:rPr lang="en-US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Helps to address the complexity of organizing objects within a cluster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80828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0F5A3146-07E2-4599-BACD-E295AC38273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817632"/>
          </a:xfrm>
        </p:spPr>
        <p:txBody>
          <a:bodyPr/>
          <a:lstStyle/>
          <a:p>
            <a:pPr lvl="0"/>
            <a:r>
              <a:rPr lang="en-US" sz="3200" dirty="0">
                <a:solidFill>
                  <a:srgbClr val="FFFFFF"/>
                </a:solidFill>
              </a:rPr>
              <a:t>Persistent Volume</a:t>
            </a:r>
            <a:endParaRPr lang="en-IN" sz="3200" dirty="0">
              <a:solidFill>
                <a:srgbClr val="FFFFFF"/>
              </a:solidFill>
            </a:endParaRPr>
          </a:p>
        </p:txBody>
      </p:sp>
      <p:sp>
        <p:nvSpPr>
          <p:cNvPr id="3" name="TextBox 4">
            <a:extLst>
              <a:ext uri="{FF2B5EF4-FFF2-40B4-BE49-F238E27FC236}">
                <a16:creationId xmlns:a16="http://schemas.microsoft.com/office/drawing/2014/main" id="{F41546FF-2FF2-4F84-BFBF-5EACE561C742}"/>
              </a:ext>
            </a:extLst>
          </p:cNvPr>
          <p:cNvSpPr txBox="1"/>
          <p:nvPr/>
        </p:nvSpPr>
        <p:spPr>
          <a:xfrm>
            <a:off x="729462" y="1797975"/>
            <a:ext cx="5774079" cy="92333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879314-7680-49F6-B667-2EF3CE9CE8DC}"/>
              </a:ext>
            </a:extLst>
          </p:cNvPr>
          <p:cNvSpPr/>
          <p:nvPr/>
        </p:nvSpPr>
        <p:spPr>
          <a:xfrm>
            <a:off x="6623198" y="2376936"/>
            <a:ext cx="4615823" cy="3323987"/>
          </a:xfrm>
          <a:prstGeom prst="rect">
            <a:avLst/>
          </a:prstGeom>
          <a:noFill/>
          <a:ln cap="flat">
            <a:solidFill>
              <a:schemeClr val="accent1"/>
            </a:solidFill>
            <a:prstDash val="solid"/>
          </a:ln>
        </p:spPr>
        <p:txBody>
          <a:bodyPr vert="horz" wrap="square" lIns="91440" tIns="45720" rIns="91440" bIns="45720" anchor="ctr" anchorCtr="0" compatLnSpc="1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1" kern="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apiVersion</a:t>
            </a:r>
            <a:r>
              <a:rPr lang="en-US" sz="1400" b="1" kern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: v1 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1" kern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kind: </a:t>
            </a:r>
            <a:r>
              <a:rPr lang="en-US" sz="1400" b="1" kern="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PersistentVolume</a:t>
            </a:r>
            <a:r>
              <a:rPr lang="en-US" sz="1400" b="1" kern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1" kern="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1" kern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metadata: 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1" kern="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1" kern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            name: pv0003 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1" kern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1" kern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spec: 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1" kern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          capacity: storage: 5Gi 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1" kern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          </a:t>
            </a:r>
            <a:r>
              <a:rPr lang="en-US" sz="1400" b="1" kern="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accessModes</a:t>
            </a:r>
            <a:r>
              <a:rPr lang="en-US" sz="1400" b="1" kern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: - </a:t>
            </a:r>
            <a:r>
              <a:rPr lang="en-US" sz="1400" b="1" kern="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ReadWriteOnce</a:t>
            </a:r>
            <a:r>
              <a:rPr lang="en-US" sz="1400" b="1" kern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1" kern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          </a:t>
            </a:r>
            <a:r>
              <a:rPr lang="en-US" sz="1400" b="1" kern="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persistentVolumeReclaimPolicy</a:t>
            </a:r>
            <a:r>
              <a:rPr lang="en-US" sz="1400" b="1" kern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: Recycle 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1" kern="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1" kern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         </a:t>
            </a:r>
            <a:r>
              <a:rPr lang="en-US" sz="1400" b="1" kern="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nfs</a:t>
            </a:r>
            <a:r>
              <a:rPr lang="en-US" sz="1400" b="1" kern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: 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1" kern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                path: /</a:t>
            </a:r>
            <a:r>
              <a:rPr lang="en-US" sz="1400" b="1" kern="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tmp</a:t>
            </a:r>
            <a:r>
              <a:rPr lang="en-US" sz="1400" b="1" kern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1" kern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                server: 172.17.0.2 </a:t>
            </a:r>
          </a:p>
        </p:txBody>
      </p:sp>
      <p:sp>
        <p:nvSpPr>
          <p:cNvPr id="5" name="Content Placeholder 17">
            <a:extLst>
              <a:ext uri="{FF2B5EF4-FFF2-40B4-BE49-F238E27FC236}">
                <a16:creationId xmlns:a16="http://schemas.microsoft.com/office/drawing/2014/main" id="{31F7FA95-78BC-4828-87BE-0FEF753EC436}"/>
              </a:ext>
            </a:extLst>
          </p:cNvPr>
          <p:cNvSpPr txBox="1"/>
          <p:nvPr/>
        </p:nvSpPr>
        <p:spPr>
          <a:xfrm>
            <a:off x="674377" y="2101408"/>
            <a:ext cx="4912788" cy="59655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b="1" kern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Capacity  -  storage capacity</a:t>
            </a:r>
            <a:endParaRPr lang="en-US" b="1" kern="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Content Placeholder 17">
            <a:extLst>
              <a:ext uri="{FF2B5EF4-FFF2-40B4-BE49-F238E27FC236}">
                <a16:creationId xmlns:a16="http://schemas.microsoft.com/office/drawing/2014/main" id="{7BF74347-FA6A-4B50-AE16-6BF96832220D}"/>
              </a:ext>
            </a:extLst>
          </p:cNvPr>
          <p:cNvSpPr txBox="1"/>
          <p:nvPr/>
        </p:nvSpPr>
        <p:spPr>
          <a:xfrm>
            <a:off x="683556" y="2870751"/>
            <a:ext cx="5210468" cy="128928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b="1" kern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Access Modes   -     </a:t>
            </a:r>
            <a:r>
              <a:rPr lang="en-IN" b="1" kern="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ReadWriteOnce</a:t>
            </a:r>
            <a:r>
              <a:rPr lang="en-IN" b="1" kern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</a:p>
          <a:p>
            <a:pPr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b="1" kern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                                  </a:t>
            </a:r>
            <a:r>
              <a:rPr lang="en-IN" b="1" kern="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ReadOnlyMany</a:t>
            </a:r>
            <a:endParaRPr lang="en-IN" b="1" kern="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b="1" kern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                                  </a:t>
            </a:r>
            <a:r>
              <a:rPr lang="en-IN" b="1" kern="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ReadWriteMany</a:t>
            </a:r>
            <a:endParaRPr lang="en-US" b="1" kern="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id="{80808103-755E-4C56-95AB-E537BDA5A5FF}"/>
              </a:ext>
            </a:extLst>
          </p:cNvPr>
          <p:cNvSpPr txBox="1"/>
          <p:nvPr/>
        </p:nvSpPr>
        <p:spPr>
          <a:xfrm>
            <a:off x="674378" y="4396124"/>
            <a:ext cx="5829164" cy="183935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b="1" kern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Recycling Policy      Retain (manual reclaim)</a:t>
            </a:r>
          </a:p>
          <a:p>
            <a:pPr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b="1" kern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                                  Recycle (deprecated)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b="1" kern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                                  Delete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9" name="Straight Connector 9">
            <a:extLst>
              <a:ext uri="{FF2B5EF4-FFF2-40B4-BE49-F238E27FC236}">
                <a16:creationId xmlns:a16="http://schemas.microsoft.com/office/drawing/2014/main" id="{85D2BE57-90A1-41B2-B08D-99C1961DE510}"/>
              </a:ext>
            </a:extLst>
          </p:cNvPr>
          <p:cNvCxnSpPr/>
          <p:nvPr/>
        </p:nvCxnSpPr>
        <p:spPr>
          <a:xfrm>
            <a:off x="619762" y="1534162"/>
            <a:ext cx="10891519" cy="0"/>
          </a:xfrm>
          <a:prstGeom prst="straightConnector1">
            <a:avLst/>
          </a:prstGeom>
          <a:noFill/>
          <a:ln w="19046" cap="flat">
            <a:solidFill>
              <a:srgbClr val="FFFFFF"/>
            </a:solidFill>
            <a:prstDash val="solid"/>
            <a:miter/>
          </a:ln>
        </p:spPr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1A2B8FF-C165-4BB4-BAAA-DA4D3926F1D4}"/>
              </a:ext>
            </a:extLst>
          </p:cNvPr>
          <p:cNvCxnSpPr/>
          <p:nvPr/>
        </p:nvCxnSpPr>
        <p:spPr>
          <a:xfrm>
            <a:off x="5984241" y="1853248"/>
            <a:ext cx="0" cy="46606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0F5A3146-07E2-4599-BACD-E295AC38273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200" dirty="0">
                <a:solidFill>
                  <a:srgbClr val="FFFFFF"/>
                </a:solidFill>
              </a:rPr>
              <a:t>Persistent Volume</a:t>
            </a:r>
            <a:endParaRPr lang="en-IN" sz="3200" dirty="0">
              <a:solidFill>
                <a:srgbClr val="FFFFFF"/>
              </a:solidFill>
            </a:endParaRPr>
          </a:p>
        </p:txBody>
      </p:sp>
      <p:sp>
        <p:nvSpPr>
          <p:cNvPr id="3" name="TextBox 4">
            <a:extLst>
              <a:ext uri="{FF2B5EF4-FFF2-40B4-BE49-F238E27FC236}">
                <a16:creationId xmlns:a16="http://schemas.microsoft.com/office/drawing/2014/main" id="{F41546FF-2FF2-4F84-BFBF-5EACE561C742}"/>
              </a:ext>
            </a:extLst>
          </p:cNvPr>
          <p:cNvSpPr txBox="1"/>
          <p:nvPr/>
        </p:nvSpPr>
        <p:spPr>
          <a:xfrm>
            <a:off x="729462" y="1797975"/>
            <a:ext cx="5774079" cy="92333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9" name="Straight Connector 9">
            <a:extLst>
              <a:ext uri="{FF2B5EF4-FFF2-40B4-BE49-F238E27FC236}">
                <a16:creationId xmlns:a16="http://schemas.microsoft.com/office/drawing/2014/main" id="{85D2BE57-90A1-41B2-B08D-99C1961DE510}"/>
              </a:ext>
            </a:extLst>
          </p:cNvPr>
          <p:cNvCxnSpPr/>
          <p:nvPr/>
        </p:nvCxnSpPr>
        <p:spPr>
          <a:xfrm>
            <a:off x="619762" y="1534162"/>
            <a:ext cx="10891519" cy="0"/>
          </a:xfrm>
          <a:prstGeom prst="straightConnector1">
            <a:avLst/>
          </a:prstGeom>
          <a:noFill/>
          <a:ln w="19046" cap="flat">
            <a:solidFill>
              <a:srgbClr val="FFFFFF"/>
            </a:solidFill>
            <a:prstDash val="solid"/>
            <a:miter/>
          </a:ln>
        </p:spPr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BE9CC837-7231-4181-964A-CAF3117C7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811" y="1957705"/>
            <a:ext cx="1009650" cy="13049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A8C5E1C-8382-46E5-9634-72125F8E41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4916" y="2011092"/>
            <a:ext cx="1000125" cy="12858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A6D3A5F-8732-49F2-AE9E-2367A1BC7E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9965" y="3400909"/>
            <a:ext cx="4010025" cy="27622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6A7D2F0-A996-4127-A451-BE615328B5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7573" y="3488973"/>
            <a:ext cx="4010026" cy="2674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9755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08B31493-E2D6-4BEB-9CB2-EC09D1B7DE1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FFFFFF"/>
                </a:solidFill>
              </a:rPr>
              <a:t>Dynamic Provisioning of volumes</a:t>
            </a:r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27AF2DFF-E08F-4E6D-A626-ABE34BEB01D6}"/>
              </a:ext>
            </a:extLst>
          </p:cNvPr>
          <p:cNvSpPr txBox="1"/>
          <p:nvPr/>
        </p:nvSpPr>
        <p:spPr>
          <a:xfrm>
            <a:off x="640470" y="4079692"/>
            <a:ext cx="5353929" cy="161582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lvl="0">
              <a:lnSpc>
                <a:spcPct val="150000"/>
              </a:lnSpc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Users can request dynamically provisioned storage by including a storage class annotation in their </a:t>
            </a:r>
            <a:r>
              <a:rPr lang="en-US" dirty="0">
                <a:solidFill>
                  <a:srgbClr val="FFFFFF"/>
                </a:solidFill>
                <a:latin typeface="+mj-lt"/>
                <a:ea typeface="+mj-ea"/>
                <a:cs typeface="+mj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persistent volume claim</a:t>
            </a:r>
            <a:endParaRPr lang="en-IN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6BED2568-0257-423E-8B15-76F7E46E8D7C}"/>
              </a:ext>
            </a:extLst>
          </p:cNvPr>
          <p:cNvCxnSpPr/>
          <p:nvPr/>
        </p:nvCxnSpPr>
        <p:spPr>
          <a:xfrm>
            <a:off x="619762" y="1534162"/>
            <a:ext cx="10891519" cy="0"/>
          </a:xfrm>
          <a:prstGeom prst="straightConnector1">
            <a:avLst/>
          </a:prstGeom>
          <a:noFill/>
          <a:ln w="19046" cap="flat">
            <a:solidFill>
              <a:srgbClr val="FFFFFF"/>
            </a:solidFill>
            <a:prstDash val="solid"/>
            <a:miter/>
          </a:ln>
        </p:spPr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0D9E092-2605-4936-87F0-61747BDC2733}"/>
              </a:ext>
            </a:extLst>
          </p:cNvPr>
          <p:cNvCxnSpPr/>
          <p:nvPr/>
        </p:nvCxnSpPr>
        <p:spPr>
          <a:xfrm>
            <a:off x="5984241" y="1853248"/>
            <a:ext cx="0" cy="46606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E7DFB8DC-102E-4E85-80C7-F6A106BAD1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110" y="2146102"/>
            <a:ext cx="2543175" cy="390525"/>
          </a:xfrm>
          <a:prstGeom prst="rect">
            <a:avLst/>
          </a:prstGeom>
        </p:spPr>
      </p:pic>
      <p:sp>
        <p:nvSpPr>
          <p:cNvPr id="4" name="TextBox 4">
            <a:extLst>
              <a:ext uri="{FF2B5EF4-FFF2-40B4-BE49-F238E27FC236}">
                <a16:creationId xmlns:a16="http://schemas.microsoft.com/office/drawing/2014/main" id="{21489E29-18F4-48F6-A513-4C1484869FC6}"/>
              </a:ext>
            </a:extLst>
          </p:cNvPr>
          <p:cNvSpPr txBox="1"/>
          <p:nvPr/>
        </p:nvSpPr>
        <p:spPr>
          <a:xfrm>
            <a:off x="681110" y="2789372"/>
            <a:ext cx="5353929" cy="78483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lvl="0">
              <a:lnSpc>
                <a:spcPct val="150000"/>
              </a:lnSpc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Provisions Persistent volumes dynamically</a:t>
            </a:r>
            <a:endParaRPr lang="en-IN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7D26B64-35B7-43E3-A4F9-E6B0B615D8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4065" y="1710997"/>
            <a:ext cx="3351855" cy="195181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3145941-73F4-4453-9C54-ED3A67E891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84065" y="3699825"/>
            <a:ext cx="3351849" cy="2961089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AE727-7223-485C-9CB7-C7B5DE753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005889" cy="870551"/>
          </a:xfrm>
        </p:spPr>
        <p:txBody>
          <a:bodyPr/>
          <a:lstStyle/>
          <a:p>
            <a:r>
              <a:rPr lang="en-US" sz="3200" dirty="0" err="1">
                <a:solidFill>
                  <a:srgbClr val="FFFFFF"/>
                </a:solidFill>
              </a:rPr>
              <a:t>StatefulSet</a:t>
            </a:r>
            <a:endParaRPr lang="en-IN" sz="3200" dirty="0">
              <a:solidFill>
                <a:srgbClr val="FFFFFF"/>
              </a:solidFill>
            </a:endParaRPr>
          </a:p>
        </p:txBody>
      </p:sp>
      <p:cxnSp>
        <p:nvCxnSpPr>
          <p:cNvPr id="7" name="Straight Connector 9">
            <a:extLst>
              <a:ext uri="{FF2B5EF4-FFF2-40B4-BE49-F238E27FC236}">
                <a16:creationId xmlns:a16="http://schemas.microsoft.com/office/drawing/2014/main" id="{97C4B4D0-4E78-44E7-9319-83F29EAA91C5}"/>
              </a:ext>
            </a:extLst>
          </p:cNvPr>
          <p:cNvCxnSpPr/>
          <p:nvPr/>
        </p:nvCxnSpPr>
        <p:spPr>
          <a:xfrm>
            <a:off x="619762" y="1534162"/>
            <a:ext cx="10891519" cy="0"/>
          </a:xfrm>
          <a:prstGeom prst="straightConnector1">
            <a:avLst/>
          </a:prstGeom>
          <a:noFill/>
          <a:ln w="19046" cap="flat">
            <a:solidFill>
              <a:srgbClr val="FFFFFF"/>
            </a:solidFill>
            <a:prstDash val="solid"/>
            <a:miter/>
          </a:ln>
        </p:spPr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593A4F45-0D3D-4476-BCFA-0C636D81A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2545" y="2064134"/>
            <a:ext cx="3662680" cy="37365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A4CA1C-D866-400D-B575-70D02A70D5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6588" y="6011545"/>
            <a:ext cx="2371725" cy="3524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A51232B-99A1-428C-88C0-789813FDF9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2767" y="6011544"/>
            <a:ext cx="2371725" cy="3524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9D5E196-7E66-4ED3-A1A8-793E4FCAAB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9456" y="2323463"/>
            <a:ext cx="3171825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4111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83FA35-BF02-409A-B17B-BE4205D6E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>
                <a:solidFill>
                  <a:srgbClr val="FFFFFF"/>
                </a:solidFill>
              </a:rPr>
              <a:t>StatefulSets</a:t>
            </a:r>
            <a:endParaRPr lang="en-IN" sz="3200"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92D14E-B071-4EEF-91BC-DFDF641B3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315" y="2661287"/>
            <a:ext cx="4262448" cy="26625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B2ADF9A-2CC4-4233-915F-D49D3F53A2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9672" y="1836578"/>
            <a:ext cx="3657600" cy="3524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6E8374-21CB-4B71-AD5E-E94352BBE6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4480" y="2620964"/>
            <a:ext cx="4608030" cy="27028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D5CECEE-CFFE-42B3-890A-8669BB3CC1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69867" y="2013775"/>
            <a:ext cx="3237230" cy="1550658"/>
          </a:xfrm>
          <a:prstGeom prst="rect">
            <a:avLst/>
          </a:prstGeom>
        </p:spPr>
      </p:pic>
      <p:cxnSp>
        <p:nvCxnSpPr>
          <p:cNvPr id="9" name="Straight Connector 9">
            <a:extLst>
              <a:ext uri="{FF2B5EF4-FFF2-40B4-BE49-F238E27FC236}">
                <a16:creationId xmlns:a16="http://schemas.microsoft.com/office/drawing/2014/main" id="{D7DE6178-145F-4328-B15C-B06849E7653B}"/>
              </a:ext>
            </a:extLst>
          </p:cNvPr>
          <p:cNvCxnSpPr/>
          <p:nvPr/>
        </p:nvCxnSpPr>
        <p:spPr>
          <a:xfrm>
            <a:off x="619762" y="1534162"/>
            <a:ext cx="10891519" cy="0"/>
          </a:xfrm>
          <a:prstGeom prst="straightConnector1">
            <a:avLst/>
          </a:prstGeom>
          <a:noFill/>
          <a:ln w="19046" cap="flat">
            <a:solidFill>
              <a:srgbClr val="FFFFFF"/>
            </a:solidFill>
            <a:prstDash val="solid"/>
            <a:miter/>
          </a:ln>
        </p:spPr>
      </p:cxnSp>
    </p:spTree>
    <p:extLst>
      <p:ext uri="{BB962C8B-B14F-4D97-AF65-F5344CB8AC3E}">
        <p14:creationId xmlns:p14="http://schemas.microsoft.com/office/powerpoint/2010/main" val="28549704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DA98A-D0E8-4577-9882-135D51D09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>
                <a:solidFill>
                  <a:srgbClr val="FFFFFF"/>
                </a:solidFill>
              </a:rPr>
              <a:t>StatefulSets</a:t>
            </a:r>
            <a:endParaRPr lang="en-IN" sz="3200" dirty="0">
              <a:solidFill>
                <a:srgbClr val="FFFFFF"/>
              </a:solidFill>
            </a:endParaRPr>
          </a:p>
        </p:txBody>
      </p:sp>
      <p:cxnSp>
        <p:nvCxnSpPr>
          <p:cNvPr id="5" name="Straight Connector 9">
            <a:extLst>
              <a:ext uri="{FF2B5EF4-FFF2-40B4-BE49-F238E27FC236}">
                <a16:creationId xmlns:a16="http://schemas.microsoft.com/office/drawing/2014/main" id="{4F73F8DE-D7E7-4B4F-A60E-E5E3C16BEFB3}"/>
              </a:ext>
            </a:extLst>
          </p:cNvPr>
          <p:cNvCxnSpPr/>
          <p:nvPr/>
        </p:nvCxnSpPr>
        <p:spPr>
          <a:xfrm>
            <a:off x="619762" y="1534162"/>
            <a:ext cx="10891519" cy="0"/>
          </a:xfrm>
          <a:prstGeom prst="straightConnector1">
            <a:avLst/>
          </a:prstGeom>
          <a:noFill/>
          <a:ln w="19046" cap="flat">
            <a:solidFill>
              <a:srgbClr val="FFFFFF"/>
            </a:solidFill>
            <a:prstDash val="solid"/>
            <a:miter/>
          </a:ln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79C1785-2883-4FB4-A8C7-1AB0D7AB90BE}"/>
              </a:ext>
            </a:extLst>
          </p:cNvPr>
          <p:cNvSpPr txBox="1"/>
          <p:nvPr/>
        </p:nvSpPr>
        <p:spPr>
          <a:xfrm>
            <a:off x="721360" y="2448560"/>
            <a:ext cx="5923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PODs are created in sequential order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B4C8D7-29B0-4A06-8262-0793A3672379}"/>
              </a:ext>
            </a:extLst>
          </p:cNvPr>
          <p:cNvSpPr txBox="1"/>
          <p:nvPr/>
        </p:nvSpPr>
        <p:spPr>
          <a:xfrm>
            <a:off x="711201" y="3362959"/>
            <a:ext cx="5679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Once the first POD is ready and in running state, next pod will be created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D60AB3-4F5A-4D39-B8A5-1C038D8813BA}"/>
              </a:ext>
            </a:extLst>
          </p:cNvPr>
          <p:cNvSpPr txBox="1"/>
          <p:nvPr/>
        </p:nvSpPr>
        <p:spPr>
          <a:xfrm>
            <a:off x="701041" y="4287519"/>
            <a:ext cx="594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Assign a unique index to each POD in increment order</a:t>
            </a: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A2BC09E-C76B-477A-A9DB-7D500253A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6470" y="2633226"/>
            <a:ext cx="400050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8243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68A48E0-9AB2-4577-BCB2-33F5A7C4D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>
                <a:solidFill>
                  <a:srgbClr val="FFFFFF"/>
                </a:solidFill>
              </a:rPr>
              <a:t>StatefulSets</a:t>
            </a:r>
            <a:endParaRPr lang="en-IN" sz="3200"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4BC698-77E3-4871-8E99-B694CD9C6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208" y="2252980"/>
            <a:ext cx="5132221" cy="26071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8C83B6A-30B6-4D13-A590-1FEE5CFAB7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1608" y="2252979"/>
            <a:ext cx="4898872" cy="2607125"/>
          </a:xfrm>
          <a:prstGeom prst="rect">
            <a:avLst/>
          </a:prstGeom>
        </p:spPr>
      </p:pic>
      <p:cxnSp>
        <p:nvCxnSpPr>
          <p:cNvPr id="7" name="Straight Connector 9">
            <a:extLst>
              <a:ext uri="{FF2B5EF4-FFF2-40B4-BE49-F238E27FC236}">
                <a16:creationId xmlns:a16="http://schemas.microsoft.com/office/drawing/2014/main" id="{5969406D-A718-4E55-BF5C-3C1B707CCB15}"/>
              </a:ext>
            </a:extLst>
          </p:cNvPr>
          <p:cNvCxnSpPr/>
          <p:nvPr/>
        </p:nvCxnSpPr>
        <p:spPr>
          <a:xfrm>
            <a:off x="619762" y="1534162"/>
            <a:ext cx="10891519" cy="0"/>
          </a:xfrm>
          <a:prstGeom prst="straightConnector1">
            <a:avLst/>
          </a:prstGeom>
          <a:noFill/>
          <a:ln w="19046" cap="flat">
            <a:solidFill>
              <a:srgbClr val="FFFFFF"/>
            </a:solidFill>
            <a:prstDash val="solid"/>
            <a:miter/>
          </a:ln>
        </p:spPr>
      </p:cxnSp>
    </p:spTree>
    <p:extLst>
      <p:ext uri="{BB962C8B-B14F-4D97-AF65-F5344CB8AC3E}">
        <p14:creationId xmlns:p14="http://schemas.microsoft.com/office/powerpoint/2010/main" val="2755856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8DE2F96-77D9-4D8C-B992-CAFC74369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6629" y="2032274"/>
            <a:ext cx="6568440" cy="3838519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576F84CA-D744-4A03-BC7D-AA817A8E5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sz="3200" dirty="0" err="1">
                <a:solidFill>
                  <a:srgbClr val="FFFFFF"/>
                </a:solidFill>
              </a:rPr>
              <a:t>StatefulSets</a:t>
            </a:r>
            <a:endParaRPr lang="en-IN" sz="3200" dirty="0">
              <a:solidFill>
                <a:srgbClr val="FFFFFF"/>
              </a:solidFill>
            </a:endParaRPr>
          </a:p>
        </p:txBody>
      </p:sp>
      <p:cxnSp>
        <p:nvCxnSpPr>
          <p:cNvPr id="7" name="Straight Connector 9">
            <a:extLst>
              <a:ext uri="{FF2B5EF4-FFF2-40B4-BE49-F238E27FC236}">
                <a16:creationId xmlns:a16="http://schemas.microsoft.com/office/drawing/2014/main" id="{922593B2-7BDB-4FD2-88BB-11DF0A90643B}"/>
              </a:ext>
            </a:extLst>
          </p:cNvPr>
          <p:cNvCxnSpPr/>
          <p:nvPr/>
        </p:nvCxnSpPr>
        <p:spPr>
          <a:xfrm>
            <a:off x="619762" y="1534162"/>
            <a:ext cx="10891519" cy="0"/>
          </a:xfrm>
          <a:prstGeom prst="straightConnector1">
            <a:avLst/>
          </a:prstGeom>
          <a:noFill/>
          <a:ln w="19046" cap="flat">
            <a:solidFill>
              <a:srgbClr val="FFFFFF"/>
            </a:solidFill>
            <a:prstDash val="solid"/>
            <a:miter/>
          </a:ln>
        </p:spPr>
      </p:cxnSp>
    </p:spTree>
    <p:extLst>
      <p:ext uri="{BB962C8B-B14F-4D97-AF65-F5344CB8AC3E}">
        <p14:creationId xmlns:p14="http://schemas.microsoft.com/office/powerpoint/2010/main" val="23598063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:a16="http://schemas.microsoft.com/office/drawing/2014/main" id="{A4D50F50-0CD3-4352-AB6E-308ACC850EBA}"/>
              </a:ext>
            </a:extLst>
          </p:cNvPr>
          <p:cNvSpPr txBox="1">
            <a:spLocks/>
          </p:cNvSpPr>
          <p:nvPr/>
        </p:nvSpPr>
        <p:spPr>
          <a:xfrm>
            <a:off x="4180340" y="2457451"/>
            <a:ext cx="2259649" cy="17970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solidFill>
                  <a:srgbClr val="FFFFFF"/>
                </a:solidFill>
              </a:rPr>
              <a:t>Ingress</a:t>
            </a:r>
            <a:endParaRPr lang="en-IN" sz="3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63152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8D14C-C899-4A3F-BF30-D484178A2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FFFFFF"/>
                </a:solidFill>
              </a:rPr>
              <a:t>Ingress?</a:t>
            </a:r>
            <a:endParaRPr lang="en-IN" sz="3200" dirty="0">
              <a:solidFill>
                <a:srgbClr val="FFFFFF"/>
              </a:solidFill>
            </a:endParaRPr>
          </a:p>
        </p:txBody>
      </p:sp>
      <p:cxnSp>
        <p:nvCxnSpPr>
          <p:cNvPr id="5" name="Straight Connector 9">
            <a:extLst>
              <a:ext uri="{FF2B5EF4-FFF2-40B4-BE49-F238E27FC236}">
                <a16:creationId xmlns:a16="http://schemas.microsoft.com/office/drawing/2014/main" id="{3304E3F6-7D91-4F5E-94A9-5025583CEAF8}"/>
              </a:ext>
            </a:extLst>
          </p:cNvPr>
          <p:cNvCxnSpPr/>
          <p:nvPr/>
        </p:nvCxnSpPr>
        <p:spPr>
          <a:xfrm>
            <a:off x="619762" y="1534162"/>
            <a:ext cx="10891519" cy="0"/>
          </a:xfrm>
          <a:prstGeom prst="straightConnector1">
            <a:avLst/>
          </a:prstGeom>
          <a:noFill/>
          <a:ln w="19046" cap="flat">
            <a:solidFill>
              <a:srgbClr val="FFFFFF"/>
            </a:solidFill>
            <a:prstDash val="solid"/>
            <a:miter/>
          </a:ln>
        </p:spPr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91E01002-E405-4288-8452-444BC0F030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3761" y="2112365"/>
            <a:ext cx="5244477" cy="4292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163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241CD-8312-4306-BEF1-91E0A2C5A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Resources</a:t>
            </a:r>
            <a:endParaRPr lang="en-IN" sz="3200" dirty="0"/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622A8A44-AC66-460E-B1A1-A866F079DD35}"/>
              </a:ext>
            </a:extLst>
          </p:cNvPr>
          <p:cNvCxnSpPr/>
          <p:nvPr/>
        </p:nvCxnSpPr>
        <p:spPr>
          <a:xfrm>
            <a:off x="619762" y="1534162"/>
            <a:ext cx="10891519" cy="0"/>
          </a:xfrm>
          <a:prstGeom prst="straightConnector1">
            <a:avLst/>
          </a:prstGeom>
          <a:noFill/>
          <a:ln w="19046" cap="flat">
            <a:solidFill>
              <a:srgbClr val="FFFFFF"/>
            </a:solidFill>
            <a:prstDash val="solid"/>
            <a:miter/>
          </a:ln>
        </p:spPr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0BF1CED-9046-49E3-A03A-0BF20926837D}"/>
              </a:ext>
            </a:extLst>
          </p:cNvPr>
          <p:cNvCxnSpPr/>
          <p:nvPr/>
        </p:nvCxnSpPr>
        <p:spPr>
          <a:xfrm>
            <a:off x="5962421" y="1849901"/>
            <a:ext cx="0" cy="46606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8E30B53-A817-4FDE-A670-B60A1EBC2ACB}"/>
              </a:ext>
            </a:extLst>
          </p:cNvPr>
          <p:cNvSpPr txBox="1"/>
          <p:nvPr/>
        </p:nvSpPr>
        <p:spPr>
          <a:xfrm>
            <a:off x="799829" y="2326640"/>
            <a:ext cx="3657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CPU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F5DA51-FA5F-4B45-8E84-406AB9735E6C}"/>
              </a:ext>
            </a:extLst>
          </p:cNvPr>
          <p:cNvSpPr txBox="1"/>
          <p:nvPr/>
        </p:nvSpPr>
        <p:spPr>
          <a:xfrm>
            <a:off x="7772400" y="2326640"/>
            <a:ext cx="3657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Memory </a:t>
            </a: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0CC3EB4-58F4-4B4D-8FE4-2F0B6EF72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3048" y="3817003"/>
            <a:ext cx="1666875" cy="11811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3DCEF93-BA4D-42A3-9E34-D4C15D94B9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377" y="2961358"/>
            <a:ext cx="2028825" cy="20383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0E9018E-7876-4FC4-93CA-A4A8642763F1}"/>
              </a:ext>
            </a:extLst>
          </p:cNvPr>
          <p:cNvSpPr txBox="1"/>
          <p:nvPr/>
        </p:nvSpPr>
        <p:spPr>
          <a:xfrm>
            <a:off x="859596" y="5425440"/>
            <a:ext cx="4799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CPU usage can be compressed and thus can be throttled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6B4F51C-B14E-4258-87D6-04A695D78369}"/>
              </a:ext>
            </a:extLst>
          </p:cNvPr>
          <p:cNvSpPr txBox="1"/>
          <p:nvPr/>
        </p:nvSpPr>
        <p:spPr>
          <a:xfrm>
            <a:off x="6965756" y="5750560"/>
            <a:ext cx="4799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Memory can’t be throttled</a:t>
            </a:r>
            <a:endParaRPr lang="en-IN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1E6D400-7B56-4CAF-A1C1-F263064BF5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4113" y="2934692"/>
            <a:ext cx="2723351" cy="2622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9229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8D14C-C899-4A3F-BF30-D484178A2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>
                <a:solidFill>
                  <a:srgbClr val="FFFFFF"/>
                </a:solidFill>
              </a:rPr>
              <a:t>Loadbalancer</a:t>
            </a:r>
            <a:endParaRPr lang="en-IN" sz="3200" dirty="0">
              <a:solidFill>
                <a:srgbClr val="FFFFFF"/>
              </a:solidFill>
            </a:endParaRPr>
          </a:p>
        </p:txBody>
      </p:sp>
      <p:cxnSp>
        <p:nvCxnSpPr>
          <p:cNvPr id="5" name="Straight Connector 9">
            <a:extLst>
              <a:ext uri="{FF2B5EF4-FFF2-40B4-BE49-F238E27FC236}">
                <a16:creationId xmlns:a16="http://schemas.microsoft.com/office/drawing/2014/main" id="{3304E3F6-7D91-4F5E-94A9-5025583CEAF8}"/>
              </a:ext>
            </a:extLst>
          </p:cNvPr>
          <p:cNvCxnSpPr/>
          <p:nvPr/>
        </p:nvCxnSpPr>
        <p:spPr>
          <a:xfrm>
            <a:off x="619762" y="1534162"/>
            <a:ext cx="10891519" cy="0"/>
          </a:xfrm>
          <a:prstGeom prst="straightConnector1">
            <a:avLst/>
          </a:prstGeom>
          <a:noFill/>
          <a:ln w="19046" cap="flat">
            <a:solidFill>
              <a:srgbClr val="FFFFFF"/>
            </a:solidFill>
            <a:prstDash val="solid"/>
            <a:miter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AC09D58-9DC8-453A-B317-E9012DA68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870" y="2047766"/>
            <a:ext cx="6357302" cy="3983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9976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8D14C-C899-4A3F-BF30-D484178A2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FFFFFF"/>
                </a:solidFill>
              </a:rPr>
              <a:t>Ingress</a:t>
            </a:r>
            <a:endParaRPr lang="en-IN" sz="3200" dirty="0">
              <a:solidFill>
                <a:srgbClr val="FFFFFF"/>
              </a:solidFill>
            </a:endParaRPr>
          </a:p>
        </p:txBody>
      </p:sp>
      <p:cxnSp>
        <p:nvCxnSpPr>
          <p:cNvPr id="5" name="Straight Connector 9">
            <a:extLst>
              <a:ext uri="{FF2B5EF4-FFF2-40B4-BE49-F238E27FC236}">
                <a16:creationId xmlns:a16="http://schemas.microsoft.com/office/drawing/2014/main" id="{3304E3F6-7D91-4F5E-94A9-5025583CEAF8}"/>
              </a:ext>
            </a:extLst>
          </p:cNvPr>
          <p:cNvCxnSpPr/>
          <p:nvPr/>
        </p:nvCxnSpPr>
        <p:spPr>
          <a:xfrm>
            <a:off x="619762" y="1534162"/>
            <a:ext cx="10891519" cy="0"/>
          </a:xfrm>
          <a:prstGeom prst="straightConnector1">
            <a:avLst/>
          </a:prstGeom>
          <a:noFill/>
          <a:ln w="19046" cap="flat">
            <a:solidFill>
              <a:srgbClr val="FFFFFF"/>
            </a:solidFill>
            <a:prstDash val="solid"/>
            <a:miter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B73577BA-B138-4E14-ABCC-0AC1858797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1439" y="2072147"/>
            <a:ext cx="6623685" cy="4095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7370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8D14C-C899-4A3F-BF30-D484178A2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FFFFFF"/>
                </a:solidFill>
              </a:rPr>
              <a:t>Ingress</a:t>
            </a:r>
            <a:endParaRPr lang="en-IN" sz="3200" dirty="0">
              <a:solidFill>
                <a:srgbClr val="FFFFFF"/>
              </a:solidFill>
            </a:endParaRPr>
          </a:p>
        </p:txBody>
      </p:sp>
      <p:cxnSp>
        <p:nvCxnSpPr>
          <p:cNvPr id="5" name="Straight Connector 9">
            <a:extLst>
              <a:ext uri="{FF2B5EF4-FFF2-40B4-BE49-F238E27FC236}">
                <a16:creationId xmlns:a16="http://schemas.microsoft.com/office/drawing/2014/main" id="{3304E3F6-7D91-4F5E-94A9-5025583CEAF8}"/>
              </a:ext>
            </a:extLst>
          </p:cNvPr>
          <p:cNvCxnSpPr/>
          <p:nvPr/>
        </p:nvCxnSpPr>
        <p:spPr>
          <a:xfrm>
            <a:off x="619762" y="1534162"/>
            <a:ext cx="10891519" cy="0"/>
          </a:xfrm>
          <a:prstGeom prst="straightConnector1">
            <a:avLst/>
          </a:prstGeom>
          <a:noFill/>
          <a:ln w="19046" cap="flat">
            <a:solidFill>
              <a:srgbClr val="FFFFFF"/>
            </a:solidFill>
            <a:prstDash val="solid"/>
            <a:miter/>
          </a:ln>
        </p:spPr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E0C9EA7F-EE91-434B-9D85-DF1C7253C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8859" y="2267585"/>
            <a:ext cx="8181975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1435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45C52F6-9261-44CB-BBD0-45D276340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762" y="2069024"/>
            <a:ext cx="9515475" cy="1866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FB125E-D714-46E8-9986-A350B128A3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3759" y="5005645"/>
            <a:ext cx="7667625" cy="16287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205C785-9ADC-48D0-9B1B-068969C25E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8472" y="4075497"/>
            <a:ext cx="838200" cy="79057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70A10977-AFD0-4655-A1FC-3BE6D6D57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sz="3200" dirty="0">
                <a:solidFill>
                  <a:srgbClr val="FFFFFF"/>
                </a:solidFill>
              </a:rPr>
              <a:t>Ingress</a:t>
            </a:r>
            <a:endParaRPr lang="en-IN" sz="3200" dirty="0">
              <a:solidFill>
                <a:srgbClr val="FFFFFF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30B787A-5380-4F1A-895D-3EF06F34221D}"/>
              </a:ext>
            </a:extLst>
          </p:cNvPr>
          <p:cNvCxnSpPr/>
          <p:nvPr/>
        </p:nvCxnSpPr>
        <p:spPr>
          <a:xfrm>
            <a:off x="619762" y="1534162"/>
            <a:ext cx="10891519" cy="0"/>
          </a:xfrm>
          <a:prstGeom prst="straightConnector1">
            <a:avLst/>
          </a:prstGeom>
          <a:noFill/>
          <a:ln w="19046" cap="flat">
            <a:solidFill>
              <a:srgbClr val="FFFFFF"/>
            </a:solidFill>
            <a:prstDash val="solid"/>
            <a:miter/>
          </a:ln>
        </p:spPr>
      </p:cxnSp>
    </p:spTree>
    <p:extLst>
      <p:ext uri="{BB962C8B-B14F-4D97-AF65-F5344CB8AC3E}">
        <p14:creationId xmlns:p14="http://schemas.microsoft.com/office/powerpoint/2010/main" val="16472329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04F09-B3CE-4AE1-95FA-D50A9D593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341169" cy="908720"/>
          </a:xfrm>
        </p:spPr>
        <p:txBody>
          <a:bodyPr/>
          <a:lstStyle/>
          <a:p>
            <a:r>
              <a:rPr lang="en-US" dirty="0"/>
              <a:t>POD Preset</a:t>
            </a:r>
            <a:endParaRPr lang="en-IN" dirty="0"/>
          </a:p>
        </p:txBody>
      </p:sp>
      <p:cxnSp>
        <p:nvCxnSpPr>
          <p:cNvPr id="5" name="Straight Connector 9">
            <a:extLst>
              <a:ext uri="{FF2B5EF4-FFF2-40B4-BE49-F238E27FC236}">
                <a16:creationId xmlns:a16="http://schemas.microsoft.com/office/drawing/2014/main" id="{AE170339-CA89-4FB4-A559-A572FA1A5BD6}"/>
              </a:ext>
            </a:extLst>
          </p:cNvPr>
          <p:cNvCxnSpPr/>
          <p:nvPr/>
        </p:nvCxnSpPr>
        <p:spPr>
          <a:xfrm>
            <a:off x="619762" y="1534162"/>
            <a:ext cx="10891519" cy="0"/>
          </a:xfrm>
          <a:prstGeom prst="straightConnector1">
            <a:avLst/>
          </a:prstGeom>
          <a:noFill/>
          <a:ln w="19046" cap="flat">
            <a:solidFill>
              <a:srgbClr val="FFFFFF"/>
            </a:solidFill>
            <a:prstDash val="solid"/>
            <a:miter/>
          </a:ln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8F4932E-2FB1-40F7-808D-E5C6F6889E2B}"/>
              </a:ext>
            </a:extLst>
          </p:cNvPr>
          <p:cNvSpPr txBox="1"/>
          <p:nvPr/>
        </p:nvSpPr>
        <p:spPr>
          <a:xfrm>
            <a:off x="863601" y="2438400"/>
            <a:ext cx="6441440" cy="870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A </a:t>
            </a:r>
            <a:r>
              <a:rPr lang="en-US" dirty="0" err="1"/>
              <a:t>PodPreset</a:t>
            </a:r>
            <a:r>
              <a:rPr lang="en-US" dirty="0"/>
              <a:t> is an API resource for injecting additional runtime requirements into a Pod at creation time.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2A6C07-5C8B-44E6-B9A8-0F711D733ADD}"/>
              </a:ext>
            </a:extLst>
          </p:cNvPr>
          <p:cNvSpPr txBox="1"/>
          <p:nvPr/>
        </p:nvSpPr>
        <p:spPr>
          <a:xfrm>
            <a:off x="863601" y="4175760"/>
            <a:ext cx="6014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use  </a:t>
            </a: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label selectors</a:t>
            </a:r>
            <a:r>
              <a:rPr lang="en-US" dirty="0"/>
              <a:t> to specify the Pods to which a given </a:t>
            </a:r>
            <a:r>
              <a:rPr lang="en-US" dirty="0" err="1"/>
              <a:t>PodPreset</a:t>
            </a:r>
            <a:r>
              <a:rPr lang="en-US" dirty="0"/>
              <a:t> applies.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85525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09FF6-855D-4429-A839-52FCDB6A0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Enable POD Preset</a:t>
            </a:r>
            <a:endParaRPr lang="en-IN" dirty="0"/>
          </a:p>
        </p:txBody>
      </p:sp>
      <p:cxnSp>
        <p:nvCxnSpPr>
          <p:cNvPr id="5" name="Straight Connector 9">
            <a:extLst>
              <a:ext uri="{FF2B5EF4-FFF2-40B4-BE49-F238E27FC236}">
                <a16:creationId xmlns:a16="http://schemas.microsoft.com/office/drawing/2014/main" id="{B1E2CC03-CA5B-421B-91E2-7E221B79D38B}"/>
              </a:ext>
            </a:extLst>
          </p:cNvPr>
          <p:cNvCxnSpPr/>
          <p:nvPr/>
        </p:nvCxnSpPr>
        <p:spPr>
          <a:xfrm>
            <a:off x="619762" y="1534162"/>
            <a:ext cx="10891519" cy="0"/>
          </a:xfrm>
          <a:prstGeom prst="straightConnector1">
            <a:avLst/>
          </a:prstGeom>
          <a:noFill/>
          <a:ln w="19046" cap="flat">
            <a:solidFill>
              <a:srgbClr val="FFFFFF"/>
            </a:solidFill>
            <a:prstDash val="solid"/>
            <a:miter/>
          </a:ln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D093FDD-76C0-4F81-9C98-D385B0AC8622}"/>
              </a:ext>
            </a:extLst>
          </p:cNvPr>
          <p:cNvSpPr txBox="1"/>
          <p:nvPr/>
        </p:nvSpPr>
        <p:spPr>
          <a:xfrm>
            <a:off x="853440" y="2615608"/>
            <a:ext cx="94894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 err="1"/>
              <a:t>kube-apiserver</a:t>
            </a:r>
            <a:r>
              <a:rPr lang="en-US" dirty="0"/>
              <a:t> configuration, include below settings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--extra-config=</a:t>
            </a:r>
            <a:r>
              <a:rPr lang="en-US" dirty="0" err="1"/>
              <a:t>apiserver.enable</a:t>
            </a:r>
            <a:r>
              <a:rPr lang="en-US" dirty="0"/>
              <a:t>-admission-plugins=</a:t>
            </a:r>
            <a:r>
              <a:rPr lang="en-US" dirty="0" err="1"/>
              <a:t>PodPreset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--  runtime-config=settings.k8s.io/v1alpha1=true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87020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09FF6-855D-4429-A839-52FCDB6A0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POD Preset</a:t>
            </a:r>
            <a:endParaRPr lang="en-IN" dirty="0"/>
          </a:p>
        </p:txBody>
      </p:sp>
      <p:cxnSp>
        <p:nvCxnSpPr>
          <p:cNvPr id="5" name="Straight Connector 9">
            <a:extLst>
              <a:ext uri="{FF2B5EF4-FFF2-40B4-BE49-F238E27FC236}">
                <a16:creationId xmlns:a16="http://schemas.microsoft.com/office/drawing/2014/main" id="{B1E2CC03-CA5B-421B-91E2-7E221B79D38B}"/>
              </a:ext>
            </a:extLst>
          </p:cNvPr>
          <p:cNvCxnSpPr/>
          <p:nvPr/>
        </p:nvCxnSpPr>
        <p:spPr>
          <a:xfrm>
            <a:off x="619762" y="1534162"/>
            <a:ext cx="10891519" cy="0"/>
          </a:xfrm>
          <a:prstGeom prst="straightConnector1">
            <a:avLst/>
          </a:prstGeom>
          <a:noFill/>
          <a:ln w="19046" cap="flat">
            <a:solidFill>
              <a:srgbClr val="FFFFFF"/>
            </a:solidFill>
            <a:prstDash val="solid"/>
            <a:miter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74691030-5BA5-4E41-AAC7-F53FDF1FA7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0742" y="2757491"/>
            <a:ext cx="4980539" cy="2566347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DB72406-E846-48DD-9213-F9369E9CC817}"/>
              </a:ext>
            </a:extLst>
          </p:cNvPr>
          <p:cNvCxnSpPr/>
          <p:nvPr/>
        </p:nvCxnSpPr>
        <p:spPr>
          <a:xfrm>
            <a:off x="6116321" y="1888808"/>
            <a:ext cx="0" cy="46606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1B8846C-74F3-4B50-ADB3-B3387EE02928}"/>
              </a:ext>
            </a:extLst>
          </p:cNvPr>
          <p:cNvSpPr txBox="1"/>
          <p:nvPr/>
        </p:nvSpPr>
        <p:spPr>
          <a:xfrm>
            <a:off x="646112" y="2611120"/>
            <a:ext cx="502634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a pod creation request occurs, the system does the following:</a:t>
            </a:r>
          </a:p>
          <a:p>
            <a:endParaRPr lang="en-US" dirty="0"/>
          </a:p>
          <a:p>
            <a:r>
              <a:rPr lang="en-US" dirty="0"/>
              <a:t>Retrieve all </a:t>
            </a:r>
            <a:r>
              <a:rPr lang="en-US" dirty="0" err="1"/>
              <a:t>PodPresets</a:t>
            </a:r>
            <a:r>
              <a:rPr lang="en-US" dirty="0"/>
              <a:t> available for use</a:t>
            </a:r>
          </a:p>
          <a:p>
            <a:endParaRPr lang="en-US" dirty="0"/>
          </a:p>
          <a:p>
            <a:r>
              <a:rPr lang="en-US" dirty="0"/>
              <a:t>Check if the label selectors of any </a:t>
            </a:r>
            <a:r>
              <a:rPr lang="en-US" dirty="0" err="1"/>
              <a:t>PodPreset</a:t>
            </a:r>
            <a:r>
              <a:rPr lang="en-US" dirty="0"/>
              <a:t> matches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Merge the various resources defined by the </a:t>
            </a:r>
            <a:r>
              <a:rPr lang="en-US" dirty="0" err="1"/>
              <a:t>PodPreset</a:t>
            </a:r>
            <a:r>
              <a:rPr lang="en-US" dirty="0"/>
              <a:t> into the Pod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9706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241CD-8312-4306-BEF1-91E0A2C5A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Requests and Limits</a:t>
            </a:r>
            <a:endParaRPr lang="en-IN" sz="3200" dirty="0"/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622A8A44-AC66-460E-B1A1-A866F079DD35}"/>
              </a:ext>
            </a:extLst>
          </p:cNvPr>
          <p:cNvCxnSpPr/>
          <p:nvPr/>
        </p:nvCxnSpPr>
        <p:spPr>
          <a:xfrm>
            <a:off x="619762" y="1534162"/>
            <a:ext cx="10891519" cy="0"/>
          </a:xfrm>
          <a:prstGeom prst="straightConnector1">
            <a:avLst/>
          </a:prstGeom>
          <a:noFill/>
          <a:ln w="19046" cap="flat">
            <a:solidFill>
              <a:srgbClr val="FFFFFF"/>
            </a:solidFill>
            <a:prstDash val="solid"/>
            <a:miter/>
          </a:ln>
        </p:spPr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0BF1CED-9046-49E3-A03A-0BF20926837D}"/>
              </a:ext>
            </a:extLst>
          </p:cNvPr>
          <p:cNvCxnSpPr/>
          <p:nvPr/>
        </p:nvCxnSpPr>
        <p:spPr>
          <a:xfrm>
            <a:off x="5962421" y="1849901"/>
            <a:ext cx="0" cy="46606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EA1759AB-1B9A-41D5-92FB-22FC2BB42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6940" y="3429000"/>
            <a:ext cx="1600200" cy="1066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FFE8FEE-6F47-4E84-A9F3-209BFBE2A7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145" y="2980424"/>
            <a:ext cx="3876675" cy="22098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5B707A1-BB30-4020-9276-8DD1EA6CC019}"/>
              </a:ext>
            </a:extLst>
          </p:cNvPr>
          <p:cNvSpPr txBox="1"/>
          <p:nvPr/>
        </p:nvSpPr>
        <p:spPr>
          <a:xfrm>
            <a:off x="6431280" y="2794953"/>
            <a:ext cx="49987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spcBef>
                <a:spcPts val="1000"/>
              </a:spcBef>
              <a:spcAft>
                <a:spcPts val="600"/>
              </a:spcAft>
              <a:defRPr b="0" i="0" u="none" strike="noStrike" kern="0" cap="none" spc="0" baseline="0">
                <a:solidFill>
                  <a:schemeClr val="tx2"/>
                </a:solidFill>
                <a:uFillTx/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IN" dirty="0"/>
              <a:t>Requests </a:t>
            </a:r>
            <a:r>
              <a:rPr lang="en-US" dirty="0"/>
              <a:t>are what the container is guaranteed to get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EB00E7-E29B-4520-8DD0-AE6734FDEDED}"/>
              </a:ext>
            </a:extLst>
          </p:cNvPr>
          <p:cNvSpPr txBox="1"/>
          <p:nvPr/>
        </p:nvSpPr>
        <p:spPr>
          <a:xfrm>
            <a:off x="6502400" y="4754880"/>
            <a:ext cx="5191754" cy="870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1000"/>
              </a:spcBef>
              <a:spcAft>
                <a:spcPts val="60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Limits </a:t>
            </a:r>
            <a:r>
              <a:rPr lang="en-US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make sure a container never goes above a certain value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8813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241CD-8312-4306-BEF1-91E0A2C5A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Resources and Limits</a:t>
            </a:r>
            <a:endParaRPr lang="en-IN" sz="3200" dirty="0"/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622A8A44-AC66-460E-B1A1-A866F079DD35}"/>
              </a:ext>
            </a:extLst>
          </p:cNvPr>
          <p:cNvCxnSpPr/>
          <p:nvPr/>
        </p:nvCxnSpPr>
        <p:spPr>
          <a:xfrm>
            <a:off x="619762" y="1534162"/>
            <a:ext cx="10891519" cy="0"/>
          </a:xfrm>
          <a:prstGeom prst="straightConnector1">
            <a:avLst/>
          </a:prstGeom>
          <a:noFill/>
          <a:ln w="19046" cap="flat">
            <a:solidFill>
              <a:srgbClr val="FFFFFF"/>
            </a:solidFill>
            <a:prstDash val="solid"/>
            <a:miter/>
          </a:ln>
        </p:spPr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16A558A-7402-41E2-B8F4-BD9DC7B350CE}"/>
              </a:ext>
            </a:extLst>
          </p:cNvPr>
          <p:cNvCxnSpPr/>
          <p:nvPr/>
        </p:nvCxnSpPr>
        <p:spPr>
          <a:xfrm>
            <a:off x="5348472" y="1853248"/>
            <a:ext cx="0" cy="46606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ECA8FD4-6604-43AA-AC35-D7E7FB083C4B}"/>
              </a:ext>
            </a:extLst>
          </p:cNvPr>
          <p:cNvSpPr txBox="1"/>
          <p:nvPr/>
        </p:nvSpPr>
        <p:spPr>
          <a:xfrm>
            <a:off x="548639" y="2468463"/>
            <a:ext cx="430134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sz="1600" b="1" dirty="0"/>
          </a:p>
          <a:p>
            <a:pPr lvl="1"/>
            <a:r>
              <a:rPr lang="en-US" sz="1600" b="1" dirty="0"/>
              <a:t>CPU resources are defined in milli core</a:t>
            </a:r>
          </a:p>
          <a:p>
            <a:pPr lvl="1"/>
            <a:endParaRPr lang="en-US" sz="1600" b="1" dirty="0"/>
          </a:p>
          <a:p>
            <a:pPr lvl="1"/>
            <a:r>
              <a:rPr lang="en-US" sz="1600" b="1" dirty="0"/>
              <a:t>Memory in defined in bytes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8BA552-DDEB-42E2-88C3-3B762B1EE6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2208" y="1853248"/>
            <a:ext cx="2771775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174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241CD-8312-4306-BEF1-91E0A2C5A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FFFFFF"/>
                </a:solidFill>
              </a:rPr>
              <a:t>Resource Quotas</a:t>
            </a:r>
            <a:endParaRPr lang="en-IN" sz="3200" dirty="0"/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622A8A44-AC66-460E-B1A1-A866F079DD35}"/>
              </a:ext>
            </a:extLst>
          </p:cNvPr>
          <p:cNvCxnSpPr/>
          <p:nvPr/>
        </p:nvCxnSpPr>
        <p:spPr>
          <a:xfrm>
            <a:off x="619762" y="1534162"/>
            <a:ext cx="10891519" cy="0"/>
          </a:xfrm>
          <a:prstGeom prst="straightConnector1">
            <a:avLst/>
          </a:prstGeom>
          <a:noFill/>
          <a:ln w="19046" cap="flat">
            <a:solidFill>
              <a:srgbClr val="FFFFFF"/>
            </a:solidFill>
            <a:prstDash val="solid"/>
            <a:miter/>
          </a:ln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603942F-0380-43BA-BE24-7DFC925CB49F}"/>
              </a:ext>
            </a:extLst>
          </p:cNvPr>
          <p:cNvSpPr txBox="1"/>
          <p:nvPr/>
        </p:nvSpPr>
        <p:spPr>
          <a:xfrm>
            <a:off x="831273" y="2648315"/>
            <a:ext cx="97733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Production and Staging resources in Kubernetes cluster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A7017B-3A4E-4ED5-853B-CA7DF7CB4D92}"/>
              </a:ext>
            </a:extLst>
          </p:cNvPr>
          <p:cNvSpPr txBox="1"/>
          <p:nvPr/>
        </p:nvSpPr>
        <p:spPr>
          <a:xfrm>
            <a:off x="829293" y="3620114"/>
            <a:ext cx="97733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Want to give required resources to Production resources in case of spike</a:t>
            </a:r>
          </a:p>
        </p:txBody>
      </p:sp>
    </p:spTree>
    <p:extLst>
      <p:ext uri="{BB962C8B-B14F-4D97-AF65-F5344CB8AC3E}">
        <p14:creationId xmlns:p14="http://schemas.microsoft.com/office/powerpoint/2010/main" val="1865733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241CD-8312-4306-BEF1-91E0A2C5A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239569" cy="842672"/>
          </a:xfrm>
        </p:spPr>
        <p:txBody>
          <a:bodyPr/>
          <a:lstStyle/>
          <a:p>
            <a:r>
              <a:rPr lang="en-US" sz="3200" dirty="0">
                <a:solidFill>
                  <a:srgbClr val="FFFFFF"/>
                </a:solidFill>
              </a:rPr>
              <a:t>Resource Quotas</a:t>
            </a:r>
            <a:endParaRPr lang="en-IN" sz="3200" dirty="0"/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622A8A44-AC66-460E-B1A1-A866F079DD35}"/>
              </a:ext>
            </a:extLst>
          </p:cNvPr>
          <p:cNvCxnSpPr/>
          <p:nvPr/>
        </p:nvCxnSpPr>
        <p:spPr>
          <a:xfrm>
            <a:off x="619762" y="1534162"/>
            <a:ext cx="10891519" cy="0"/>
          </a:xfrm>
          <a:prstGeom prst="straightConnector1">
            <a:avLst/>
          </a:prstGeom>
          <a:noFill/>
          <a:ln w="19046" cap="flat">
            <a:solidFill>
              <a:srgbClr val="FFFFFF"/>
            </a:solidFill>
            <a:prstDash val="solid"/>
            <a:miter/>
          </a:ln>
        </p:spPr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1E5054F-7737-4072-8196-282B9B70245D}"/>
              </a:ext>
            </a:extLst>
          </p:cNvPr>
          <p:cNvCxnSpPr/>
          <p:nvPr/>
        </p:nvCxnSpPr>
        <p:spPr>
          <a:xfrm>
            <a:off x="6425432" y="1853248"/>
            <a:ext cx="0" cy="46606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C903B4A6-A66C-4999-93E5-9D6F5D917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7398" y="2564129"/>
            <a:ext cx="3946685" cy="323892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49A482E-D359-442D-ADF1-2ADC06412B91}"/>
              </a:ext>
            </a:extLst>
          </p:cNvPr>
          <p:cNvSpPr txBox="1"/>
          <p:nvPr/>
        </p:nvSpPr>
        <p:spPr>
          <a:xfrm>
            <a:off x="619762" y="2055966"/>
            <a:ext cx="5104446" cy="166718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 err="1"/>
              <a:t>requests.cpu</a:t>
            </a:r>
            <a:r>
              <a:rPr lang="en-US" sz="1400" dirty="0"/>
              <a:t>   Maximum combined CPU requests in </a:t>
            </a:r>
            <a:r>
              <a:rPr lang="en-US" sz="1400" dirty="0" err="1"/>
              <a:t>millicores</a:t>
            </a:r>
            <a:r>
              <a:rPr lang="en-US" sz="1400" dirty="0"/>
              <a:t> for all the containers in the Namespace.</a:t>
            </a:r>
          </a:p>
          <a:p>
            <a:pPr>
              <a:lnSpc>
                <a:spcPct val="150000"/>
              </a:lnSpc>
            </a:pPr>
            <a:endParaRPr lang="en-IN" sz="1400" dirty="0"/>
          </a:p>
          <a:p>
            <a:pPr>
              <a:lnSpc>
                <a:spcPct val="150000"/>
              </a:lnSpc>
            </a:pPr>
            <a:r>
              <a:rPr lang="en-US" sz="1400" dirty="0" err="1"/>
              <a:t>limits.cpu</a:t>
            </a:r>
            <a:r>
              <a:rPr lang="en-US" sz="1400" dirty="0"/>
              <a:t> is the maximum combined Memory limits for all containers in the Namespace</a:t>
            </a:r>
            <a:endParaRPr lang="en-IN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9A359B-ED1E-4190-A850-0C3F715379AE}"/>
              </a:ext>
            </a:extLst>
          </p:cNvPr>
          <p:cNvSpPr txBox="1"/>
          <p:nvPr/>
        </p:nvSpPr>
        <p:spPr>
          <a:xfrm>
            <a:off x="640082" y="4281006"/>
            <a:ext cx="5104446" cy="1667188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 err="1"/>
              <a:t>requests.memory</a:t>
            </a:r>
            <a:r>
              <a:rPr lang="en-US" sz="1400" dirty="0"/>
              <a:t>    Maximum combined Memory requests for all the containers in the Namespace</a:t>
            </a:r>
          </a:p>
          <a:p>
            <a:pPr>
              <a:lnSpc>
                <a:spcPct val="150000"/>
              </a:lnSpc>
            </a:pPr>
            <a:endParaRPr lang="en-IN" sz="1400" dirty="0"/>
          </a:p>
          <a:p>
            <a:pPr>
              <a:lnSpc>
                <a:spcPct val="150000"/>
              </a:lnSpc>
            </a:pPr>
            <a:r>
              <a:rPr lang="en-US" sz="1400" dirty="0" err="1"/>
              <a:t>limits.memory</a:t>
            </a:r>
            <a:r>
              <a:rPr lang="en-US" sz="1400" dirty="0"/>
              <a:t>     Maximum combined Memory limits  for all the containers in the Namespace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714753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241CD-8312-4306-BEF1-91E0A2C5A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FFFFFF"/>
                </a:solidFill>
              </a:rPr>
              <a:t>Limit Range</a:t>
            </a:r>
            <a:endParaRPr lang="en-IN" sz="3200" dirty="0"/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622A8A44-AC66-460E-B1A1-A866F079DD35}"/>
              </a:ext>
            </a:extLst>
          </p:cNvPr>
          <p:cNvCxnSpPr/>
          <p:nvPr/>
        </p:nvCxnSpPr>
        <p:spPr>
          <a:xfrm>
            <a:off x="619762" y="1534162"/>
            <a:ext cx="10891519" cy="0"/>
          </a:xfrm>
          <a:prstGeom prst="straightConnector1">
            <a:avLst/>
          </a:prstGeom>
          <a:noFill/>
          <a:ln w="19046" cap="flat">
            <a:solidFill>
              <a:srgbClr val="FFFFFF"/>
            </a:solidFill>
            <a:prstDash val="solid"/>
            <a:miter/>
          </a:ln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603942F-0380-43BA-BE24-7DFC925CB49F}"/>
              </a:ext>
            </a:extLst>
          </p:cNvPr>
          <p:cNvSpPr txBox="1"/>
          <p:nvPr/>
        </p:nvSpPr>
        <p:spPr>
          <a:xfrm>
            <a:off x="831273" y="2648315"/>
            <a:ext cx="97733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How do we avoid creation of too many tiny containers ?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A7017B-3A4E-4ED5-853B-CA7DF7CB4D92}"/>
              </a:ext>
            </a:extLst>
          </p:cNvPr>
          <p:cNvSpPr txBox="1"/>
          <p:nvPr/>
        </p:nvSpPr>
        <p:spPr>
          <a:xfrm>
            <a:off x="831273" y="3609521"/>
            <a:ext cx="97733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How to limit containers which consume super  large resources ?</a:t>
            </a:r>
          </a:p>
        </p:txBody>
      </p:sp>
    </p:spTree>
    <p:extLst>
      <p:ext uri="{BB962C8B-B14F-4D97-AF65-F5344CB8AC3E}">
        <p14:creationId xmlns:p14="http://schemas.microsoft.com/office/powerpoint/2010/main" val="1513915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241CD-8312-4306-BEF1-91E0A2C5A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FFFFFF"/>
                </a:solidFill>
              </a:rPr>
              <a:t>Limit Range</a:t>
            </a:r>
            <a:endParaRPr lang="en-IN" sz="3200" dirty="0"/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622A8A44-AC66-460E-B1A1-A866F079DD35}"/>
              </a:ext>
            </a:extLst>
          </p:cNvPr>
          <p:cNvCxnSpPr/>
          <p:nvPr/>
        </p:nvCxnSpPr>
        <p:spPr>
          <a:xfrm>
            <a:off x="619762" y="1534162"/>
            <a:ext cx="10891519" cy="0"/>
          </a:xfrm>
          <a:prstGeom prst="straightConnector1">
            <a:avLst/>
          </a:prstGeom>
          <a:noFill/>
          <a:ln w="19046" cap="flat">
            <a:solidFill>
              <a:srgbClr val="FFFFFF"/>
            </a:solidFill>
            <a:prstDash val="solid"/>
            <a:miter/>
          </a:ln>
        </p:spPr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B53344F8-FA3D-422A-8608-3ED0C4EB0D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6550" y="1950315"/>
            <a:ext cx="2594730" cy="4466551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2C0FD03-745B-4718-B701-81E9CF2A45F7}"/>
              </a:ext>
            </a:extLst>
          </p:cNvPr>
          <p:cNvCxnSpPr/>
          <p:nvPr/>
        </p:nvCxnSpPr>
        <p:spPr>
          <a:xfrm>
            <a:off x="6303512" y="1853248"/>
            <a:ext cx="0" cy="46606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285B6D6-EC65-46EB-915E-2AF24734C624}"/>
              </a:ext>
            </a:extLst>
          </p:cNvPr>
          <p:cNvSpPr txBox="1"/>
          <p:nvPr/>
        </p:nvSpPr>
        <p:spPr>
          <a:xfrm>
            <a:off x="762005" y="2615606"/>
            <a:ext cx="533399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LimitRange</a:t>
            </a:r>
            <a:r>
              <a:rPr lang="en-US" dirty="0"/>
              <a:t> applies to an individual container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US" dirty="0"/>
              <a:t>Default request/limit for compute resources 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US" dirty="0"/>
              <a:t>Enforce minimum and maximum compute resources usage per Pod or Container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4570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33139</TotalTime>
  <Words>712</Words>
  <Application>Microsoft Office PowerPoint</Application>
  <PresentationFormat>Widescreen</PresentationFormat>
  <Paragraphs>151</Paragraphs>
  <Slides>36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Arial</vt:lpstr>
      <vt:lpstr>Calibri</vt:lpstr>
      <vt:lpstr>Century Gothic</vt:lpstr>
      <vt:lpstr>Segoe UI</vt:lpstr>
      <vt:lpstr>Segoe UI Semibold</vt:lpstr>
      <vt:lpstr>Wingdings 3</vt:lpstr>
      <vt:lpstr>Ion</vt:lpstr>
      <vt:lpstr>Kubernetes</vt:lpstr>
      <vt:lpstr>Namespaces</vt:lpstr>
      <vt:lpstr>Resources</vt:lpstr>
      <vt:lpstr>Requests and Limits</vt:lpstr>
      <vt:lpstr>Resources and Limits</vt:lpstr>
      <vt:lpstr>Resource Quotas</vt:lpstr>
      <vt:lpstr>Resource Quotas</vt:lpstr>
      <vt:lpstr>Limit Range</vt:lpstr>
      <vt:lpstr>Limit Range</vt:lpstr>
      <vt:lpstr>POD Health Check</vt:lpstr>
      <vt:lpstr>Liveness Probe</vt:lpstr>
      <vt:lpstr>Readiness Probe</vt:lpstr>
      <vt:lpstr>Tuning Parameters</vt:lpstr>
      <vt:lpstr>Persistent Volume</vt:lpstr>
      <vt:lpstr>Persistent Volume</vt:lpstr>
      <vt:lpstr>Persistent Volumes</vt:lpstr>
      <vt:lpstr>Persistent Volumes</vt:lpstr>
      <vt:lpstr>Persistent Volume</vt:lpstr>
      <vt:lpstr>What is Persistent Volume (PV)?</vt:lpstr>
      <vt:lpstr>Persistent Volume</vt:lpstr>
      <vt:lpstr>Persistent Volume</vt:lpstr>
      <vt:lpstr>Dynamic Provisioning of volumes</vt:lpstr>
      <vt:lpstr>StatefulSet</vt:lpstr>
      <vt:lpstr>StatefulSets</vt:lpstr>
      <vt:lpstr>StatefulSets</vt:lpstr>
      <vt:lpstr>StatefulSets</vt:lpstr>
      <vt:lpstr>StatefulSets</vt:lpstr>
      <vt:lpstr>PowerPoint Presentation</vt:lpstr>
      <vt:lpstr>Ingress?</vt:lpstr>
      <vt:lpstr>Loadbalancer</vt:lpstr>
      <vt:lpstr>Ingress</vt:lpstr>
      <vt:lpstr>Ingress</vt:lpstr>
      <vt:lpstr>Ingress</vt:lpstr>
      <vt:lpstr>POD Preset</vt:lpstr>
      <vt:lpstr>Enable POD Preset</vt:lpstr>
      <vt:lpstr>POD Preset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PODs</dc:title>
  <dc:creator>nevin</dc:creator>
  <cp:lastModifiedBy>nevin</cp:lastModifiedBy>
  <cp:revision>1104</cp:revision>
  <dcterms:created xsi:type="dcterms:W3CDTF">2019-12-27T18:09:43Z</dcterms:created>
  <dcterms:modified xsi:type="dcterms:W3CDTF">2020-09-23T15:41:11Z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