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handoutMasterIdLst>
    <p:handoutMasterId r:id="rId20"/>
  </p:handoutMasterIdLst>
  <p:sldIdLst>
    <p:sldId id="256" r:id="rId2"/>
    <p:sldId id="412" r:id="rId3"/>
    <p:sldId id="434" r:id="rId4"/>
    <p:sldId id="414" r:id="rId5"/>
    <p:sldId id="381" r:id="rId6"/>
    <p:sldId id="435" r:id="rId7"/>
    <p:sldId id="436" r:id="rId8"/>
    <p:sldId id="391" r:id="rId9"/>
    <p:sldId id="379" r:id="rId10"/>
    <p:sldId id="380" r:id="rId11"/>
    <p:sldId id="377" r:id="rId12"/>
    <p:sldId id="378" r:id="rId13"/>
    <p:sldId id="373" r:id="rId14"/>
    <p:sldId id="439" r:id="rId15"/>
    <p:sldId id="437" r:id="rId16"/>
    <p:sldId id="440" r:id="rId17"/>
    <p:sldId id="4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3574" autoAdjust="0"/>
  </p:normalViewPr>
  <p:slideViewPr>
    <p:cSldViewPr snapToGrid="0">
      <p:cViewPr varScale="1">
        <p:scale>
          <a:sx n="63" d="100"/>
          <a:sy n="63" d="100"/>
        </p:scale>
        <p:origin x="8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29F65-7F31-4F15-BFB6-3FE215C4F85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68A3D11A-7D97-4958-8158-DED1B53D4226}"/>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BA93031-50B9-49D2-8E70-29E4575B7326}"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10/8/2020</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B30D8ABC-60B0-41F9-9B9C-31C600FCCD1A}"/>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8412044D-6C5A-4905-92A3-46D86764C4A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62DE38E-9DF3-463A-90B7-5871F35A6AF2}"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16985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0DF016-C4C3-431D-9AA6-414DE508D87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43CD6E1F-F050-483F-BCF4-5C877493A6EC}"/>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CDE46A4-0C80-4870-A165-62C39F8F202B}" type="datetime1">
              <a:rPr lang="en-US"/>
              <a:pPr lvl="0"/>
              <a:t>10/8/2020</a:t>
            </a:fld>
            <a:endParaRPr lang="en-US"/>
          </a:p>
        </p:txBody>
      </p:sp>
      <p:sp>
        <p:nvSpPr>
          <p:cNvPr id="4" name="Slide Image Placeholder 3">
            <a:extLst>
              <a:ext uri="{FF2B5EF4-FFF2-40B4-BE49-F238E27FC236}">
                <a16:creationId xmlns:a16="http://schemas.microsoft.com/office/drawing/2014/main" id="{440221D6-E540-40A0-A2AE-35CE800C20A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24658A4F-CB37-42F3-BF25-E678DAF0355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BE849FE-4CE2-42C9-822B-6FAE73D9039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922282FA-B014-4229-A261-67AD5C9EE0A6}"/>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86A0836A-FB85-4BC0-92EE-D4130B176679}" type="slidenum">
              <a:t>‹#›</a:t>
            </a:fld>
            <a:endParaRPr lang="en-US"/>
          </a:p>
        </p:txBody>
      </p:sp>
    </p:spTree>
    <p:extLst>
      <p:ext uri="{BB962C8B-B14F-4D97-AF65-F5344CB8AC3E}">
        <p14:creationId xmlns:p14="http://schemas.microsoft.com/office/powerpoint/2010/main" val="130136964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48281C-9055-4371-AC47-8FB33DD54E9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2E6003-B486-40B8-A90F-165C6054FC58}"/>
              </a:ext>
            </a:extLst>
          </p:cNvPr>
          <p:cNvSpPr txBox="1">
            <a:spLocks noGrp="1"/>
          </p:cNvSpPr>
          <p:nvPr>
            <p:ph type="body" sz="quarter" idx="1"/>
          </p:nvPr>
        </p:nvSpPr>
        <p:spPr/>
        <p:txBody>
          <a:bodyPr/>
          <a:lstStyle/>
          <a:p>
            <a:endParaRPr lang="en-IN" dirty="0"/>
          </a:p>
        </p:txBody>
      </p:sp>
      <p:sp>
        <p:nvSpPr>
          <p:cNvPr id="4" name="Slide Number Placeholder 3">
            <a:extLst>
              <a:ext uri="{FF2B5EF4-FFF2-40B4-BE49-F238E27FC236}">
                <a16:creationId xmlns:a16="http://schemas.microsoft.com/office/drawing/2014/main" id="{4BED8FD4-0525-43B1-A7F8-F5C96501081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0A68D4-0071-48E9-8B0C-3DB23434B874}"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6A0836A-FB85-4BC0-92EE-D4130B176679}" type="slidenum">
              <a:rPr lang="en-IN" smtClean="0"/>
              <a:t>8</a:t>
            </a:fld>
            <a:endParaRPr lang="en-IN"/>
          </a:p>
        </p:txBody>
      </p:sp>
    </p:spTree>
    <p:extLst>
      <p:ext uri="{BB962C8B-B14F-4D97-AF65-F5344CB8AC3E}">
        <p14:creationId xmlns:p14="http://schemas.microsoft.com/office/powerpoint/2010/main" val="110290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72660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0742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79474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9839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51958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4"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63889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4"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499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3561625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054137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6E8067-DCF1-40B9-B22A-6DA0F04CCD2B}"/>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7746598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A4DA2EC1-B7BA-43F6-B2F4-9D68D5B60AC6}"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8B1F5F3-F3A7-4268-A4E6-687D228A3209}" type="slidenum">
              <a:rPr lang="en-IN" smtClean="0"/>
              <a:t>‹#›</a:t>
            </a:fld>
            <a:endParaRPr lang="en-IN"/>
          </a:p>
        </p:txBody>
      </p:sp>
    </p:spTree>
    <p:extLst>
      <p:ext uri="{BB962C8B-B14F-4D97-AF65-F5344CB8AC3E}">
        <p14:creationId xmlns:p14="http://schemas.microsoft.com/office/powerpoint/2010/main" val="12032171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71670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5544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5541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3"/>
          <p:cNvSpPr>
            <a:spLocks noGrp="1"/>
          </p:cNvSpPr>
          <p:nvPr>
            <p:ph type="ftr" sz="quarter" idx="11"/>
          </p:nvPr>
        </p:nvSpPr>
        <p:spPr/>
        <p:txBody>
          <a:bodyPr/>
          <a:lstStyle/>
          <a:p>
            <a:pPr lvl="0"/>
            <a:endParaRPr lang="en-US"/>
          </a:p>
        </p:txBody>
      </p:sp>
      <p:sp>
        <p:nvSpPr>
          <p:cNvPr id="6" name="Slide Number Placeholder 4"/>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4641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2"/>
          <p:cNvSpPr>
            <a:spLocks noGrp="1"/>
          </p:cNvSpPr>
          <p:nvPr>
            <p:ph type="ftr" sz="quarter" idx="11"/>
          </p:nvPr>
        </p:nvSpPr>
        <p:spPr/>
        <p:txBody>
          <a:bodyPr/>
          <a:lstStyle/>
          <a:p>
            <a:pPr lvl="0"/>
            <a:endParaRPr lang="en-US"/>
          </a:p>
        </p:txBody>
      </p:sp>
      <p:sp>
        <p:nvSpPr>
          <p:cNvPr id="6" name="Slide Number Placeholder 3"/>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412405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5"/>
          <p:cNvSpPr>
            <a:spLocks noGrp="1"/>
          </p:cNvSpPr>
          <p:nvPr>
            <p:ph type="ftr" sz="quarter" idx="11"/>
          </p:nvPr>
        </p:nvSpPr>
        <p:spPr/>
        <p:txBody>
          <a:bodyPr/>
          <a:lstStyle/>
          <a:p>
            <a:pPr lvl="0"/>
            <a:endParaRPr lang="en-US"/>
          </a:p>
        </p:txBody>
      </p:sp>
      <p:sp>
        <p:nvSpPr>
          <p:cNvPr id="6"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95643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357759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lvl="0"/>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lvl="0"/>
            <a:fld id="{DDF39BA7-958C-4DAD-AF74-22059A775663}" type="slidenum">
              <a:rPr lang="en-IN" smtClean="0"/>
              <a:t>‹#›</a:t>
            </a:fld>
            <a:endParaRPr lang="en-IN"/>
          </a:p>
        </p:txBody>
      </p:sp>
    </p:spTree>
    <p:extLst>
      <p:ext uri="{BB962C8B-B14F-4D97-AF65-F5344CB8AC3E}">
        <p14:creationId xmlns:p14="http://schemas.microsoft.com/office/powerpoint/2010/main" val="6976915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ajr/ckad-prep-notes" TargetMode="External"/><Relationship Id="rId2" Type="http://schemas.openxmlformats.org/officeDocument/2006/relationships/hyperlink" Target="https://github.com/dgkanatsios/CKAD-exercises" TargetMode="External"/><Relationship Id="rId1" Type="http://schemas.openxmlformats.org/officeDocument/2006/relationships/slideLayout" Target="../slideLayouts/slideLayout18.xml"/><Relationship Id="rId5" Type="http://schemas.openxmlformats.org/officeDocument/2006/relationships/hyperlink" Target="https://medium.com/bb-tutorials-and-thoughts/practice-enough-with-these-questions-for-the-ckad-exam-2f42d1228552" TargetMode="External"/><Relationship Id="rId4" Type="http://schemas.openxmlformats.org/officeDocument/2006/relationships/hyperlink" Target="https://github.com/walidshaari/Kubernetes-Certified-Administrator"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D84A-654C-4FB1-9354-A9E6733F1FBD}"/>
              </a:ext>
            </a:extLst>
          </p:cNvPr>
          <p:cNvSpPr txBox="1">
            <a:spLocks noGrp="1"/>
          </p:cNvSpPr>
          <p:nvPr>
            <p:ph type="title"/>
          </p:nvPr>
        </p:nvSpPr>
        <p:spPr>
          <a:xfrm>
            <a:off x="838203" y="1164323"/>
            <a:ext cx="10515600" cy="2387598"/>
          </a:xfrm>
        </p:spPr>
        <p:txBody>
          <a:bodyPr anchor="ctr"/>
          <a:lstStyle/>
          <a:p>
            <a:pPr lvl="0"/>
            <a:r>
              <a:rPr lang="en-US" sz="4800" dirty="0">
                <a:solidFill>
                  <a:srgbClr val="FFFFFF"/>
                </a:solidFill>
              </a:rPr>
              <a:t>Kubernetes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a:xfrm>
            <a:off x="646111" y="452718"/>
            <a:ext cx="9239569" cy="842672"/>
          </a:xfrm>
        </p:spPr>
        <p:txBody>
          <a:bodyPr/>
          <a:lstStyle/>
          <a:p>
            <a:r>
              <a:rPr lang="en-US" sz="3200" dirty="0">
                <a:solidFill>
                  <a:srgbClr val="FFFFFF"/>
                </a:solidFill>
              </a:rPr>
              <a:t>Operators</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7" name="Straight Connector 6">
            <a:extLst>
              <a:ext uri="{FF2B5EF4-FFF2-40B4-BE49-F238E27FC236}">
                <a16:creationId xmlns:a16="http://schemas.microsoft.com/office/drawing/2014/main" id="{41E5054F-7737-4072-8196-282B9B70245D}"/>
              </a:ext>
            </a:extLst>
          </p:cNvPr>
          <p:cNvCxnSpPr/>
          <p:nvPr/>
        </p:nvCxnSpPr>
        <p:spPr>
          <a:xfrm>
            <a:off x="5673592" y="1873566"/>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B44374-F93B-433C-933B-C2EA059891A3}"/>
              </a:ext>
            </a:extLst>
          </p:cNvPr>
          <p:cNvPicPr>
            <a:picLocks noChangeAspect="1"/>
          </p:cNvPicPr>
          <p:nvPr/>
        </p:nvPicPr>
        <p:blipFill>
          <a:blip r:embed="rId2"/>
          <a:stretch>
            <a:fillRect/>
          </a:stretch>
        </p:blipFill>
        <p:spPr>
          <a:xfrm>
            <a:off x="1857058" y="3018987"/>
            <a:ext cx="2227262" cy="2085359"/>
          </a:xfrm>
          <a:prstGeom prst="rect">
            <a:avLst/>
          </a:prstGeom>
        </p:spPr>
      </p:pic>
      <p:pic>
        <p:nvPicPr>
          <p:cNvPr id="5" name="Picture 4">
            <a:extLst>
              <a:ext uri="{FF2B5EF4-FFF2-40B4-BE49-F238E27FC236}">
                <a16:creationId xmlns:a16="http://schemas.microsoft.com/office/drawing/2014/main" id="{4FDA4C80-BF27-4452-82CE-D0F61BE447F9}"/>
              </a:ext>
            </a:extLst>
          </p:cNvPr>
          <p:cNvPicPr>
            <a:picLocks noChangeAspect="1"/>
          </p:cNvPicPr>
          <p:nvPr/>
        </p:nvPicPr>
        <p:blipFill>
          <a:blip r:embed="rId3"/>
          <a:stretch>
            <a:fillRect/>
          </a:stretch>
        </p:blipFill>
        <p:spPr>
          <a:xfrm>
            <a:off x="6236970" y="2780663"/>
            <a:ext cx="4838700" cy="2543175"/>
          </a:xfrm>
          <a:prstGeom prst="rect">
            <a:avLst/>
          </a:prstGeom>
        </p:spPr>
      </p:pic>
    </p:spTree>
    <p:extLst>
      <p:ext uri="{BB962C8B-B14F-4D97-AF65-F5344CB8AC3E}">
        <p14:creationId xmlns:p14="http://schemas.microsoft.com/office/powerpoint/2010/main" val="171475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F6C4-7773-4C90-9784-3E9910A71E86}"/>
              </a:ext>
            </a:extLst>
          </p:cNvPr>
          <p:cNvSpPr>
            <a:spLocks noGrp="1"/>
          </p:cNvSpPr>
          <p:nvPr>
            <p:ph type="title"/>
          </p:nvPr>
        </p:nvSpPr>
        <p:spPr/>
        <p:txBody>
          <a:bodyPr/>
          <a:lstStyle/>
          <a:p>
            <a:r>
              <a:rPr lang="en-US" dirty="0"/>
              <a:t>Kubernetes Cluster – Control Plane</a:t>
            </a:r>
            <a:endParaRPr lang="en-IN" dirty="0"/>
          </a:p>
        </p:txBody>
      </p:sp>
      <p:sp>
        <p:nvSpPr>
          <p:cNvPr id="4" name="TextBox 3">
            <a:extLst>
              <a:ext uri="{FF2B5EF4-FFF2-40B4-BE49-F238E27FC236}">
                <a16:creationId xmlns:a16="http://schemas.microsoft.com/office/drawing/2014/main" id="{36C2C141-1760-4E02-B78B-815F3FE4337B}"/>
              </a:ext>
            </a:extLst>
          </p:cNvPr>
          <p:cNvSpPr txBox="1"/>
          <p:nvPr/>
        </p:nvSpPr>
        <p:spPr>
          <a:xfrm>
            <a:off x="564831" y="2155387"/>
            <a:ext cx="4352605" cy="4249873"/>
          </a:xfrm>
          <a:prstGeom prst="rect">
            <a:avLst/>
          </a:prstGeom>
          <a:noFill/>
        </p:spPr>
        <p:txBody>
          <a:bodyPr wrap="square">
            <a:spAutoFit/>
          </a:bodyPr>
          <a:lstStyle/>
          <a:p>
            <a:pPr>
              <a:lnSpc>
                <a:spcPct val="150000"/>
              </a:lnSpc>
            </a:pPr>
            <a:r>
              <a:rPr lang="en-US" dirty="0" err="1"/>
              <a:t>Etcd</a:t>
            </a:r>
            <a:r>
              <a:rPr lang="en-US" dirty="0"/>
              <a:t>  -  Two-Four CPU cores are enough and disk I/O will be far more critical; therefore, making sure the fastest disks available are used.</a:t>
            </a:r>
          </a:p>
          <a:p>
            <a:pPr>
              <a:lnSpc>
                <a:spcPct val="150000"/>
              </a:lnSpc>
            </a:pPr>
            <a:endParaRPr lang="en-US" dirty="0"/>
          </a:p>
          <a:p>
            <a:pPr>
              <a:lnSpc>
                <a:spcPct val="150000"/>
              </a:lnSpc>
            </a:pPr>
            <a:r>
              <a:rPr lang="en-US" dirty="0"/>
              <a:t>Small </a:t>
            </a:r>
            <a:r>
              <a:rPr lang="en-US" dirty="0" err="1"/>
              <a:t>etcd</a:t>
            </a:r>
            <a:r>
              <a:rPr lang="en-US" dirty="0"/>
              <a:t> cluster serving under 200 Kubernetes nodes will be three servers with two cores each, 8GB of RAM, 20GB of disk space per node   (greater than 3000 concurrent IOPS)</a:t>
            </a:r>
            <a:endParaRPr lang="en-IN" dirty="0"/>
          </a:p>
        </p:txBody>
      </p:sp>
      <p:cxnSp>
        <p:nvCxnSpPr>
          <p:cNvPr id="5" name="Straight Connector 9">
            <a:extLst>
              <a:ext uri="{FF2B5EF4-FFF2-40B4-BE49-F238E27FC236}">
                <a16:creationId xmlns:a16="http://schemas.microsoft.com/office/drawing/2014/main" id="{B8ED6BDD-01EF-42D5-A095-3B939138F5AD}"/>
              </a:ext>
            </a:extLst>
          </p:cNvPr>
          <p:cNvCxnSpPr/>
          <p:nvPr/>
        </p:nvCxnSpPr>
        <p:spPr>
          <a:xfrm>
            <a:off x="650242" y="1493522"/>
            <a:ext cx="10891519" cy="0"/>
          </a:xfrm>
          <a:prstGeom prst="straightConnector1">
            <a:avLst/>
          </a:prstGeom>
          <a:noFill/>
          <a:ln w="19046" cap="flat">
            <a:solidFill>
              <a:srgbClr val="FFFFFF"/>
            </a:solidFill>
            <a:prstDash val="solid"/>
            <a:miter/>
          </a:ln>
        </p:spPr>
      </p:cxnSp>
      <p:sp>
        <p:nvSpPr>
          <p:cNvPr id="6" name="TextBox 5">
            <a:extLst>
              <a:ext uri="{FF2B5EF4-FFF2-40B4-BE49-F238E27FC236}">
                <a16:creationId xmlns:a16="http://schemas.microsoft.com/office/drawing/2014/main" id="{4A85DD72-F386-40CE-9EEF-C203531CB174}"/>
              </a:ext>
            </a:extLst>
          </p:cNvPr>
          <p:cNvSpPr txBox="1"/>
          <p:nvPr/>
        </p:nvSpPr>
        <p:spPr>
          <a:xfrm>
            <a:off x="5702775" y="2198192"/>
            <a:ext cx="5856289" cy="1477328"/>
          </a:xfrm>
          <a:prstGeom prst="rect">
            <a:avLst/>
          </a:prstGeom>
          <a:noFill/>
        </p:spPr>
        <p:txBody>
          <a:bodyPr wrap="square" rtlCol="0">
            <a:spAutoFit/>
          </a:bodyPr>
          <a:lstStyle/>
          <a:p>
            <a:r>
              <a:rPr lang="en-US" dirty="0"/>
              <a:t>API Server -  Four CPU cores and 16GB of memory</a:t>
            </a:r>
          </a:p>
          <a:p>
            <a:endParaRPr lang="en-US" dirty="0"/>
          </a:p>
          <a:p>
            <a:r>
              <a:rPr lang="en-US" dirty="0"/>
              <a:t>On small clusters with under 100 nodes, the control plane will fit into the unused capacity from the </a:t>
            </a:r>
            <a:r>
              <a:rPr lang="en-US" dirty="0" err="1"/>
              <a:t>etcd</a:t>
            </a:r>
            <a:r>
              <a:rPr lang="en-US" dirty="0"/>
              <a:t> cluster as long as the nodes have</a:t>
            </a:r>
            <a:endParaRPr lang="en-IN" dirty="0"/>
          </a:p>
        </p:txBody>
      </p:sp>
      <p:sp>
        <p:nvSpPr>
          <p:cNvPr id="7" name="TextBox 6">
            <a:extLst>
              <a:ext uri="{FF2B5EF4-FFF2-40B4-BE49-F238E27FC236}">
                <a16:creationId xmlns:a16="http://schemas.microsoft.com/office/drawing/2014/main" id="{F67D59B1-AF62-47E3-9604-C223B3574E33}"/>
              </a:ext>
            </a:extLst>
          </p:cNvPr>
          <p:cNvSpPr txBox="1"/>
          <p:nvPr/>
        </p:nvSpPr>
        <p:spPr>
          <a:xfrm>
            <a:off x="5702776" y="3918524"/>
            <a:ext cx="5838986" cy="646331"/>
          </a:xfrm>
          <a:prstGeom prst="rect">
            <a:avLst/>
          </a:prstGeom>
          <a:noFill/>
        </p:spPr>
        <p:txBody>
          <a:bodyPr wrap="square" rtlCol="0">
            <a:spAutoFit/>
          </a:bodyPr>
          <a:lstStyle/>
          <a:p>
            <a:r>
              <a:rPr lang="en-US" dirty="0"/>
              <a:t>Each instance can only handle a set number of requests at a time which defaults to 400.</a:t>
            </a:r>
            <a:endParaRPr lang="en-IN" dirty="0"/>
          </a:p>
        </p:txBody>
      </p:sp>
      <p:cxnSp>
        <p:nvCxnSpPr>
          <p:cNvPr id="8" name="Straight Connector 7">
            <a:extLst>
              <a:ext uri="{FF2B5EF4-FFF2-40B4-BE49-F238E27FC236}">
                <a16:creationId xmlns:a16="http://schemas.microsoft.com/office/drawing/2014/main" id="{68C8D6B8-714B-4151-A2CB-282D3A15CDB1}"/>
              </a:ext>
            </a:extLst>
          </p:cNvPr>
          <p:cNvCxnSpPr/>
          <p:nvPr/>
        </p:nvCxnSpPr>
        <p:spPr>
          <a:xfrm>
            <a:off x="5405120"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60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F6C4-7773-4C90-9784-3E9910A71E86}"/>
              </a:ext>
            </a:extLst>
          </p:cNvPr>
          <p:cNvSpPr>
            <a:spLocks noGrp="1"/>
          </p:cNvSpPr>
          <p:nvPr>
            <p:ph type="title"/>
          </p:nvPr>
        </p:nvSpPr>
        <p:spPr/>
        <p:txBody>
          <a:bodyPr/>
          <a:lstStyle/>
          <a:p>
            <a:r>
              <a:rPr lang="en-US" dirty="0"/>
              <a:t>Kubernetes Cluster – Data Plane</a:t>
            </a:r>
            <a:endParaRPr lang="en-IN" dirty="0"/>
          </a:p>
        </p:txBody>
      </p:sp>
      <p:sp>
        <p:nvSpPr>
          <p:cNvPr id="4" name="TextBox 3">
            <a:extLst>
              <a:ext uri="{FF2B5EF4-FFF2-40B4-BE49-F238E27FC236}">
                <a16:creationId xmlns:a16="http://schemas.microsoft.com/office/drawing/2014/main" id="{36C2C141-1760-4E02-B78B-815F3FE4337B}"/>
              </a:ext>
            </a:extLst>
          </p:cNvPr>
          <p:cNvSpPr txBox="1"/>
          <p:nvPr/>
        </p:nvSpPr>
        <p:spPr>
          <a:xfrm>
            <a:off x="646111" y="1853248"/>
            <a:ext cx="11210609" cy="4194674"/>
          </a:xfrm>
          <a:prstGeom prst="rect">
            <a:avLst/>
          </a:prstGeom>
          <a:noFill/>
        </p:spPr>
        <p:txBody>
          <a:bodyPr wrap="square">
            <a:spAutoFit/>
          </a:bodyPr>
          <a:lstStyle/>
          <a:p>
            <a:pPr>
              <a:lnSpc>
                <a:spcPct val="150000"/>
              </a:lnSpc>
            </a:pPr>
            <a:r>
              <a:rPr lang="en-US" dirty="0"/>
              <a:t>Worker Nodes :- </a:t>
            </a:r>
          </a:p>
          <a:p>
            <a:pPr>
              <a:lnSpc>
                <a:spcPct val="150000"/>
              </a:lnSpc>
            </a:pPr>
            <a:endParaRPr lang="en-US" dirty="0"/>
          </a:p>
          <a:p>
            <a:pPr>
              <a:lnSpc>
                <a:spcPct val="150000"/>
              </a:lnSpc>
            </a:pPr>
            <a:r>
              <a:rPr lang="en-US" dirty="0"/>
              <a:t>Assume the average pod will have a requested memory of 256Mb. </a:t>
            </a:r>
          </a:p>
          <a:p>
            <a:pPr>
              <a:lnSpc>
                <a:spcPct val="150000"/>
              </a:lnSpc>
            </a:pPr>
            <a:endParaRPr lang="en-US" dirty="0"/>
          </a:p>
          <a:p>
            <a:pPr>
              <a:lnSpc>
                <a:spcPct val="150000"/>
              </a:lnSpc>
            </a:pPr>
            <a:r>
              <a:rPr lang="en-US" dirty="0"/>
              <a:t>3000 pods will require 750GB of total memory across all the nodes, plus the 1 GB of base per-node memory already required (</a:t>
            </a:r>
            <a:r>
              <a:rPr lang="en-US" dirty="0" err="1"/>
              <a:t>kubelet</a:t>
            </a:r>
            <a:r>
              <a:rPr lang="en-US" dirty="0"/>
              <a:t>, plus the three </a:t>
            </a:r>
            <a:r>
              <a:rPr lang="en-US" dirty="0" err="1"/>
              <a:t>DaemonSets</a:t>
            </a:r>
            <a:r>
              <a:rPr lang="en-US" dirty="0"/>
              <a:t> listed above). </a:t>
            </a:r>
          </a:p>
          <a:p>
            <a:pPr>
              <a:lnSpc>
                <a:spcPct val="150000"/>
              </a:lnSpc>
            </a:pPr>
            <a:endParaRPr lang="en-US" dirty="0"/>
          </a:p>
          <a:p>
            <a:pPr>
              <a:lnSpc>
                <a:spcPct val="150000"/>
              </a:lnSpc>
            </a:pPr>
            <a:r>
              <a:rPr lang="en-US" dirty="0"/>
              <a:t>On AKS, each of the 112 nodes would need 8GB of RAM at the absolute minimum. But GKE or OpenShift (with 100 pods per node as the default limit) would have 31 nodes with 26GB of RAM minimum.</a:t>
            </a:r>
            <a:endParaRPr lang="en-IN" dirty="0"/>
          </a:p>
        </p:txBody>
      </p:sp>
      <p:cxnSp>
        <p:nvCxnSpPr>
          <p:cNvPr id="5" name="Straight Connector 9">
            <a:extLst>
              <a:ext uri="{FF2B5EF4-FFF2-40B4-BE49-F238E27FC236}">
                <a16:creationId xmlns:a16="http://schemas.microsoft.com/office/drawing/2014/main" id="{B8ED6BDD-01EF-42D5-A095-3B939138F5AD}"/>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210999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12FC-BFCD-420E-930B-06E242F8A81F}"/>
              </a:ext>
            </a:extLst>
          </p:cNvPr>
          <p:cNvSpPr>
            <a:spLocks noGrp="1"/>
          </p:cNvSpPr>
          <p:nvPr>
            <p:ph type="title"/>
          </p:nvPr>
        </p:nvSpPr>
        <p:spPr/>
        <p:txBody>
          <a:bodyPr/>
          <a:lstStyle/>
          <a:p>
            <a:r>
              <a:rPr lang="en-IN" b="1" dirty="0" err="1"/>
              <a:t>Openshift</a:t>
            </a:r>
            <a:endParaRPr lang="en-IN" dirty="0"/>
          </a:p>
        </p:txBody>
      </p:sp>
      <p:sp>
        <p:nvSpPr>
          <p:cNvPr id="4" name="TextBox 3">
            <a:extLst>
              <a:ext uri="{FF2B5EF4-FFF2-40B4-BE49-F238E27FC236}">
                <a16:creationId xmlns:a16="http://schemas.microsoft.com/office/drawing/2014/main" id="{B94EAF32-A599-4EDC-93CF-7A397DF601A1}"/>
              </a:ext>
            </a:extLst>
          </p:cNvPr>
          <p:cNvSpPr txBox="1"/>
          <p:nvPr/>
        </p:nvSpPr>
        <p:spPr>
          <a:xfrm>
            <a:off x="810334" y="1618103"/>
            <a:ext cx="10271464" cy="4647426"/>
          </a:xfrm>
          <a:prstGeom prst="rect">
            <a:avLst/>
          </a:prstGeom>
          <a:noFill/>
        </p:spPr>
        <p:txBody>
          <a:bodyPr wrap="square" rtlCol="0">
            <a:spAutoFit/>
          </a:bodyPr>
          <a:lstStyle/>
          <a:p>
            <a:endParaRPr lang="en-US" sz="1600" dirty="0"/>
          </a:p>
          <a:p>
            <a:endParaRPr lang="en-US" sz="1600" dirty="0"/>
          </a:p>
          <a:p>
            <a:r>
              <a:rPr lang="en-US" sz="1600" dirty="0"/>
              <a:t>For production environments, the following recommendations apply:</a:t>
            </a:r>
          </a:p>
          <a:p>
            <a:endParaRPr lang="en-US" sz="1600" dirty="0"/>
          </a:p>
          <a:p>
            <a:endParaRPr lang="en-US" sz="1600" dirty="0"/>
          </a:p>
          <a:p>
            <a:r>
              <a:rPr lang="en-US" sz="1600" dirty="0"/>
              <a:t>Master Hosts</a:t>
            </a:r>
          </a:p>
          <a:p>
            <a:endParaRPr lang="en-US" sz="1600" dirty="0"/>
          </a:p>
          <a:p>
            <a:pPr>
              <a:lnSpc>
                <a:spcPct val="150000"/>
              </a:lnSpc>
            </a:pPr>
            <a:r>
              <a:rPr lang="en-US" sz="1600" dirty="0"/>
              <a:t>1 CPU core and 1.5 GB of memory for each 1000 pods. </a:t>
            </a:r>
          </a:p>
          <a:p>
            <a:pPr>
              <a:lnSpc>
                <a:spcPct val="150000"/>
              </a:lnSpc>
            </a:pPr>
            <a:endParaRPr lang="en-US" sz="1600" dirty="0"/>
          </a:p>
          <a:p>
            <a:pPr>
              <a:lnSpc>
                <a:spcPct val="150000"/>
              </a:lnSpc>
            </a:pPr>
            <a:r>
              <a:rPr lang="en-US" sz="1600" dirty="0"/>
              <a:t>Recommended size of a master host in an OpenShift Container Platform cluster of 2000 pods </a:t>
            </a:r>
          </a:p>
          <a:p>
            <a:pPr>
              <a:lnSpc>
                <a:spcPct val="150000"/>
              </a:lnSpc>
            </a:pPr>
            <a:r>
              <a:rPr lang="en-US" sz="1600" dirty="0"/>
              <a:t>Minimum requirements of 2 CPU cores and 16 GB of RAM, plus 2 CPU cores and 3 GB of RAM, </a:t>
            </a:r>
          </a:p>
          <a:p>
            <a:pPr>
              <a:lnSpc>
                <a:spcPct val="150000"/>
              </a:lnSpc>
            </a:pPr>
            <a:endParaRPr lang="en-US" sz="1600" dirty="0"/>
          </a:p>
          <a:p>
            <a:pPr>
              <a:lnSpc>
                <a:spcPct val="150000"/>
              </a:lnSpc>
            </a:pPr>
            <a:r>
              <a:rPr lang="en-US" sz="1600" dirty="0"/>
              <a:t>Total   4 CPU cores and 19 GB of RAM.</a:t>
            </a:r>
          </a:p>
          <a:p>
            <a:pPr>
              <a:lnSpc>
                <a:spcPct val="150000"/>
              </a:lnSpc>
            </a:pPr>
            <a:endParaRPr lang="en-US" sz="1600" dirty="0"/>
          </a:p>
          <a:p>
            <a:endParaRPr lang="en-US" sz="1600" dirty="0"/>
          </a:p>
        </p:txBody>
      </p:sp>
      <p:cxnSp>
        <p:nvCxnSpPr>
          <p:cNvPr id="5" name="Straight Connector 9">
            <a:extLst>
              <a:ext uri="{FF2B5EF4-FFF2-40B4-BE49-F238E27FC236}">
                <a16:creationId xmlns:a16="http://schemas.microsoft.com/office/drawing/2014/main" id="{BC7F58F6-4EDE-41BB-A624-96C9C79740B4}"/>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3875044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12FC-BFCD-420E-930B-06E242F8A81F}"/>
              </a:ext>
            </a:extLst>
          </p:cNvPr>
          <p:cNvSpPr>
            <a:spLocks noGrp="1"/>
          </p:cNvSpPr>
          <p:nvPr>
            <p:ph type="title"/>
          </p:nvPr>
        </p:nvSpPr>
        <p:spPr/>
        <p:txBody>
          <a:bodyPr/>
          <a:lstStyle/>
          <a:p>
            <a:r>
              <a:rPr lang="en-IN" b="1" dirty="0"/>
              <a:t>Certificate Rotation</a:t>
            </a:r>
            <a:endParaRPr lang="en-IN" dirty="0"/>
          </a:p>
        </p:txBody>
      </p:sp>
      <p:sp>
        <p:nvSpPr>
          <p:cNvPr id="4" name="TextBox 3">
            <a:extLst>
              <a:ext uri="{FF2B5EF4-FFF2-40B4-BE49-F238E27FC236}">
                <a16:creationId xmlns:a16="http://schemas.microsoft.com/office/drawing/2014/main" id="{B94EAF32-A599-4EDC-93CF-7A397DF601A1}"/>
              </a:ext>
            </a:extLst>
          </p:cNvPr>
          <p:cNvSpPr txBox="1"/>
          <p:nvPr/>
        </p:nvSpPr>
        <p:spPr>
          <a:xfrm>
            <a:off x="800174" y="2176903"/>
            <a:ext cx="10271464" cy="3688638"/>
          </a:xfrm>
          <a:prstGeom prst="rect">
            <a:avLst/>
          </a:prstGeom>
          <a:noFill/>
        </p:spPr>
        <p:txBody>
          <a:bodyPr wrap="square" rtlCol="0">
            <a:spAutoFit/>
          </a:bodyPr>
          <a:lstStyle/>
          <a:p>
            <a:pPr>
              <a:lnSpc>
                <a:spcPct val="200000"/>
              </a:lnSpc>
              <a:buFont typeface="Arial" panose="020B0604020202020204" pitchFamily="34" charset="0"/>
              <a:buChar char="•"/>
            </a:pPr>
            <a:r>
              <a:rPr lang="en-IN" sz="2000" dirty="0" err="1"/>
              <a:t>etcd</a:t>
            </a:r>
            <a:endParaRPr lang="en-IN" sz="2000" dirty="0"/>
          </a:p>
          <a:p>
            <a:pPr>
              <a:lnSpc>
                <a:spcPct val="200000"/>
              </a:lnSpc>
              <a:buFont typeface="Arial" panose="020B0604020202020204" pitchFamily="34" charset="0"/>
              <a:buChar char="•"/>
            </a:pPr>
            <a:r>
              <a:rPr lang="en-IN" sz="2000" dirty="0" err="1"/>
              <a:t>kubelet</a:t>
            </a:r>
            <a:endParaRPr lang="en-IN" sz="2000" dirty="0"/>
          </a:p>
          <a:p>
            <a:pPr>
              <a:lnSpc>
                <a:spcPct val="200000"/>
              </a:lnSpc>
              <a:buFont typeface="Arial" panose="020B0604020202020204" pitchFamily="34" charset="0"/>
              <a:buChar char="•"/>
            </a:pPr>
            <a:r>
              <a:rPr lang="en-IN" sz="2000" dirty="0" err="1"/>
              <a:t>kube-apiserver</a:t>
            </a:r>
            <a:endParaRPr lang="en-IN" sz="2000" dirty="0"/>
          </a:p>
          <a:p>
            <a:pPr>
              <a:lnSpc>
                <a:spcPct val="200000"/>
              </a:lnSpc>
              <a:buFont typeface="Arial" panose="020B0604020202020204" pitchFamily="34" charset="0"/>
              <a:buChar char="•"/>
            </a:pPr>
            <a:r>
              <a:rPr lang="en-IN" sz="2000" dirty="0" err="1"/>
              <a:t>kube</a:t>
            </a:r>
            <a:r>
              <a:rPr lang="en-IN" sz="2000" dirty="0"/>
              <a:t>-proxy</a:t>
            </a:r>
          </a:p>
          <a:p>
            <a:pPr>
              <a:lnSpc>
                <a:spcPct val="200000"/>
              </a:lnSpc>
              <a:buFont typeface="Arial" panose="020B0604020202020204" pitchFamily="34" charset="0"/>
              <a:buChar char="•"/>
            </a:pPr>
            <a:r>
              <a:rPr lang="en-IN" sz="2000" dirty="0" err="1"/>
              <a:t>kube</a:t>
            </a:r>
            <a:r>
              <a:rPr lang="en-IN" sz="2000" dirty="0"/>
              <a:t>-scheduler</a:t>
            </a:r>
          </a:p>
          <a:p>
            <a:pPr>
              <a:lnSpc>
                <a:spcPct val="200000"/>
              </a:lnSpc>
              <a:buFont typeface="Arial" panose="020B0604020202020204" pitchFamily="34" charset="0"/>
              <a:buChar char="•"/>
            </a:pPr>
            <a:r>
              <a:rPr lang="en-IN" sz="2000" dirty="0" err="1"/>
              <a:t>kube</a:t>
            </a:r>
            <a:r>
              <a:rPr lang="en-IN" sz="2000" dirty="0"/>
              <a:t>-controller-manager</a:t>
            </a:r>
          </a:p>
        </p:txBody>
      </p:sp>
      <p:cxnSp>
        <p:nvCxnSpPr>
          <p:cNvPr id="5" name="Straight Connector 9">
            <a:extLst>
              <a:ext uri="{FF2B5EF4-FFF2-40B4-BE49-F238E27FC236}">
                <a16:creationId xmlns:a16="http://schemas.microsoft.com/office/drawing/2014/main" id="{BC7F58F6-4EDE-41BB-A624-96C9C79740B4}"/>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68923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44A6-C79B-4875-9105-F85C1D5041ED}"/>
              </a:ext>
            </a:extLst>
          </p:cNvPr>
          <p:cNvSpPr>
            <a:spLocks noGrp="1"/>
          </p:cNvSpPr>
          <p:nvPr>
            <p:ph type="title"/>
          </p:nvPr>
        </p:nvSpPr>
        <p:spPr/>
        <p:txBody>
          <a:bodyPr/>
          <a:lstStyle/>
          <a:p>
            <a:r>
              <a:rPr lang="en-US" dirty="0"/>
              <a:t>CKA </a:t>
            </a:r>
            <a:endParaRPr lang="en-IN" dirty="0"/>
          </a:p>
        </p:txBody>
      </p:sp>
      <p:sp>
        <p:nvSpPr>
          <p:cNvPr id="3" name="TextBox 2">
            <a:extLst>
              <a:ext uri="{FF2B5EF4-FFF2-40B4-BE49-F238E27FC236}">
                <a16:creationId xmlns:a16="http://schemas.microsoft.com/office/drawing/2014/main" id="{3DC28788-2544-4EBA-82E0-9C5A88603A5C}"/>
              </a:ext>
            </a:extLst>
          </p:cNvPr>
          <p:cNvSpPr txBox="1"/>
          <p:nvPr/>
        </p:nvSpPr>
        <p:spPr>
          <a:xfrm>
            <a:off x="656271" y="2418080"/>
            <a:ext cx="10540049" cy="3416320"/>
          </a:xfrm>
          <a:prstGeom prst="rect">
            <a:avLst/>
          </a:prstGeom>
          <a:noFill/>
        </p:spPr>
        <p:txBody>
          <a:bodyPr wrap="square" rtlCol="0">
            <a:spAutoFit/>
          </a:bodyPr>
          <a:lstStyle/>
          <a:p>
            <a:r>
              <a:rPr lang="en-IN" dirty="0">
                <a:hlinkClick r:id="rId2"/>
              </a:rPr>
              <a:t>https://github.com/dgkanatsios/CKAD-exercises</a:t>
            </a:r>
            <a:endParaRPr lang="en-IN" dirty="0"/>
          </a:p>
          <a:p>
            <a:endParaRPr lang="en-IN" dirty="0"/>
          </a:p>
          <a:p>
            <a:endParaRPr lang="en-IN" dirty="0"/>
          </a:p>
          <a:p>
            <a:r>
              <a:rPr lang="en-IN" dirty="0">
                <a:hlinkClick r:id="rId3"/>
              </a:rPr>
              <a:t>https://github.com/twajr/ckad-prep-notes</a:t>
            </a:r>
            <a:endParaRPr lang="en-IN" dirty="0"/>
          </a:p>
          <a:p>
            <a:endParaRPr lang="en-IN" dirty="0"/>
          </a:p>
          <a:p>
            <a:r>
              <a:rPr lang="en-IN" dirty="0">
                <a:hlinkClick r:id="rId4"/>
              </a:rPr>
              <a:t>https://github.com/walidshaari/Kubernetes-Certified-Administrator</a:t>
            </a:r>
            <a:endParaRPr lang="en-IN" dirty="0"/>
          </a:p>
          <a:p>
            <a:endParaRPr lang="en-IN" dirty="0"/>
          </a:p>
          <a:p>
            <a:r>
              <a:rPr lang="en-IN" dirty="0">
                <a:hlinkClick r:id="rId5"/>
              </a:rPr>
              <a:t>https://medium.com/bb-tutorials-and-thoughts/practice-enough-with-these-questions-for-the-ckad-exam-2f42d1228552</a:t>
            </a:r>
            <a:endParaRPr lang="en-IN" dirty="0"/>
          </a:p>
          <a:p>
            <a:endParaRPr lang="en-IN" dirty="0"/>
          </a:p>
          <a:p>
            <a:endParaRPr lang="en-IN" dirty="0"/>
          </a:p>
          <a:p>
            <a:endParaRPr lang="en-IN" dirty="0"/>
          </a:p>
        </p:txBody>
      </p:sp>
      <p:cxnSp>
        <p:nvCxnSpPr>
          <p:cNvPr id="4" name="Straight Connector 9">
            <a:extLst>
              <a:ext uri="{FF2B5EF4-FFF2-40B4-BE49-F238E27FC236}">
                <a16:creationId xmlns:a16="http://schemas.microsoft.com/office/drawing/2014/main" id="{8855411A-6880-464E-BF45-FE617868BA9E}"/>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393805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913C-3F90-451B-B227-716C2D8726FC}"/>
              </a:ext>
            </a:extLst>
          </p:cNvPr>
          <p:cNvSpPr>
            <a:spLocks noGrp="1"/>
          </p:cNvSpPr>
          <p:nvPr>
            <p:ph type="title"/>
          </p:nvPr>
        </p:nvSpPr>
        <p:spPr/>
        <p:txBody>
          <a:bodyPr/>
          <a:lstStyle/>
          <a:p>
            <a:r>
              <a:rPr lang="en-US" dirty="0"/>
              <a:t>Certificate Signing Request</a:t>
            </a:r>
            <a:endParaRPr lang="en-IN" dirty="0"/>
          </a:p>
        </p:txBody>
      </p:sp>
      <p:pic>
        <p:nvPicPr>
          <p:cNvPr id="3" name="Picture 2">
            <a:extLst>
              <a:ext uri="{FF2B5EF4-FFF2-40B4-BE49-F238E27FC236}">
                <a16:creationId xmlns:a16="http://schemas.microsoft.com/office/drawing/2014/main" id="{B7FDAFA1-8BFA-4EA3-A12E-08E09E9DA230}"/>
              </a:ext>
            </a:extLst>
          </p:cNvPr>
          <p:cNvPicPr>
            <a:picLocks noChangeAspect="1"/>
          </p:cNvPicPr>
          <p:nvPr/>
        </p:nvPicPr>
        <p:blipFill>
          <a:blip r:embed="rId2"/>
          <a:stretch>
            <a:fillRect/>
          </a:stretch>
        </p:blipFill>
        <p:spPr>
          <a:xfrm>
            <a:off x="3066732" y="1853248"/>
            <a:ext cx="5244148" cy="4379023"/>
          </a:xfrm>
          <a:prstGeom prst="rect">
            <a:avLst/>
          </a:prstGeom>
        </p:spPr>
      </p:pic>
      <p:cxnSp>
        <p:nvCxnSpPr>
          <p:cNvPr id="4" name="Straight Connector 9">
            <a:extLst>
              <a:ext uri="{FF2B5EF4-FFF2-40B4-BE49-F238E27FC236}">
                <a16:creationId xmlns:a16="http://schemas.microsoft.com/office/drawing/2014/main" id="{5E36E48F-6CB8-44D7-A403-5B854D0A6740}"/>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147025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BEA1F-9871-41F7-AE6E-F5C6DE74EF26}"/>
              </a:ext>
            </a:extLst>
          </p:cNvPr>
          <p:cNvPicPr>
            <a:picLocks noChangeAspect="1"/>
          </p:cNvPicPr>
          <p:nvPr/>
        </p:nvPicPr>
        <p:blipFill>
          <a:blip r:embed="rId2"/>
          <a:stretch>
            <a:fillRect/>
          </a:stretch>
        </p:blipFill>
        <p:spPr>
          <a:xfrm>
            <a:off x="1840284" y="2242502"/>
            <a:ext cx="8210550" cy="3571875"/>
          </a:xfrm>
          <a:prstGeom prst="rect">
            <a:avLst/>
          </a:prstGeom>
        </p:spPr>
      </p:pic>
      <p:sp>
        <p:nvSpPr>
          <p:cNvPr id="4" name="Title 1">
            <a:extLst>
              <a:ext uri="{FF2B5EF4-FFF2-40B4-BE49-F238E27FC236}">
                <a16:creationId xmlns:a16="http://schemas.microsoft.com/office/drawing/2014/main" id="{28DE8C46-6473-4262-8DA1-F7F5CDA3C441}"/>
              </a:ext>
            </a:extLst>
          </p:cNvPr>
          <p:cNvSpPr txBox="1">
            <a:spLocks/>
          </p:cNvSpPr>
          <p:nvPr/>
        </p:nvSpPr>
        <p:spPr>
          <a:xfrm>
            <a:off x="646111"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Certificate Signing Request</a:t>
            </a:r>
            <a:endParaRPr lang="en-IN" dirty="0"/>
          </a:p>
        </p:txBody>
      </p:sp>
      <p:cxnSp>
        <p:nvCxnSpPr>
          <p:cNvPr id="5" name="Straight Connector 9">
            <a:extLst>
              <a:ext uri="{FF2B5EF4-FFF2-40B4-BE49-F238E27FC236}">
                <a16:creationId xmlns:a16="http://schemas.microsoft.com/office/drawing/2014/main" id="{9CF8830F-042F-48C1-B00C-880468F13C4E}"/>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107812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1257-6BF8-4A41-87BD-75E87368FE52}"/>
              </a:ext>
            </a:extLst>
          </p:cNvPr>
          <p:cNvSpPr>
            <a:spLocks noGrp="1"/>
          </p:cNvSpPr>
          <p:nvPr>
            <p:ph type="title"/>
          </p:nvPr>
        </p:nvSpPr>
        <p:spPr/>
        <p:txBody>
          <a:bodyPr/>
          <a:lstStyle/>
          <a:p>
            <a:r>
              <a:rPr lang="en-US" dirty="0"/>
              <a:t>Custom Resource Definition</a:t>
            </a:r>
            <a:endParaRPr lang="en-IN" dirty="0"/>
          </a:p>
        </p:txBody>
      </p:sp>
      <p:cxnSp>
        <p:nvCxnSpPr>
          <p:cNvPr id="3" name="Straight Connector 9">
            <a:extLst>
              <a:ext uri="{FF2B5EF4-FFF2-40B4-BE49-F238E27FC236}">
                <a16:creationId xmlns:a16="http://schemas.microsoft.com/office/drawing/2014/main" id="{2272FEBA-0726-4D6F-88BB-741B331C5571}"/>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4" name="TextBox 3">
            <a:extLst>
              <a:ext uri="{FF2B5EF4-FFF2-40B4-BE49-F238E27FC236}">
                <a16:creationId xmlns:a16="http://schemas.microsoft.com/office/drawing/2014/main" id="{4738EC26-5411-43AD-B6E0-0784C4C79889}"/>
              </a:ext>
            </a:extLst>
          </p:cNvPr>
          <p:cNvSpPr txBox="1"/>
          <p:nvPr/>
        </p:nvSpPr>
        <p:spPr>
          <a:xfrm>
            <a:off x="833120" y="2733040"/>
            <a:ext cx="9770483" cy="870688"/>
          </a:xfrm>
          <a:prstGeom prst="rect">
            <a:avLst/>
          </a:prstGeom>
          <a:noFill/>
        </p:spPr>
        <p:txBody>
          <a:bodyPr wrap="square" rtlCol="0">
            <a:spAutoFit/>
          </a:bodyPr>
          <a:lstStyle/>
          <a:p>
            <a:pPr>
              <a:lnSpc>
                <a:spcPct val="150000"/>
              </a:lnSpc>
              <a:spcBef>
                <a:spcPts val="1000"/>
              </a:spcBef>
              <a:spcAft>
                <a:spcPts val="600"/>
              </a:spcAft>
            </a:pPr>
            <a:r>
              <a:rPr lang="en-US" b="1" dirty="0"/>
              <a:t>A</a:t>
            </a:r>
            <a:r>
              <a:rPr lang="en-US" kern="0" dirty="0">
                <a:solidFill>
                  <a:schemeClr val="tx2"/>
                </a:solidFill>
                <a:latin typeface="+mj-lt"/>
                <a:ea typeface="+mj-ea"/>
                <a:cs typeface="+mj-cs"/>
              </a:rPr>
              <a:t>llows you to create your own API objects and define your own kind just like Pod, Deployment, </a:t>
            </a:r>
            <a:r>
              <a:rPr lang="en-US" kern="0" dirty="0" err="1">
                <a:solidFill>
                  <a:schemeClr val="tx2"/>
                </a:solidFill>
                <a:latin typeface="+mj-lt"/>
                <a:ea typeface="+mj-ea"/>
                <a:cs typeface="+mj-cs"/>
              </a:rPr>
              <a:t>ReplicaSet</a:t>
            </a:r>
            <a:r>
              <a:rPr lang="en-US" kern="0" dirty="0">
                <a:solidFill>
                  <a:schemeClr val="tx2"/>
                </a:solidFill>
                <a:latin typeface="+mj-lt"/>
                <a:ea typeface="+mj-ea"/>
                <a:cs typeface="+mj-cs"/>
              </a:rPr>
              <a:t>, etc.</a:t>
            </a:r>
            <a:endParaRPr lang="en-IN" dirty="0"/>
          </a:p>
        </p:txBody>
      </p:sp>
      <p:sp>
        <p:nvSpPr>
          <p:cNvPr id="5" name="TextBox 4">
            <a:extLst>
              <a:ext uri="{FF2B5EF4-FFF2-40B4-BE49-F238E27FC236}">
                <a16:creationId xmlns:a16="http://schemas.microsoft.com/office/drawing/2014/main" id="{FF3E5309-5B41-4BA7-8BDB-FE94D42CC66A}"/>
              </a:ext>
            </a:extLst>
          </p:cNvPr>
          <p:cNvSpPr txBox="1"/>
          <p:nvPr/>
        </p:nvSpPr>
        <p:spPr>
          <a:xfrm>
            <a:off x="833120" y="4399280"/>
            <a:ext cx="9865360" cy="646331"/>
          </a:xfrm>
          <a:prstGeom prst="rect">
            <a:avLst/>
          </a:prstGeom>
          <a:noFill/>
        </p:spPr>
        <p:txBody>
          <a:bodyPr wrap="square" rtlCol="0">
            <a:spAutoFit/>
          </a:bodyPr>
          <a:lstStyle/>
          <a:p>
            <a:r>
              <a:rPr lang="en-US" b="1" dirty="0"/>
              <a:t>Allows</a:t>
            </a:r>
            <a:r>
              <a:rPr lang="en-US" dirty="0"/>
              <a:t> you to extend Kubernetes capabilities by adding any kind of API object useful for your application</a:t>
            </a:r>
            <a:endParaRPr lang="en-IN" dirty="0"/>
          </a:p>
        </p:txBody>
      </p:sp>
    </p:spTree>
    <p:extLst>
      <p:ext uri="{BB962C8B-B14F-4D97-AF65-F5344CB8AC3E}">
        <p14:creationId xmlns:p14="http://schemas.microsoft.com/office/powerpoint/2010/main" val="265808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p:txBody>
          <a:bodyPr/>
          <a:lstStyle/>
          <a:p>
            <a:r>
              <a:rPr lang="en-US" sz="3200" dirty="0"/>
              <a:t>Custom Resource Definition</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15" name="Straight Connector 14">
            <a:extLst>
              <a:ext uri="{FF2B5EF4-FFF2-40B4-BE49-F238E27FC236}">
                <a16:creationId xmlns:a16="http://schemas.microsoft.com/office/drawing/2014/main" id="{B0BF1CED-9046-49E3-A03A-0BF20926837D}"/>
              </a:ext>
            </a:extLst>
          </p:cNvPr>
          <p:cNvCxnSpPr/>
          <p:nvPr/>
        </p:nvCxnSpPr>
        <p:spPr>
          <a:xfrm>
            <a:off x="6096000"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65BF49F-A36E-48D2-B205-4E43A99A3BD4}"/>
              </a:ext>
            </a:extLst>
          </p:cNvPr>
          <p:cNvSpPr txBox="1"/>
          <p:nvPr/>
        </p:nvSpPr>
        <p:spPr>
          <a:xfrm>
            <a:off x="619762" y="2468880"/>
            <a:ext cx="5262875" cy="2862322"/>
          </a:xfrm>
          <a:prstGeom prst="rect">
            <a:avLst/>
          </a:prstGeom>
          <a:noFill/>
        </p:spPr>
        <p:txBody>
          <a:bodyPr wrap="square" rtlCol="0">
            <a:spAutoFit/>
          </a:bodyPr>
          <a:lstStyle/>
          <a:p>
            <a:r>
              <a:rPr lang="en-US" dirty="0"/>
              <a:t>metadata field define what the name of the resource</a:t>
            </a:r>
          </a:p>
          <a:p>
            <a:endParaRPr lang="en-US" dirty="0"/>
          </a:p>
          <a:p>
            <a:endParaRPr lang="en-US" dirty="0"/>
          </a:p>
          <a:p>
            <a:r>
              <a:rPr lang="en-US" dirty="0"/>
              <a:t>Spec group -  What the group name will be.</a:t>
            </a:r>
          </a:p>
          <a:p>
            <a:endParaRPr lang="en-US" dirty="0"/>
          </a:p>
          <a:p>
            <a:r>
              <a:rPr lang="en-US" dirty="0"/>
              <a:t>Spec version helps us define the version</a:t>
            </a:r>
          </a:p>
          <a:p>
            <a:endParaRPr lang="en-US" dirty="0"/>
          </a:p>
          <a:p>
            <a:endParaRPr lang="en-US" dirty="0"/>
          </a:p>
          <a:p>
            <a:r>
              <a:rPr lang="en-US" dirty="0"/>
              <a:t>Kind name </a:t>
            </a:r>
            <a:r>
              <a:rPr lang="en-US" dirty="0" err="1"/>
              <a:t>name</a:t>
            </a:r>
            <a:r>
              <a:rPr lang="en-US" dirty="0"/>
              <a:t> and the short name</a:t>
            </a:r>
            <a:endParaRPr lang="en-IN" dirty="0"/>
          </a:p>
        </p:txBody>
      </p:sp>
      <p:pic>
        <p:nvPicPr>
          <p:cNvPr id="5" name="Picture 4">
            <a:extLst>
              <a:ext uri="{FF2B5EF4-FFF2-40B4-BE49-F238E27FC236}">
                <a16:creationId xmlns:a16="http://schemas.microsoft.com/office/drawing/2014/main" id="{7A691C67-239C-43F0-9ED2-BB5A5C216198}"/>
              </a:ext>
            </a:extLst>
          </p:cNvPr>
          <p:cNvPicPr>
            <a:picLocks noChangeAspect="1"/>
          </p:cNvPicPr>
          <p:nvPr/>
        </p:nvPicPr>
        <p:blipFill>
          <a:blip r:embed="rId2"/>
          <a:stretch>
            <a:fillRect/>
          </a:stretch>
        </p:blipFill>
        <p:spPr>
          <a:xfrm>
            <a:off x="6902146" y="2123819"/>
            <a:ext cx="4670091" cy="4145361"/>
          </a:xfrm>
          <a:prstGeom prst="rect">
            <a:avLst/>
          </a:prstGeom>
        </p:spPr>
      </p:pic>
    </p:spTree>
    <p:extLst>
      <p:ext uri="{BB962C8B-B14F-4D97-AF65-F5344CB8AC3E}">
        <p14:creationId xmlns:p14="http://schemas.microsoft.com/office/powerpoint/2010/main" val="328603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p:txBody>
          <a:bodyPr/>
          <a:lstStyle/>
          <a:p>
            <a:r>
              <a:rPr lang="en-US" sz="3200" dirty="0"/>
              <a:t>Custom Resource Definition</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15" name="Straight Connector 14">
            <a:extLst>
              <a:ext uri="{FF2B5EF4-FFF2-40B4-BE49-F238E27FC236}">
                <a16:creationId xmlns:a16="http://schemas.microsoft.com/office/drawing/2014/main" id="{B0BF1CED-9046-49E3-A03A-0BF20926837D}"/>
              </a:ext>
            </a:extLst>
          </p:cNvPr>
          <p:cNvCxnSpPr/>
          <p:nvPr/>
        </p:nvCxnSpPr>
        <p:spPr>
          <a:xfrm>
            <a:off x="6096000"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29361E4-FC22-4B53-8599-1DD558C84311}"/>
              </a:ext>
            </a:extLst>
          </p:cNvPr>
          <p:cNvPicPr>
            <a:picLocks noChangeAspect="1"/>
          </p:cNvPicPr>
          <p:nvPr/>
        </p:nvPicPr>
        <p:blipFill>
          <a:blip r:embed="rId2"/>
          <a:stretch>
            <a:fillRect/>
          </a:stretch>
        </p:blipFill>
        <p:spPr>
          <a:xfrm>
            <a:off x="1148939" y="2245740"/>
            <a:ext cx="4045805" cy="3591220"/>
          </a:xfrm>
          <a:prstGeom prst="rect">
            <a:avLst/>
          </a:prstGeom>
        </p:spPr>
      </p:pic>
      <p:pic>
        <p:nvPicPr>
          <p:cNvPr id="9" name="Picture 8">
            <a:extLst>
              <a:ext uri="{FF2B5EF4-FFF2-40B4-BE49-F238E27FC236}">
                <a16:creationId xmlns:a16="http://schemas.microsoft.com/office/drawing/2014/main" id="{5E82A572-AB9C-4F45-B3FA-0A2A94A24DC3}"/>
              </a:ext>
            </a:extLst>
          </p:cNvPr>
          <p:cNvPicPr>
            <a:picLocks noChangeAspect="1"/>
          </p:cNvPicPr>
          <p:nvPr/>
        </p:nvPicPr>
        <p:blipFill>
          <a:blip r:embed="rId3"/>
          <a:stretch>
            <a:fillRect/>
          </a:stretch>
        </p:blipFill>
        <p:spPr>
          <a:xfrm>
            <a:off x="6729731" y="2717375"/>
            <a:ext cx="4781550" cy="2647950"/>
          </a:xfrm>
          <a:prstGeom prst="rect">
            <a:avLst/>
          </a:prstGeom>
        </p:spPr>
      </p:pic>
    </p:spTree>
    <p:extLst>
      <p:ext uri="{BB962C8B-B14F-4D97-AF65-F5344CB8AC3E}">
        <p14:creationId xmlns:p14="http://schemas.microsoft.com/office/powerpoint/2010/main" val="229692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p:txBody>
          <a:bodyPr/>
          <a:lstStyle/>
          <a:p>
            <a:r>
              <a:rPr lang="en-US" sz="3200" dirty="0"/>
              <a:t>Operators</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13" name="TextBox 12">
            <a:extLst>
              <a:ext uri="{FF2B5EF4-FFF2-40B4-BE49-F238E27FC236}">
                <a16:creationId xmlns:a16="http://schemas.microsoft.com/office/drawing/2014/main" id="{27EB00E7-E29B-4520-8DD0-AE6734FDEDED}"/>
              </a:ext>
            </a:extLst>
          </p:cNvPr>
          <p:cNvSpPr txBox="1"/>
          <p:nvPr/>
        </p:nvSpPr>
        <p:spPr>
          <a:xfrm>
            <a:off x="1026162" y="3605560"/>
            <a:ext cx="10667992" cy="455189"/>
          </a:xfrm>
          <a:prstGeom prst="rect">
            <a:avLst/>
          </a:prstGeom>
          <a:noFill/>
        </p:spPr>
        <p:txBody>
          <a:bodyPr wrap="square" rtlCol="0">
            <a:spAutoFit/>
          </a:bodyPr>
          <a:lstStyle/>
          <a:p>
            <a:pPr>
              <a:lnSpc>
                <a:spcPct val="150000"/>
              </a:lnSpc>
              <a:spcBef>
                <a:spcPts val="1000"/>
              </a:spcBef>
              <a:spcAft>
                <a:spcPts val="600"/>
              </a:spcAft>
              <a:defRPr sz="1800" b="0" i="0" u="none" strike="noStrike" kern="0" cap="none" spc="0" baseline="0">
                <a:solidFill>
                  <a:srgbClr val="000000"/>
                </a:solidFill>
                <a:uFillTx/>
              </a:defRPr>
            </a:pPr>
            <a:r>
              <a:rPr lang="en-US" kern="0" dirty="0">
                <a:solidFill>
                  <a:schemeClr val="tx2"/>
                </a:solidFill>
                <a:latin typeface="+mj-lt"/>
                <a:ea typeface="+mj-ea"/>
                <a:cs typeface="+mj-cs"/>
              </a:rPr>
              <a:t>Why Operators are used?</a:t>
            </a:r>
            <a:endParaRPr lang="en-IN" dirty="0"/>
          </a:p>
        </p:txBody>
      </p:sp>
      <p:sp>
        <p:nvSpPr>
          <p:cNvPr id="5" name="TextBox 4">
            <a:extLst>
              <a:ext uri="{FF2B5EF4-FFF2-40B4-BE49-F238E27FC236}">
                <a16:creationId xmlns:a16="http://schemas.microsoft.com/office/drawing/2014/main" id="{881D1667-5AA4-44B0-AD05-45C216A93702}"/>
              </a:ext>
            </a:extLst>
          </p:cNvPr>
          <p:cNvSpPr txBox="1"/>
          <p:nvPr/>
        </p:nvSpPr>
        <p:spPr>
          <a:xfrm>
            <a:off x="1026162" y="2615607"/>
            <a:ext cx="5547358" cy="455189"/>
          </a:xfrm>
          <a:prstGeom prst="rect">
            <a:avLst/>
          </a:prstGeom>
          <a:noFill/>
        </p:spPr>
        <p:txBody>
          <a:bodyPr wrap="square" rtlCol="0">
            <a:spAutoFit/>
          </a:bodyPr>
          <a:lstStyle>
            <a:defPPr>
              <a:defRPr lang="en-US"/>
            </a:defPPr>
            <a:lvl1pPr>
              <a:lnSpc>
                <a:spcPct val="150000"/>
              </a:lnSpc>
              <a:spcBef>
                <a:spcPts val="1000"/>
              </a:spcBef>
              <a:spcAft>
                <a:spcPts val="600"/>
              </a:spcAft>
              <a:defRPr b="0" i="0" u="none" strike="noStrike" kern="0" cap="none" spc="0" baseline="0">
                <a:solidFill>
                  <a:schemeClr val="tx2"/>
                </a:solidFill>
                <a:uFillTx/>
                <a:latin typeface="+mj-lt"/>
                <a:ea typeface="+mj-ea"/>
                <a:cs typeface="+mj-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What is Kubernetes Operator ? </a:t>
            </a:r>
            <a:endParaRPr lang="en-IN" dirty="0"/>
          </a:p>
        </p:txBody>
      </p:sp>
      <p:sp>
        <p:nvSpPr>
          <p:cNvPr id="6" name="TextBox 5">
            <a:extLst>
              <a:ext uri="{FF2B5EF4-FFF2-40B4-BE49-F238E27FC236}">
                <a16:creationId xmlns:a16="http://schemas.microsoft.com/office/drawing/2014/main" id="{79A95960-6C2F-4AFA-9396-2B89C33FA68B}"/>
              </a:ext>
            </a:extLst>
          </p:cNvPr>
          <p:cNvSpPr txBox="1"/>
          <p:nvPr/>
        </p:nvSpPr>
        <p:spPr>
          <a:xfrm>
            <a:off x="1026162" y="4613358"/>
            <a:ext cx="10667992" cy="455189"/>
          </a:xfrm>
          <a:prstGeom prst="rect">
            <a:avLst/>
          </a:prstGeom>
          <a:noFill/>
        </p:spPr>
        <p:txBody>
          <a:bodyPr wrap="square" rtlCol="0">
            <a:spAutoFit/>
          </a:bodyPr>
          <a:lstStyle/>
          <a:p>
            <a:pPr>
              <a:lnSpc>
                <a:spcPct val="150000"/>
              </a:lnSpc>
              <a:spcBef>
                <a:spcPts val="1000"/>
              </a:spcBef>
              <a:spcAft>
                <a:spcPts val="600"/>
              </a:spcAft>
              <a:defRPr sz="1800" b="0" i="0" u="none" strike="noStrike" kern="0" cap="none" spc="0" baseline="0">
                <a:solidFill>
                  <a:srgbClr val="000000"/>
                </a:solidFill>
                <a:uFillTx/>
              </a:defRPr>
            </a:pPr>
            <a:r>
              <a:rPr lang="en-US" kern="0" dirty="0">
                <a:solidFill>
                  <a:schemeClr val="tx2"/>
                </a:solidFill>
                <a:latin typeface="+mj-lt"/>
                <a:ea typeface="+mj-ea"/>
                <a:cs typeface="+mj-cs"/>
              </a:rPr>
              <a:t>When should you use them ?</a:t>
            </a:r>
            <a:endParaRPr lang="en-IN" dirty="0"/>
          </a:p>
        </p:txBody>
      </p:sp>
    </p:spTree>
    <p:extLst>
      <p:ext uri="{BB962C8B-B14F-4D97-AF65-F5344CB8AC3E}">
        <p14:creationId xmlns:p14="http://schemas.microsoft.com/office/powerpoint/2010/main" val="352881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p:txBody>
          <a:bodyPr/>
          <a:lstStyle/>
          <a:p>
            <a:r>
              <a:rPr lang="en-US" sz="3200" dirty="0" err="1"/>
              <a:t>StatelessApplications</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4" name="Picture 3">
            <a:extLst>
              <a:ext uri="{FF2B5EF4-FFF2-40B4-BE49-F238E27FC236}">
                <a16:creationId xmlns:a16="http://schemas.microsoft.com/office/drawing/2014/main" id="{6CB44F5E-9367-48B2-A903-105E906CD908}"/>
              </a:ext>
            </a:extLst>
          </p:cNvPr>
          <p:cNvPicPr>
            <a:picLocks noChangeAspect="1"/>
          </p:cNvPicPr>
          <p:nvPr/>
        </p:nvPicPr>
        <p:blipFill>
          <a:blip r:embed="rId2"/>
          <a:stretch>
            <a:fillRect/>
          </a:stretch>
        </p:blipFill>
        <p:spPr>
          <a:xfrm>
            <a:off x="7365998" y="3000886"/>
            <a:ext cx="3333761" cy="2003867"/>
          </a:xfrm>
          <a:prstGeom prst="rect">
            <a:avLst/>
          </a:prstGeom>
        </p:spPr>
      </p:pic>
      <p:pic>
        <p:nvPicPr>
          <p:cNvPr id="7" name="Picture 6">
            <a:extLst>
              <a:ext uri="{FF2B5EF4-FFF2-40B4-BE49-F238E27FC236}">
                <a16:creationId xmlns:a16="http://schemas.microsoft.com/office/drawing/2014/main" id="{A4499C33-6038-4FD8-91DE-22E095BD192E}"/>
              </a:ext>
            </a:extLst>
          </p:cNvPr>
          <p:cNvPicPr>
            <a:picLocks noChangeAspect="1"/>
          </p:cNvPicPr>
          <p:nvPr/>
        </p:nvPicPr>
        <p:blipFill>
          <a:blip r:embed="rId3"/>
          <a:stretch>
            <a:fillRect/>
          </a:stretch>
        </p:blipFill>
        <p:spPr>
          <a:xfrm>
            <a:off x="7981632" y="2103857"/>
            <a:ext cx="1552575" cy="352425"/>
          </a:xfrm>
          <a:prstGeom prst="rect">
            <a:avLst/>
          </a:prstGeom>
        </p:spPr>
      </p:pic>
      <p:pic>
        <p:nvPicPr>
          <p:cNvPr id="8" name="Picture 7">
            <a:extLst>
              <a:ext uri="{FF2B5EF4-FFF2-40B4-BE49-F238E27FC236}">
                <a16:creationId xmlns:a16="http://schemas.microsoft.com/office/drawing/2014/main" id="{E4B428D5-DE35-4885-852A-167DCA1E536D}"/>
              </a:ext>
            </a:extLst>
          </p:cNvPr>
          <p:cNvPicPr>
            <a:picLocks noChangeAspect="1"/>
          </p:cNvPicPr>
          <p:nvPr/>
        </p:nvPicPr>
        <p:blipFill>
          <a:blip r:embed="rId4"/>
          <a:stretch>
            <a:fillRect/>
          </a:stretch>
        </p:blipFill>
        <p:spPr>
          <a:xfrm>
            <a:off x="1056322" y="2456282"/>
            <a:ext cx="4714875" cy="3000375"/>
          </a:xfrm>
          <a:prstGeom prst="rect">
            <a:avLst/>
          </a:prstGeom>
        </p:spPr>
      </p:pic>
    </p:spTree>
    <p:extLst>
      <p:ext uri="{BB962C8B-B14F-4D97-AF65-F5344CB8AC3E}">
        <p14:creationId xmlns:p14="http://schemas.microsoft.com/office/powerpoint/2010/main" val="138369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a:xfrm>
            <a:off x="646111" y="452718"/>
            <a:ext cx="9320849" cy="962536"/>
          </a:xfrm>
        </p:spPr>
        <p:txBody>
          <a:bodyPr/>
          <a:lstStyle/>
          <a:p>
            <a:r>
              <a:rPr lang="en-US" sz="3200" dirty="0"/>
              <a:t>Stateful Applications</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5" name="Picture 4">
            <a:extLst>
              <a:ext uri="{FF2B5EF4-FFF2-40B4-BE49-F238E27FC236}">
                <a16:creationId xmlns:a16="http://schemas.microsoft.com/office/drawing/2014/main" id="{B78081F2-F4EB-4D5F-A58F-AADDB5C42DDF}"/>
              </a:ext>
            </a:extLst>
          </p:cNvPr>
          <p:cNvPicPr>
            <a:picLocks noChangeAspect="1"/>
          </p:cNvPicPr>
          <p:nvPr/>
        </p:nvPicPr>
        <p:blipFill>
          <a:blip r:embed="rId2"/>
          <a:stretch>
            <a:fillRect/>
          </a:stretch>
        </p:blipFill>
        <p:spPr>
          <a:xfrm>
            <a:off x="1616078" y="3204528"/>
            <a:ext cx="3209925" cy="1800225"/>
          </a:xfrm>
          <a:prstGeom prst="rect">
            <a:avLst/>
          </a:prstGeom>
        </p:spPr>
      </p:pic>
      <p:pic>
        <p:nvPicPr>
          <p:cNvPr id="6" name="Picture 5">
            <a:extLst>
              <a:ext uri="{FF2B5EF4-FFF2-40B4-BE49-F238E27FC236}">
                <a16:creationId xmlns:a16="http://schemas.microsoft.com/office/drawing/2014/main" id="{37CA2561-6919-4065-99DA-9ACE5373F880}"/>
              </a:ext>
            </a:extLst>
          </p:cNvPr>
          <p:cNvPicPr>
            <a:picLocks noChangeAspect="1"/>
          </p:cNvPicPr>
          <p:nvPr/>
        </p:nvPicPr>
        <p:blipFill>
          <a:blip r:embed="rId3"/>
          <a:stretch>
            <a:fillRect/>
          </a:stretch>
        </p:blipFill>
        <p:spPr>
          <a:xfrm>
            <a:off x="6672581" y="4090353"/>
            <a:ext cx="4838700" cy="1685925"/>
          </a:xfrm>
          <a:prstGeom prst="rect">
            <a:avLst/>
          </a:prstGeom>
        </p:spPr>
      </p:pic>
      <p:cxnSp>
        <p:nvCxnSpPr>
          <p:cNvPr id="10" name="Straight Connector 9">
            <a:extLst>
              <a:ext uri="{FF2B5EF4-FFF2-40B4-BE49-F238E27FC236}">
                <a16:creationId xmlns:a16="http://schemas.microsoft.com/office/drawing/2014/main" id="{99111A10-EB11-4611-8B06-466072F51A08}"/>
              </a:ext>
            </a:extLst>
          </p:cNvPr>
          <p:cNvCxnSpPr/>
          <p:nvPr/>
        </p:nvCxnSpPr>
        <p:spPr>
          <a:xfrm>
            <a:off x="5673592"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96F7BE9-F8C5-408F-8A94-2300F45DD65B}"/>
              </a:ext>
            </a:extLst>
          </p:cNvPr>
          <p:cNvPicPr>
            <a:picLocks noChangeAspect="1"/>
          </p:cNvPicPr>
          <p:nvPr/>
        </p:nvPicPr>
        <p:blipFill>
          <a:blip r:embed="rId4"/>
          <a:stretch>
            <a:fillRect/>
          </a:stretch>
        </p:blipFill>
        <p:spPr>
          <a:xfrm>
            <a:off x="6972618" y="2061688"/>
            <a:ext cx="4238625" cy="1590675"/>
          </a:xfrm>
          <a:prstGeom prst="rect">
            <a:avLst/>
          </a:prstGeom>
        </p:spPr>
      </p:pic>
    </p:spTree>
    <p:extLst>
      <p:ext uri="{BB962C8B-B14F-4D97-AF65-F5344CB8AC3E}">
        <p14:creationId xmlns:p14="http://schemas.microsoft.com/office/powerpoint/2010/main" val="2715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p:txBody>
          <a:bodyPr/>
          <a:lstStyle/>
          <a:p>
            <a:r>
              <a:rPr lang="en-US" sz="3200" dirty="0"/>
              <a:t>Operator</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7" name="Straight Connector 6">
            <a:extLst>
              <a:ext uri="{FF2B5EF4-FFF2-40B4-BE49-F238E27FC236}">
                <a16:creationId xmlns:a16="http://schemas.microsoft.com/office/drawing/2014/main" id="{816A558A-7402-41E2-B8F4-BD9DC7B350CE}"/>
              </a:ext>
            </a:extLst>
          </p:cNvPr>
          <p:cNvCxnSpPr/>
          <p:nvPr/>
        </p:nvCxnSpPr>
        <p:spPr>
          <a:xfrm>
            <a:off x="5795512"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0925C54-44AD-402A-8CBF-2CBEBB145764}"/>
              </a:ext>
            </a:extLst>
          </p:cNvPr>
          <p:cNvPicPr>
            <a:picLocks noChangeAspect="1"/>
          </p:cNvPicPr>
          <p:nvPr/>
        </p:nvPicPr>
        <p:blipFill>
          <a:blip r:embed="rId3"/>
          <a:stretch>
            <a:fillRect/>
          </a:stretch>
        </p:blipFill>
        <p:spPr>
          <a:xfrm>
            <a:off x="6096000" y="2740977"/>
            <a:ext cx="5229225" cy="2371725"/>
          </a:xfrm>
          <a:prstGeom prst="rect">
            <a:avLst/>
          </a:prstGeom>
        </p:spPr>
      </p:pic>
      <p:pic>
        <p:nvPicPr>
          <p:cNvPr id="8" name="Picture 7">
            <a:extLst>
              <a:ext uri="{FF2B5EF4-FFF2-40B4-BE49-F238E27FC236}">
                <a16:creationId xmlns:a16="http://schemas.microsoft.com/office/drawing/2014/main" id="{B600359D-6EBF-435D-A4CF-8211C4B8E05D}"/>
              </a:ext>
            </a:extLst>
          </p:cNvPr>
          <p:cNvPicPr>
            <a:picLocks noChangeAspect="1"/>
          </p:cNvPicPr>
          <p:nvPr/>
        </p:nvPicPr>
        <p:blipFill>
          <a:blip r:embed="rId4"/>
          <a:stretch>
            <a:fillRect/>
          </a:stretch>
        </p:blipFill>
        <p:spPr>
          <a:xfrm>
            <a:off x="1622425" y="2111902"/>
            <a:ext cx="3257550" cy="4143375"/>
          </a:xfrm>
          <a:prstGeom prst="rect">
            <a:avLst/>
          </a:prstGeom>
        </p:spPr>
      </p:pic>
    </p:spTree>
    <p:extLst>
      <p:ext uri="{BB962C8B-B14F-4D97-AF65-F5344CB8AC3E}">
        <p14:creationId xmlns:p14="http://schemas.microsoft.com/office/powerpoint/2010/main" val="224317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1CD-8312-4306-BEF1-91E0A2C5AF96}"/>
              </a:ext>
            </a:extLst>
          </p:cNvPr>
          <p:cNvSpPr>
            <a:spLocks noGrp="1"/>
          </p:cNvSpPr>
          <p:nvPr>
            <p:ph type="title"/>
          </p:nvPr>
        </p:nvSpPr>
        <p:spPr/>
        <p:txBody>
          <a:bodyPr/>
          <a:lstStyle/>
          <a:p>
            <a:r>
              <a:rPr lang="en-US" sz="3200" dirty="0">
                <a:solidFill>
                  <a:srgbClr val="FFFFFF"/>
                </a:solidFill>
              </a:rPr>
              <a:t>How does Operator work?</a:t>
            </a:r>
            <a:endParaRPr lang="en-IN" sz="3200" dirty="0"/>
          </a:p>
        </p:txBody>
      </p:sp>
      <p:cxnSp>
        <p:nvCxnSpPr>
          <p:cNvPr id="3" name="Straight Connector 9">
            <a:extLst>
              <a:ext uri="{FF2B5EF4-FFF2-40B4-BE49-F238E27FC236}">
                <a16:creationId xmlns:a16="http://schemas.microsoft.com/office/drawing/2014/main" id="{622A8A44-AC66-460E-B1A1-A866F079DD35}"/>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4" name="Picture 3">
            <a:extLst>
              <a:ext uri="{FF2B5EF4-FFF2-40B4-BE49-F238E27FC236}">
                <a16:creationId xmlns:a16="http://schemas.microsoft.com/office/drawing/2014/main" id="{58BD8329-F22B-49FE-8A2E-CB3214BC12CE}"/>
              </a:ext>
            </a:extLst>
          </p:cNvPr>
          <p:cNvPicPr>
            <a:picLocks noChangeAspect="1"/>
          </p:cNvPicPr>
          <p:nvPr/>
        </p:nvPicPr>
        <p:blipFill>
          <a:blip r:embed="rId2"/>
          <a:stretch>
            <a:fillRect/>
          </a:stretch>
        </p:blipFill>
        <p:spPr>
          <a:xfrm>
            <a:off x="1556702" y="2841307"/>
            <a:ext cx="3571875" cy="504825"/>
          </a:xfrm>
          <a:prstGeom prst="rect">
            <a:avLst/>
          </a:prstGeom>
        </p:spPr>
      </p:pic>
      <p:pic>
        <p:nvPicPr>
          <p:cNvPr id="7" name="Picture 6">
            <a:extLst>
              <a:ext uri="{FF2B5EF4-FFF2-40B4-BE49-F238E27FC236}">
                <a16:creationId xmlns:a16="http://schemas.microsoft.com/office/drawing/2014/main" id="{280ACF58-822F-479C-B02F-35B6A4D6F1DF}"/>
              </a:ext>
            </a:extLst>
          </p:cNvPr>
          <p:cNvPicPr>
            <a:picLocks noChangeAspect="1"/>
          </p:cNvPicPr>
          <p:nvPr/>
        </p:nvPicPr>
        <p:blipFill>
          <a:blip r:embed="rId3"/>
          <a:stretch>
            <a:fillRect/>
          </a:stretch>
        </p:blipFill>
        <p:spPr>
          <a:xfrm>
            <a:off x="1556702" y="3918902"/>
            <a:ext cx="2609850" cy="523875"/>
          </a:xfrm>
          <a:prstGeom prst="rect">
            <a:avLst/>
          </a:prstGeom>
        </p:spPr>
      </p:pic>
      <p:pic>
        <p:nvPicPr>
          <p:cNvPr id="9" name="Picture 8">
            <a:extLst>
              <a:ext uri="{FF2B5EF4-FFF2-40B4-BE49-F238E27FC236}">
                <a16:creationId xmlns:a16="http://schemas.microsoft.com/office/drawing/2014/main" id="{69FB7699-7F7B-4878-91E1-DC9E7B5F5316}"/>
              </a:ext>
            </a:extLst>
          </p:cNvPr>
          <p:cNvPicPr>
            <a:picLocks noChangeAspect="1"/>
          </p:cNvPicPr>
          <p:nvPr/>
        </p:nvPicPr>
        <p:blipFill>
          <a:blip r:embed="rId4"/>
          <a:stretch>
            <a:fillRect/>
          </a:stretch>
        </p:blipFill>
        <p:spPr>
          <a:xfrm>
            <a:off x="1556702" y="5015547"/>
            <a:ext cx="2867025" cy="485775"/>
          </a:xfrm>
          <a:prstGeom prst="rect">
            <a:avLst/>
          </a:prstGeom>
        </p:spPr>
      </p:pic>
      <p:pic>
        <p:nvPicPr>
          <p:cNvPr id="10" name="Picture 9">
            <a:extLst>
              <a:ext uri="{FF2B5EF4-FFF2-40B4-BE49-F238E27FC236}">
                <a16:creationId xmlns:a16="http://schemas.microsoft.com/office/drawing/2014/main" id="{8A72C53A-C346-4826-AEE5-4BD53502E1D6}"/>
              </a:ext>
            </a:extLst>
          </p:cNvPr>
          <p:cNvPicPr>
            <a:picLocks noChangeAspect="1"/>
          </p:cNvPicPr>
          <p:nvPr/>
        </p:nvPicPr>
        <p:blipFill>
          <a:blip r:embed="rId5"/>
          <a:stretch>
            <a:fillRect/>
          </a:stretch>
        </p:blipFill>
        <p:spPr>
          <a:xfrm>
            <a:off x="8025450" y="3571239"/>
            <a:ext cx="2476500" cy="1743075"/>
          </a:xfrm>
          <a:prstGeom prst="rect">
            <a:avLst/>
          </a:prstGeom>
        </p:spPr>
      </p:pic>
      <p:pic>
        <p:nvPicPr>
          <p:cNvPr id="11" name="Picture 10">
            <a:extLst>
              <a:ext uri="{FF2B5EF4-FFF2-40B4-BE49-F238E27FC236}">
                <a16:creationId xmlns:a16="http://schemas.microsoft.com/office/drawing/2014/main" id="{2B669073-2139-4A59-A244-BCA3036ADEE2}"/>
              </a:ext>
            </a:extLst>
          </p:cNvPr>
          <p:cNvPicPr>
            <a:picLocks noChangeAspect="1"/>
          </p:cNvPicPr>
          <p:nvPr/>
        </p:nvPicPr>
        <p:blipFill>
          <a:blip r:embed="rId6"/>
          <a:stretch>
            <a:fillRect/>
          </a:stretch>
        </p:blipFill>
        <p:spPr>
          <a:xfrm>
            <a:off x="7129781" y="2898456"/>
            <a:ext cx="4381500" cy="428625"/>
          </a:xfrm>
          <a:prstGeom prst="rect">
            <a:avLst/>
          </a:prstGeom>
        </p:spPr>
      </p:pic>
      <p:pic>
        <p:nvPicPr>
          <p:cNvPr id="12" name="Picture 11">
            <a:extLst>
              <a:ext uri="{FF2B5EF4-FFF2-40B4-BE49-F238E27FC236}">
                <a16:creationId xmlns:a16="http://schemas.microsoft.com/office/drawing/2014/main" id="{DD4B77B7-7ABC-4AD3-B5D6-7D6B483E494D}"/>
              </a:ext>
            </a:extLst>
          </p:cNvPr>
          <p:cNvPicPr>
            <a:picLocks noChangeAspect="1"/>
          </p:cNvPicPr>
          <p:nvPr/>
        </p:nvPicPr>
        <p:blipFill>
          <a:blip r:embed="rId7"/>
          <a:stretch>
            <a:fillRect/>
          </a:stretch>
        </p:blipFill>
        <p:spPr>
          <a:xfrm>
            <a:off x="7269162" y="1990091"/>
            <a:ext cx="3648075" cy="666750"/>
          </a:xfrm>
          <a:prstGeom prst="rect">
            <a:avLst/>
          </a:prstGeom>
        </p:spPr>
      </p:pic>
    </p:spTree>
    <p:extLst>
      <p:ext uri="{BB962C8B-B14F-4D97-AF65-F5344CB8AC3E}">
        <p14:creationId xmlns:p14="http://schemas.microsoft.com/office/powerpoint/2010/main" val="1865733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33578</TotalTime>
  <Words>454</Words>
  <Application>Microsoft Office PowerPoint</Application>
  <PresentationFormat>Widescreen</PresentationFormat>
  <Paragraphs>75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Kubernetes</vt:lpstr>
      <vt:lpstr>Custom Resource Definition</vt:lpstr>
      <vt:lpstr>Custom Resource Definition</vt:lpstr>
      <vt:lpstr>Custom Resource Definition</vt:lpstr>
      <vt:lpstr>Operators</vt:lpstr>
      <vt:lpstr>StatelessApplications</vt:lpstr>
      <vt:lpstr>Stateful Applications</vt:lpstr>
      <vt:lpstr>Operator</vt:lpstr>
      <vt:lpstr>How does Operator work?</vt:lpstr>
      <vt:lpstr>Operators</vt:lpstr>
      <vt:lpstr>Kubernetes Cluster – Control Plane</vt:lpstr>
      <vt:lpstr>Kubernetes Cluster – Data Plane</vt:lpstr>
      <vt:lpstr>Openshift</vt:lpstr>
      <vt:lpstr>Certificate Rotation</vt:lpstr>
      <vt:lpstr>CKA </vt:lpstr>
      <vt:lpstr>Certificate Signing Request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PODs</dc:title>
  <dc:creator>nevin</dc:creator>
  <cp:lastModifiedBy>nevin</cp:lastModifiedBy>
  <cp:revision>1165</cp:revision>
  <dcterms:created xsi:type="dcterms:W3CDTF">2019-12-27T18:09:43Z</dcterms:created>
  <dcterms:modified xsi:type="dcterms:W3CDTF">2020-10-08T13:19:57Z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