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handoutMasterIdLst>
    <p:handoutMasterId r:id="rId36"/>
  </p:handoutMasterIdLst>
  <p:sldIdLst>
    <p:sldId id="256" r:id="rId2"/>
    <p:sldId id="376" r:id="rId3"/>
    <p:sldId id="345" r:id="rId4"/>
    <p:sldId id="301" r:id="rId5"/>
    <p:sldId id="356" r:id="rId6"/>
    <p:sldId id="353" r:id="rId7"/>
    <p:sldId id="351" r:id="rId8"/>
    <p:sldId id="352" r:id="rId9"/>
    <p:sldId id="354" r:id="rId10"/>
    <p:sldId id="346" r:id="rId11"/>
    <p:sldId id="347" r:id="rId12"/>
    <p:sldId id="357" r:id="rId13"/>
    <p:sldId id="367" r:id="rId14"/>
    <p:sldId id="366" r:id="rId15"/>
    <p:sldId id="360" r:id="rId16"/>
    <p:sldId id="359" r:id="rId17"/>
    <p:sldId id="361" r:id="rId18"/>
    <p:sldId id="348" r:id="rId19"/>
    <p:sldId id="350" r:id="rId20"/>
    <p:sldId id="362" r:id="rId21"/>
    <p:sldId id="363" r:id="rId22"/>
    <p:sldId id="364" r:id="rId23"/>
    <p:sldId id="365" r:id="rId24"/>
    <p:sldId id="368" r:id="rId25"/>
    <p:sldId id="369" r:id="rId26"/>
    <p:sldId id="370" r:id="rId27"/>
    <p:sldId id="371" r:id="rId28"/>
    <p:sldId id="372" r:id="rId29"/>
    <p:sldId id="374" r:id="rId30"/>
    <p:sldId id="375" r:id="rId31"/>
    <p:sldId id="373" r:id="rId32"/>
    <p:sldId id="377" r:id="rId33"/>
    <p:sldId id="37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6" autoAdjust="0"/>
    <p:restoredTop sz="93574" autoAdjust="0"/>
  </p:normalViewPr>
  <p:slideViewPr>
    <p:cSldViewPr snapToGrid="0">
      <p:cViewPr varScale="1">
        <p:scale>
          <a:sx n="63" d="100"/>
          <a:sy n="63" d="100"/>
        </p:scale>
        <p:origin x="8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329F65-7F31-4F15-BFB6-3FE215C4F856}"/>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68A3D11A-7D97-4958-8158-DED1B53D4226}"/>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BA93031-50B9-49D2-8E70-29E4575B7326}"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10/8/2020</a:t>
            </a:fld>
            <a:endParaRPr lang="en-US"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B30D8ABC-60B0-41F9-9B9C-31C600FCCD1A}"/>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8412044D-6C5A-4905-92A3-46D86764C4A7}"/>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62DE38E-9DF3-463A-90B7-5871F35A6AF2}"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7169850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0DF016-C4C3-431D-9AA6-414DE508D875}"/>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43CD6E1F-F050-483F-BCF4-5C877493A6EC}"/>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6CDE46A4-0C80-4870-A165-62C39F8F202B}" type="datetime1">
              <a:rPr lang="en-US"/>
              <a:pPr lvl="0"/>
              <a:t>10/8/2020</a:t>
            </a:fld>
            <a:endParaRPr lang="en-US"/>
          </a:p>
        </p:txBody>
      </p:sp>
      <p:sp>
        <p:nvSpPr>
          <p:cNvPr id="4" name="Slide Image Placeholder 3">
            <a:extLst>
              <a:ext uri="{FF2B5EF4-FFF2-40B4-BE49-F238E27FC236}">
                <a16:creationId xmlns:a16="http://schemas.microsoft.com/office/drawing/2014/main" id="{440221D6-E540-40A0-A2AE-35CE800C20A5}"/>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24658A4F-CB37-42F3-BF25-E678DAF0355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4BE849FE-4CE2-42C9-822B-6FAE73D9039E}"/>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922282FA-B014-4229-A261-67AD5C9EE0A6}"/>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86A0836A-FB85-4BC0-92EE-D4130B176679}" type="slidenum">
              <a:t>‹#›</a:t>
            </a:fld>
            <a:endParaRPr lang="en-US"/>
          </a:p>
        </p:txBody>
      </p:sp>
    </p:spTree>
    <p:extLst>
      <p:ext uri="{BB962C8B-B14F-4D97-AF65-F5344CB8AC3E}">
        <p14:creationId xmlns:p14="http://schemas.microsoft.com/office/powerpoint/2010/main" val="1301369645"/>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48281C-9055-4371-AC47-8FB33DD54E9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2E6003-B486-40B8-A90F-165C6054FC58}"/>
              </a:ext>
            </a:extLst>
          </p:cNvPr>
          <p:cNvSpPr txBox="1">
            <a:spLocks noGrp="1"/>
          </p:cNvSpPr>
          <p:nvPr>
            <p:ph type="body" sz="quarter" idx="1"/>
          </p:nvPr>
        </p:nvSpPr>
        <p:spPr/>
        <p:txBody>
          <a:bodyPr/>
          <a:lstStyle/>
          <a:p>
            <a:endParaRPr lang="en-IN" dirty="0"/>
          </a:p>
        </p:txBody>
      </p:sp>
      <p:sp>
        <p:nvSpPr>
          <p:cNvPr id="4" name="Slide Number Placeholder 3">
            <a:extLst>
              <a:ext uri="{FF2B5EF4-FFF2-40B4-BE49-F238E27FC236}">
                <a16:creationId xmlns:a16="http://schemas.microsoft.com/office/drawing/2014/main" id="{4BED8FD4-0525-43B1-A7F8-F5C96501081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E0A68D4-0071-48E9-8B0C-3DB23434B874}" type="slidenum">
              <a:t>1</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79ADBE-9F1C-45DA-9500-3045DACF79F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C805CE-E982-4200-8C4E-3E524B284953}"/>
              </a:ext>
            </a:extLst>
          </p:cNvPr>
          <p:cNvSpPr txBox="1">
            <a:spLocks noGrp="1"/>
          </p:cNvSpPr>
          <p:nvPr>
            <p:ph type="body" sz="quarter" idx="1"/>
          </p:nvPr>
        </p:nvSpPr>
        <p:spPr/>
        <p:txBody>
          <a:bodyPr/>
          <a:lstStyle/>
          <a:p>
            <a:pPr lvl="0"/>
            <a:r>
              <a:rPr lang="en-US" dirty="0"/>
              <a:t>Kubernetes is an orchestration tool which allow us to run manage container based workloads.</a:t>
            </a:r>
          </a:p>
          <a:p>
            <a:pPr lvl="0"/>
            <a:endParaRPr lang="en-US" dirty="0"/>
          </a:p>
          <a:p>
            <a:pPr lvl="0"/>
            <a:endParaRPr lang="en-US" dirty="0"/>
          </a:p>
          <a:p>
            <a:pPr lvl="0"/>
            <a:endParaRPr lang="en-IN" dirty="0"/>
          </a:p>
        </p:txBody>
      </p:sp>
      <p:sp>
        <p:nvSpPr>
          <p:cNvPr id="4" name="Slide Number Placeholder 3">
            <a:extLst>
              <a:ext uri="{FF2B5EF4-FFF2-40B4-BE49-F238E27FC236}">
                <a16:creationId xmlns:a16="http://schemas.microsoft.com/office/drawing/2014/main" id="{0A6D9A25-BAF5-423A-B1DC-F4DD5E1F8AC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9D064A4-1B81-4C50-8464-7BB3C73FA37F}" type="slidenum">
              <a:t>3</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218759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4EEE73-AC1A-45E9-9750-CB34F668FD7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4C6D60-2F99-4319-A8E9-CCC881F022FD}"/>
              </a:ext>
            </a:extLst>
          </p:cNvPr>
          <p:cNvSpPr txBox="1">
            <a:spLocks noGrp="1"/>
          </p:cNvSpPr>
          <p:nvPr>
            <p:ph type="body" sz="quarter" idx="1"/>
          </p:nvPr>
        </p:nvSpPr>
        <p:spPr/>
        <p:txBody>
          <a:bodyPr/>
          <a:lstStyle/>
          <a:p>
            <a:endParaRPr lang="en-IN"/>
          </a:p>
        </p:txBody>
      </p:sp>
      <p:sp>
        <p:nvSpPr>
          <p:cNvPr id="4" name="Slide Number Placeholder 3">
            <a:extLst>
              <a:ext uri="{FF2B5EF4-FFF2-40B4-BE49-F238E27FC236}">
                <a16:creationId xmlns:a16="http://schemas.microsoft.com/office/drawing/2014/main" id="{4722695E-D492-4724-8CBD-65B2071CEF9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7AE05EE-FA7C-462E-BFC7-2CD39DD804D1}" type="slidenum">
              <a:t>4</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714125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4EEE73-AC1A-45E9-9750-CB34F668FD7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4C6D60-2F99-4319-A8E9-CCC881F022FD}"/>
              </a:ext>
            </a:extLst>
          </p:cNvPr>
          <p:cNvSpPr txBox="1">
            <a:spLocks noGrp="1"/>
          </p:cNvSpPr>
          <p:nvPr>
            <p:ph type="body" sz="quarter" idx="1"/>
          </p:nvPr>
        </p:nvSpPr>
        <p:spPr/>
        <p:txBody>
          <a:bodyPr/>
          <a:lstStyle/>
          <a:p>
            <a:endParaRPr lang="en-IN"/>
          </a:p>
        </p:txBody>
      </p:sp>
      <p:sp>
        <p:nvSpPr>
          <p:cNvPr id="4" name="Slide Number Placeholder 3">
            <a:extLst>
              <a:ext uri="{FF2B5EF4-FFF2-40B4-BE49-F238E27FC236}">
                <a16:creationId xmlns:a16="http://schemas.microsoft.com/office/drawing/2014/main" id="{4722695E-D492-4724-8CBD-65B2071CEF9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7AE05EE-FA7C-462E-BFC7-2CD39DD804D1}" type="slidenum">
              <a:t>5</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67610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lvl="0"/>
            <a:fld id="{86A0836A-FB85-4BC0-92EE-D4130B176679}" type="slidenum">
              <a:rPr lang="en-IN" smtClean="0"/>
              <a:t>14</a:t>
            </a:fld>
            <a:endParaRPr lang="en-IN"/>
          </a:p>
        </p:txBody>
      </p:sp>
    </p:spTree>
    <p:extLst>
      <p:ext uri="{BB962C8B-B14F-4D97-AF65-F5344CB8AC3E}">
        <p14:creationId xmlns:p14="http://schemas.microsoft.com/office/powerpoint/2010/main" val="3513235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lvl="0"/>
            <a:fld id="{86A0836A-FB85-4BC0-92EE-D4130B176679}" type="slidenum">
              <a:rPr lang="en-IN" smtClean="0"/>
              <a:t>19</a:t>
            </a:fld>
            <a:endParaRPr lang="en-IN"/>
          </a:p>
        </p:txBody>
      </p:sp>
    </p:spTree>
    <p:extLst>
      <p:ext uri="{BB962C8B-B14F-4D97-AF65-F5344CB8AC3E}">
        <p14:creationId xmlns:p14="http://schemas.microsoft.com/office/powerpoint/2010/main" val="243259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lvl="0"/>
            <a:fld id="{86A0836A-FB85-4BC0-92EE-D4130B176679}" type="slidenum">
              <a:rPr lang="en-IN" smtClean="0"/>
              <a:t>26</a:t>
            </a:fld>
            <a:endParaRPr lang="en-IN"/>
          </a:p>
        </p:txBody>
      </p:sp>
    </p:spTree>
    <p:extLst>
      <p:ext uri="{BB962C8B-B14F-4D97-AF65-F5344CB8AC3E}">
        <p14:creationId xmlns:p14="http://schemas.microsoft.com/office/powerpoint/2010/main" val="390057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172660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207421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2794745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DF39BA7-958C-4DAD-AF74-22059A775663}"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19839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251958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4"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163889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4"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4995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3561625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1054137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6E8067-DCF1-40B9-B22A-6DA0F04CCD2B}"/>
              </a:ext>
            </a:extLst>
          </p:cNvPr>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77465986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A4DA2EC1-B7BA-43F6-B2F4-9D68D5B60AC6}" type="datetime1">
              <a:rPr lang="en-US" smtClean="0"/>
              <a:pPr lvl="0"/>
              <a:t>10/8/2020</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8B1F5F3-F3A7-4268-A4E6-687D228A3209}" type="slidenum">
              <a:rPr lang="en-IN" smtClean="0"/>
              <a:t>‹#›</a:t>
            </a:fld>
            <a:endParaRPr lang="en-IN"/>
          </a:p>
        </p:txBody>
      </p:sp>
    </p:spTree>
    <p:extLst>
      <p:ext uri="{BB962C8B-B14F-4D97-AF65-F5344CB8AC3E}">
        <p14:creationId xmlns:p14="http://schemas.microsoft.com/office/powerpoint/2010/main" val="12032171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9716706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15544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255418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3"/>
          <p:cNvSpPr>
            <a:spLocks noGrp="1"/>
          </p:cNvSpPr>
          <p:nvPr>
            <p:ph type="ftr" sz="quarter" idx="11"/>
          </p:nvPr>
        </p:nvSpPr>
        <p:spPr/>
        <p:txBody>
          <a:bodyPr/>
          <a:lstStyle/>
          <a:p>
            <a:pPr lvl="0"/>
            <a:endParaRPr lang="en-US"/>
          </a:p>
        </p:txBody>
      </p:sp>
      <p:sp>
        <p:nvSpPr>
          <p:cNvPr id="6" name="Slide Number Placeholder 4"/>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46418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2"/>
          <p:cNvSpPr>
            <a:spLocks noGrp="1"/>
          </p:cNvSpPr>
          <p:nvPr>
            <p:ph type="ftr" sz="quarter" idx="11"/>
          </p:nvPr>
        </p:nvSpPr>
        <p:spPr/>
        <p:txBody>
          <a:bodyPr/>
          <a:lstStyle/>
          <a:p>
            <a:pPr lvl="0"/>
            <a:endParaRPr lang="en-US"/>
          </a:p>
        </p:txBody>
      </p:sp>
      <p:sp>
        <p:nvSpPr>
          <p:cNvPr id="6" name="Slide Number Placeholder 3"/>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412405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5" name="Footer Placeholder 5"/>
          <p:cNvSpPr>
            <a:spLocks noGrp="1"/>
          </p:cNvSpPr>
          <p:nvPr>
            <p:ph type="ftr" sz="quarter" idx="11"/>
          </p:nvPr>
        </p:nvSpPr>
        <p:spPr/>
        <p:txBody>
          <a:bodyPr/>
          <a:lstStyle/>
          <a:p>
            <a:pPr lvl="0"/>
            <a:endParaRPr lang="en-US"/>
          </a:p>
        </p:txBody>
      </p:sp>
      <p:sp>
        <p:nvSpPr>
          <p:cNvPr id="6" name="Slide Number Placeholder 6"/>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95643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5FE66930-F9D2-4FDC-ADC7-2A34662F97E8}" type="datetime1">
              <a:rPr lang="en-US" smtClean="0"/>
              <a:pPr lvl="0"/>
              <a:t>10/8/2020</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DF39BA7-958C-4DAD-AF74-22059A775663}" type="slidenum">
              <a:rPr lang="en-IN" smtClean="0"/>
              <a:t>‹#›</a:t>
            </a:fld>
            <a:endParaRPr lang="en-IN"/>
          </a:p>
        </p:txBody>
      </p:sp>
    </p:spTree>
    <p:extLst>
      <p:ext uri="{BB962C8B-B14F-4D97-AF65-F5344CB8AC3E}">
        <p14:creationId xmlns:p14="http://schemas.microsoft.com/office/powerpoint/2010/main" val="357759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lvl="0"/>
            <a:fld id="{5FE66930-F9D2-4FDC-ADC7-2A34662F97E8}" type="datetime1">
              <a:rPr lang="en-US" smtClean="0"/>
              <a:pPr lvl="0"/>
              <a:t>10/8/2020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lvl="0"/>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lvl="0"/>
            <a:fld id="{DDF39BA7-958C-4DAD-AF74-22059A775663}" type="slidenum">
              <a:rPr lang="en-IN" smtClean="0"/>
              <a:t>‹#›</a:t>
            </a:fld>
            <a:endParaRPr lang="en-IN"/>
          </a:p>
        </p:txBody>
      </p:sp>
    </p:spTree>
    <p:extLst>
      <p:ext uri="{BB962C8B-B14F-4D97-AF65-F5344CB8AC3E}">
        <p14:creationId xmlns:p14="http://schemas.microsoft.com/office/powerpoint/2010/main" val="69769156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3.png"/><Relationship Id="rId3" Type="http://schemas.openxmlformats.org/officeDocument/2006/relationships/image" Target="../media/image9.png"/><Relationship Id="rId7" Type="http://schemas.openxmlformats.org/officeDocument/2006/relationships/image" Target="../media/image28.png"/><Relationship Id="rId12"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7.png"/><Relationship Id="rId11" Type="http://schemas.openxmlformats.org/officeDocument/2006/relationships/image" Target="../media/image31.png"/><Relationship Id="rId5" Type="http://schemas.openxmlformats.org/officeDocument/2006/relationships/image" Target="../media/image26.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12.png"/><Relationship Id="rId1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8.xml"/><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D84A-654C-4FB1-9354-A9E6733F1FBD}"/>
              </a:ext>
            </a:extLst>
          </p:cNvPr>
          <p:cNvSpPr txBox="1">
            <a:spLocks noGrp="1"/>
          </p:cNvSpPr>
          <p:nvPr>
            <p:ph type="title"/>
          </p:nvPr>
        </p:nvSpPr>
        <p:spPr>
          <a:xfrm>
            <a:off x="838203" y="1164323"/>
            <a:ext cx="10515600" cy="2387598"/>
          </a:xfrm>
        </p:spPr>
        <p:txBody>
          <a:bodyPr anchor="ctr"/>
          <a:lstStyle/>
          <a:p>
            <a:pPr lvl="0"/>
            <a:r>
              <a:rPr lang="en-US" sz="4800" dirty="0">
                <a:solidFill>
                  <a:srgbClr val="FFFFFF"/>
                </a:solidFill>
              </a:rPr>
              <a:t>Kubernetes</a:t>
            </a:r>
          </a:p>
        </p:txBody>
      </p:sp>
      <p:sp>
        <p:nvSpPr>
          <p:cNvPr id="4" name="TextBox 3">
            <a:extLst>
              <a:ext uri="{FF2B5EF4-FFF2-40B4-BE49-F238E27FC236}">
                <a16:creationId xmlns:a16="http://schemas.microsoft.com/office/drawing/2014/main" id="{AA4676CA-23D5-4B79-8EAA-E84EFD51EFC4}"/>
              </a:ext>
            </a:extLst>
          </p:cNvPr>
          <p:cNvSpPr txBox="1"/>
          <p:nvPr/>
        </p:nvSpPr>
        <p:spPr>
          <a:xfrm>
            <a:off x="904240" y="4991854"/>
            <a:ext cx="6096000" cy="369332"/>
          </a:xfrm>
          <a:prstGeom prst="rect">
            <a:avLst/>
          </a:prstGeom>
          <a:noFill/>
        </p:spPr>
        <p:txBody>
          <a:bodyPr wrap="square">
            <a:spAutoFit/>
          </a:bodyPr>
          <a:lstStyle/>
          <a:p>
            <a:r>
              <a:rPr lang="en-IN" dirty="0"/>
              <a:t>"kernel" of distributed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F212-9012-4862-AE7F-382B95C70791}"/>
              </a:ext>
            </a:extLst>
          </p:cNvPr>
          <p:cNvSpPr>
            <a:spLocks noGrp="1"/>
          </p:cNvSpPr>
          <p:nvPr>
            <p:ph type="title"/>
          </p:nvPr>
        </p:nvSpPr>
        <p:spPr/>
        <p:txBody>
          <a:bodyPr/>
          <a:lstStyle/>
          <a:p>
            <a:r>
              <a:rPr lang="en-US" sz="3600" dirty="0">
                <a:solidFill>
                  <a:srgbClr val="FFFFFF"/>
                </a:solidFill>
              </a:rPr>
              <a:t>K8 Architecture</a:t>
            </a:r>
            <a:endParaRPr lang="en-IN" sz="3600" dirty="0">
              <a:solidFill>
                <a:srgbClr val="FFFFFF"/>
              </a:solidFill>
            </a:endParaRPr>
          </a:p>
        </p:txBody>
      </p:sp>
      <p:cxnSp>
        <p:nvCxnSpPr>
          <p:cNvPr id="4" name="Straight Connector 9">
            <a:extLst>
              <a:ext uri="{FF2B5EF4-FFF2-40B4-BE49-F238E27FC236}">
                <a16:creationId xmlns:a16="http://schemas.microsoft.com/office/drawing/2014/main" id="{6610B648-AF0C-4185-B513-6E3223F12639}"/>
              </a:ext>
            </a:extLst>
          </p:cNvPr>
          <p:cNvCxnSpPr/>
          <p:nvPr/>
        </p:nvCxnSpPr>
        <p:spPr>
          <a:xfrm>
            <a:off x="562612" y="1374142"/>
            <a:ext cx="10891519" cy="0"/>
          </a:xfrm>
          <a:prstGeom prst="straightConnector1">
            <a:avLst/>
          </a:prstGeom>
          <a:noFill/>
          <a:ln w="19046" cap="flat">
            <a:solidFill>
              <a:srgbClr val="FFFFFF"/>
            </a:solidFill>
            <a:prstDash val="solid"/>
            <a:miter/>
          </a:ln>
        </p:spPr>
      </p:cxnSp>
      <p:pic>
        <p:nvPicPr>
          <p:cNvPr id="3" name="Picture 2">
            <a:extLst>
              <a:ext uri="{FF2B5EF4-FFF2-40B4-BE49-F238E27FC236}">
                <a16:creationId xmlns:a16="http://schemas.microsoft.com/office/drawing/2014/main" id="{D31367D1-82C3-404B-A4E8-4BDF5C678C8A}"/>
              </a:ext>
            </a:extLst>
          </p:cNvPr>
          <p:cNvPicPr>
            <a:picLocks noChangeAspect="1"/>
          </p:cNvPicPr>
          <p:nvPr/>
        </p:nvPicPr>
        <p:blipFill>
          <a:blip r:embed="rId2"/>
          <a:stretch>
            <a:fillRect/>
          </a:stretch>
        </p:blipFill>
        <p:spPr>
          <a:xfrm>
            <a:off x="2552647" y="1722784"/>
            <a:ext cx="6762804" cy="4335582"/>
          </a:xfrm>
          <a:prstGeom prst="rect">
            <a:avLst/>
          </a:prstGeom>
        </p:spPr>
      </p:pic>
    </p:spTree>
    <p:extLst>
      <p:ext uri="{BB962C8B-B14F-4D97-AF65-F5344CB8AC3E}">
        <p14:creationId xmlns:p14="http://schemas.microsoft.com/office/powerpoint/2010/main" val="18557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BD7A-F4D5-4D0D-9EAA-F511BE50A971}"/>
              </a:ext>
            </a:extLst>
          </p:cNvPr>
          <p:cNvSpPr>
            <a:spLocks noGrp="1"/>
          </p:cNvSpPr>
          <p:nvPr>
            <p:ph type="title"/>
          </p:nvPr>
        </p:nvSpPr>
        <p:spPr/>
        <p:txBody>
          <a:bodyPr/>
          <a:lstStyle/>
          <a:p>
            <a:r>
              <a:rPr lang="en-US" sz="3600" dirty="0">
                <a:solidFill>
                  <a:srgbClr val="FFFFFF"/>
                </a:solidFill>
              </a:rPr>
              <a:t>Kubernetes Cluster</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6DDDF2C8-3A13-4678-9EF7-DD8579FE3B35}"/>
              </a:ext>
            </a:extLst>
          </p:cNvPr>
          <p:cNvCxnSpPr/>
          <p:nvPr/>
        </p:nvCxnSpPr>
        <p:spPr>
          <a:xfrm>
            <a:off x="619762" y="1534162"/>
            <a:ext cx="10891519" cy="0"/>
          </a:xfrm>
          <a:prstGeom prst="straightConnector1">
            <a:avLst/>
          </a:prstGeom>
          <a:noFill/>
          <a:ln w="19046" cap="flat">
            <a:solidFill>
              <a:srgbClr val="FFFFFF"/>
            </a:solidFill>
            <a:prstDash val="solid"/>
            <a:miter/>
          </a:ln>
        </p:spPr>
      </p:cxnSp>
      <p:pic>
        <p:nvPicPr>
          <p:cNvPr id="4" name="Picture 3">
            <a:extLst>
              <a:ext uri="{FF2B5EF4-FFF2-40B4-BE49-F238E27FC236}">
                <a16:creationId xmlns:a16="http://schemas.microsoft.com/office/drawing/2014/main" id="{3368B89F-9C9A-49B5-AD8D-1802C39747AD}"/>
              </a:ext>
            </a:extLst>
          </p:cNvPr>
          <p:cNvPicPr>
            <a:picLocks noChangeAspect="1"/>
          </p:cNvPicPr>
          <p:nvPr/>
        </p:nvPicPr>
        <p:blipFill>
          <a:blip r:embed="rId2"/>
          <a:stretch>
            <a:fillRect/>
          </a:stretch>
        </p:blipFill>
        <p:spPr>
          <a:xfrm>
            <a:off x="3977471" y="2058884"/>
            <a:ext cx="3680629" cy="3968366"/>
          </a:xfrm>
          <a:prstGeom prst="rect">
            <a:avLst/>
          </a:prstGeom>
        </p:spPr>
      </p:pic>
    </p:spTree>
    <p:extLst>
      <p:ext uri="{BB962C8B-B14F-4D97-AF65-F5344CB8AC3E}">
        <p14:creationId xmlns:p14="http://schemas.microsoft.com/office/powerpoint/2010/main" val="17187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BD7A-F4D5-4D0D-9EAA-F511BE50A971}"/>
              </a:ext>
            </a:extLst>
          </p:cNvPr>
          <p:cNvSpPr>
            <a:spLocks noGrp="1"/>
          </p:cNvSpPr>
          <p:nvPr>
            <p:ph type="title"/>
          </p:nvPr>
        </p:nvSpPr>
        <p:spPr/>
        <p:txBody>
          <a:bodyPr/>
          <a:lstStyle/>
          <a:p>
            <a:r>
              <a:rPr lang="en-US" sz="3600" dirty="0">
                <a:solidFill>
                  <a:srgbClr val="FFFFFF"/>
                </a:solidFill>
              </a:rPr>
              <a:t>High Availability</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6DDDF2C8-3A13-4678-9EF7-DD8579FE3B35}"/>
              </a:ext>
            </a:extLst>
          </p:cNvPr>
          <p:cNvCxnSpPr/>
          <p:nvPr/>
        </p:nvCxnSpPr>
        <p:spPr>
          <a:xfrm>
            <a:off x="619762" y="1454152"/>
            <a:ext cx="10891519" cy="0"/>
          </a:xfrm>
          <a:prstGeom prst="straightConnector1">
            <a:avLst/>
          </a:prstGeom>
          <a:noFill/>
          <a:ln w="19046" cap="flat">
            <a:solidFill>
              <a:srgbClr val="FFFFFF"/>
            </a:solidFill>
            <a:prstDash val="solid"/>
            <a:miter/>
          </a:ln>
        </p:spPr>
      </p:cxnSp>
      <p:pic>
        <p:nvPicPr>
          <p:cNvPr id="4" name="Picture 3">
            <a:extLst>
              <a:ext uri="{FF2B5EF4-FFF2-40B4-BE49-F238E27FC236}">
                <a16:creationId xmlns:a16="http://schemas.microsoft.com/office/drawing/2014/main" id="{29003F53-73AB-406A-A92D-C3E6AA697C85}"/>
              </a:ext>
            </a:extLst>
          </p:cNvPr>
          <p:cNvPicPr>
            <a:picLocks noChangeAspect="1"/>
          </p:cNvPicPr>
          <p:nvPr/>
        </p:nvPicPr>
        <p:blipFill>
          <a:blip r:embed="rId2"/>
          <a:stretch>
            <a:fillRect/>
          </a:stretch>
        </p:blipFill>
        <p:spPr>
          <a:xfrm>
            <a:off x="2663190" y="2073056"/>
            <a:ext cx="6560820" cy="3902372"/>
          </a:xfrm>
          <a:prstGeom prst="rect">
            <a:avLst/>
          </a:prstGeom>
        </p:spPr>
      </p:pic>
    </p:spTree>
    <p:extLst>
      <p:ext uri="{BB962C8B-B14F-4D97-AF65-F5344CB8AC3E}">
        <p14:creationId xmlns:p14="http://schemas.microsoft.com/office/powerpoint/2010/main" val="27040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A915-9B92-48A2-BB34-3AD7189280DF}"/>
              </a:ext>
            </a:extLst>
          </p:cNvPr>
          <p:cNvSpPr>
            <a:spLocks noGrp="1"/>
          </p:cNvSpPr>
          <p:nvPr>
            <p:ph type="title"/>
          </p:nvPr>
        </p:nvSpPr>
        <p:spPr/>
        <p:txBody>
          <a:bodyPr/>
          <a:lstStyle/>
          <a:p>
            <a:r>
              <a:rPr lang="en-US" sz="3600" dirty="0">
                <a:solidFill>
                  <a:srgbClr val="FFFFFF"/>
                </a:solidFill>
              </a:rPr>
              <a:t>Scheduler/ Controller</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2213C96C-F2BD-47DD-BB5C-942E6C9926A5}"/>
              </a:ext>
            </a:extLst>
          </p:cNvPr>
          <p:cNvCxnSpPr/>
          <p:nvPr/>
        </p:nvCxnSpPr>
        <p:spPr>
          <a:xfrm>
            <a:off x="619762" y="1534162"/>
            <a:ext cx="10891519" cy="0"/>
          </a:xfrm>
          <a:prstGeom prst="straightConnector1">
            <a:avLst/>
          </a:prstGeom>
          <a:noFill/>
          <a:ln w="19046" cap="flat">
            <a:solidFill>
              <a:srgbClr val="FFFFFF"/>
            </a:solidFill>
            <a:prstDash val="solid"/>
            <a:miter/>
          </a:ln>
        </p:spPr>
      </p:cxnSp>
      <p:cxnSp>
        <p:nvCxnSpPr>
          <p:cNvPr id="33" name="Straight Connector 32">
            <a:extLst>
              <a:ext uri="{FF2B5EF4-FFF2-40B4-BE49-F238E27FC236}">
                <a16:creationId xmlns:a16="http://schemas.microsoft.com/office/drawing/2014/main" id="{E6A322F1-07CF-403C-BAC3-B9FA587E1730}"/>
              </a:ext>
            </a:extLst>
          </p:cNvPr>
          <p:cNvCxnSpPr/>
          <p:nvPr/>
        </p:nvCxnSpPr>
        <p:spPr>
          <a:xfrm>
            <a:off x="5647648" y="1694511"/>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6B6828-060D-48AD-AC0E-B4965A8FB6E3}"/>
              </a:ext>
            </a:extLst>
          </p:cNvPr>
          <p:cNvSpPr txBox="1"/>
          <p:nvPr/>
        </p:nvSpPr>
        <p:spPr>
          <a:xfrm>
            <a:off x="1245875" y="3234691"/>
            <a:ext cx="4297676" cy="430887"/>
          </a:xfrm>
          <a:prstGeom prst="rect">
            <a:avLst/>
          </a:prstGeom>
          <a:noFill/>
        </p:spPr>
        <p:txBody>
          <a:bodyPr wrap="square" rtlCol="0">
            <a:spAutoFit/>
          </a:bodyPr>
          <a:lstStyle/>
          <a:p>
            <a:r>
              <a:rPr lang="en-US" sz="2200" b="1" dirty="0">
                <a:solidFill>
                  <a:srgbClr val="FFFFFF"/>
                </a:solidFill>
                <a:latin typeface="+mj-lt"/>
                <a:ea typeface="+mj-ea"/>
                <a:cs typeface="+mj-cs"/>
              </a:rPr>
              <a:t>Active – Stand by </a:t>
            </a:r>
            <a:endParaRPr lang="en-IN" sz="2200" b="1" dirty="0">
              <a:solidFill>
                <a:srgbClr val="FFFFFF"/>
              </a:solidFill>
              <a:latin typeface="+mj-lt"/>
              <a:ea typeface="+mj-ea"/>
              <a:cs typeface="+mj-cs"/>
            </a:endParaRPr>
          </a:p>
        </p:txBody>
      </p:sp>
      <p:pic>
        <p:nvPicPr>
          <p:cNvPr id="10" name="Picture 9">
            <a:extLst>
              <a:ext uri="{FF2B5EF4-FFF2-40B4-BE49-F238E27FC236}">
                <a16:creationId xmlns:a16="http://schemas.microsoft.com/office/drawing/2014/main" id="{A1D858CC-1505-4B9E-8B2F-8C2809B29997}"/>
              </a:ext>
            </a:extLst>
          </p:cNvPr>
          <p:cNvPicPr>
            <a:picLocks noChangeAspect="1"/>
          </p:cNvPicPr>
          <p:nvPr/>
        </p:nvPicPr>
        <p:blipFill>
          <a:blip r:embed="rId2"/>
          <a:stretch>
            <a:fillRect/>
          </a:stretch>
        </p:blipFill>
        <p:spPr>
          <a:xfrm>
            <a:off x="6441484" y="2098901"/>
            <a:ext cx="4039438" cy="3547517"/>
          </a:xfrm>
          <a:prstGeom prst="rect">
            <a:avLst/>
          </a:prstGeom>
        </p:spPr>
      </p:pic>
    </p:spTree>
    <p:extLst>
      <p:ext uri="{BB962C8B-B14F-4D97-AF65-F5344CB8AC3E}">
        <p14:creationId xmlns:p14="http://schemas.microsoft.com/office/powerpoint/2010/main" val="354400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A915-9B92-48A2-BB34-3AD7189280DF}"/>
              </a:ext>
            </a:extLst>
          </p:cNvPr>
          <p:cNvSpPr>
            <a:spLocks noGrp="1"/>
          </p:cNvSpPr>
          <p:nvPr>
            <p:ph type="title"/>
          </p:nvPr>
        </p:nvSpPr>
        <p:spPr/>
        <p:txBody>
          <a:bodyPr/>
          <a:lstStyle/>
          <a:p>
            <a:r>
              <a:rPr lang="en-US" sz="3600" dirty="0">
                <a:solidFill>
                  <a:srgbClr val="FFFFFF"/>
                </a:solidFill>
              </a:rPr>
              <a:t>ETCD </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2213C96C-F2BD-47DD-BB5C-942E6C9926A5}"/>
              </a:ext>
            </a:extLst>
          </p:cNvPr>
          <p:cNvCxnSpPr/>
          <p:nvPr/>
        </p:nvCxnSpPr>
        <p:spPr>
          <a:xfrm>
            <a:off x="619762" y="1534162"/>
            <a:ext cx="10891519" cy="0"/>
          </a:xfrm>
          <a:prstGeom prst="straightConnector1">
            <a:avLst/>
          </a:prstGeom>
          <a:noFill/>
          <a:ln w="19046" cap="flat">
            <a:solidFill>
              <a:srgbClr val="FFFFFF"/>
            </a:solidFill>
            <a:prstDash val="solid"/>
            <a:miter/>
          </a:ln>
        </p:spPr>
      </p:cxnSp>
      <p:cxnSp>
        <p:nvCxnSpPr>
          <p:cNvPr id="33" name="Straight Connector 32">
            <a:extLst>
              <a:ext uri="{FF2B5EF4-FFF2-40B4-BE49-F238E27FC236}">
                <a16:creationId xmlns:a16="http://schemas.microsoft.com/office/drawing/2014/main" id="{E6A322F1-07CF-403C-BAC3-B9FA587E1730}"/>
              </a:ext>
            </a:extLst>
          </p:cNvPr>
          <p:cNvCxnSpPr/>
          <p:nvPr/>
        </p:nvCxnSpPr>
        <p:spPr>
          <a:xfrm>
            <a:off x="5921968" y="1740232"/>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2BED5D6-3E10-40D3-9D27-52C2C421F06D}"/>
              </a:ext>
            </a:extLst>
          </p:cNvPr>
          <p:cNvPicPr>
            <a:picLocks noChangeAspect="1"/>
          </p:cNvPicPr>
          <p:nvPr/>
        </p:nvPicPr>
        <p:blipFill>
          <a:blip r:embed="rId3"/>
          <a:stretch>
            <a:fillRect/>
          </a:stretch>
        </p:blipFill>
        <p:spPr>
          <a:xfrm>
            <a:off x="6441483" y="2973568"/>
            <a:ext cx="4142696" cy="1660728"/>
          </a:xfrm>
          <a:prstGeom prst="rect">
            <a:avLst/>
          </a:prstGeom>
        </p:spPr>
      </p:pic>
      <p:pic>
        <p:nvPicPr>
          <p:cNvPr id="6" name="Picture 5">
            <a:extLst>
              <a:ext uri="{FF2B5EF4-FFF2-40B4-BE49-F238E27FC236}">
                <a16:creationId xmlns:a16="http://schemas.microsoft.com/office/drawing/2014/main" id="{534AE29C-3531-4626-BFE7-5770DD14C73C}"/>
              </a:ext>
            </a:extLst>
          </p:cNvPr>
          <p:cNvPicPr>
            <a:picLocks noChangeAspect="1"/>
          </p:cNvPicPr>
          <p:nvPr/>
        </p:nvPicPr>
        <p:blipFill>
          <a:blip r:embed="rId4"/>
          <a:stretch>
            <a:fillRect/>
          </a:stretch>
        </p:blipFill>
        <p:spPr>
          <a:xfrm>
            <a:off x="779490" y="2615607"/>
            <a:ext cx="981058" cy="2449261"/>
          </a:xfrm>
          <a:prstGeom prst="rect">
            <a:avLst/>
          </a:prstGeom>
        </p:spPr>
      </p:pic>
      <p:pic>
        <p:nvPicPr>
          <p:cNvPr id="7" name="Picture 6">
            <a:extLst>
              <a:ext uri="{FF2B5EF4-FFF2-40B4-BE49-F238E27FC236}">
                <a16:creationId xmlns:a16="http://schemas.microsoft.com/office/drawing/2014/main" id="{1016FA49-7311-44BB-BFF2-D3ED4C52A6FD}"/>
              </a:ext>
            </a:extLst>
          </p:cNvPr>
          <p:cNvPicPr>
            <a:picLocks noChangeAspect="1"/>
          </p:cNvPicPr>
          <p:nvPr/>
        </p:nvPicPr>
        <p:blipFill>
          <a:blip r:embed="rId5"/>
          <a:stretch>
            <a:fillRect/>
          </a:stretch>
        </p:blipFill>
        <p:spPr>
          <a:xfrm>
            <a:off x="2451512" y="2585549"/>
            <a:ext cx="823539" cy="2509375"/>
          </a:xfrm>
          <a:prstGeom prst="rect">
            <a:avLst/>
          </a:prstGeom>
        </p:spPr>
      </p:pic>
      <p:pic>
        <p:nvPicPr>
          <p:cNvPr id="8" name="Picture 7">
            <a:extLst>
              <a:ext uri="{FF2B5EF4-FFF2-40B4-BE49-F238E27FC236}">
                <a16:creationId xmlns:a16="http://schemas.microsoft.com/office/drawing/2014/main" id="{6BF09B0C-8F6C-41B4-8CAA-8521FA005A35}"/>
              </a:ext>
            </a:extLst>
          </p:cNvPr>
          <p:cNvPicPr>
            <a:picLocks noChangeAspect="1"/>
          </p:cNvPicPr>
          <p:nvPr/>
        </p:nvPicPr>
        <p:blipFill>
          <a:blip r:embed="rId6"/>
          <a:stretch>
            <a:fillRect/>
          </a:stretch>
        </p:blipFill>
        <p:spPr>
          <a:xfrm>
            <a:off x="4162095" y="2615605"/>
            <a:ext cx="746803" cy="2449261"/>
          </a:xfrm>
          <a:prstGeom prst="rect">
            <a:avLst/>
          </a:prstGeom>
        </p:spPr>
      </p:pic>
      <p:pic>
        <p:nvPicPr>
          <p:cNvPr id="9" name="Picture 8">
            <a:extLst>
              <a:ext uri="{FF2B5EF4-FFF2-40B4-BE49-F238E27FC236}">
                <a16:creationId xmlns:a16="http://schemas.microsoft.com/office/drawing/2014/main" id="{9E27DAC9-C60F-4BD9-B47F-8CCDDA7A0E9E}"/>
              </a:ext>
            </a:extLst>
          </p:cNvPr>
          <p:cNvPicPr>
            <a:picLocks noChangeAspect="1"/>
          </p:cNvPicPr>
          <p:nvPr/>
        </p:nvPicPr>
        <p:blipFill>
          <a:blip r:embed="rId7"/>
          <a:stretch>
            <a:fillRect/>
          </a:stretch>
        </p:blipFill>
        <p:spPr>
          <a:xfrm>
            <a:off x="646111" y="5323838"/>
            <a:ext cx="1258035" cy="322573"/>
          </a:xfrm>
          <a:prstGeom prst="rect">
            <a:avLst/>
          </a:prstGeom>
        </p:spPr>
      </p:pic>
      <p:pic>
        <p:nvPicPr>
          <p:cNvPr id="10" name="Picture 9">
            <a:extLst>
              <a:ext uri="{FF2B5EF4-FFF2-40B4-BE49-F238E27FC236}">
                <a16:creationId xmlns:a16="http://schemas.microsoft.com/office/drawing/2014/main" id="{9CDE748D-FFE1-43C3-B1BB-3B833B2790A5}"/>
              </a:ext>
            </a:extLst>
          </p:cNvPr>
          <p:cNvPicPr>
            <a:picLocks noChangeAspect="1"/>
          </p:cNvPicPr>
          <p:nvPr/>
        </p:nvPicPr>
        <p:blipFill>
          <a:blip r:embed="rId7"/>
          <a:stretch>
            <a:fillRect/>
          </a:stretch>
        </p:blipFill>
        <p:spPr>
          <a:xfrm>
            <a:off x="2234263" y="5323837"/>
            <a:ext cx="1258035" cy="322573"/>
          </a:xfrm>
          <a:prstGeom prst="rect">
            <a:avLst/>
          </a:prstGeom>
        </p:spPr>
      </p:pic>
      <p:pic>
        <p:nvPicPr>
          <p:cNvPr id="11" name="Picture 10">
            <a:extLst>
              <a:ext uri="{FF2B5EF4-FFF2-40B4-BE49-F238E27FC236}">
                <a16:creationId xmlns:a16="http://schemas.microsoft.com/office/drawing/2014/main" id="{D578E55C-FA92-4C1F-8933-E6F9952072A7}"/>
              </a:ext>
            </a:extLst>
          </p:cNvPr>
          <p:cNvPicPr>
            <a:picLocks noChangeAspect="1"/>
          </p:cNvPicPr>
          <p:nvPr/>
        </p:nvPicPr>
        <p:blipFill>
          <a:blip r:embed="rId7"/>
          <a:stretch>
            <a:fillRect/>
          </a:stretch>
        </p:blipFill>
        <p:spPr>
          <a:xfrm>
            <a:off x="3906478" y="5323836"/>
            <a:ext cx="1258035" cy="322573"/>
          </a:xfrm>
          <a:prstGeom prst="rect">
            <a:avLst/>
          </a:prstGeom>
        </p:spPr>
      </p:pic>
    </p:spTree>
    <p:extLst>
      <p:ext uri="{BB962C8B-B14F-4D97-AF65-F5344CB8AC3E}">
        <p14:creationId xmlns:p14="http://schemas.microsoft.com/office/powerpoint/2010/main" val="428809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BD7A-F4D5-4D0D-9EAA-F511BE50A971}"/>
              </a:ext>
            </a:extLst>
          </p:cNvPr>
          <p:cNvSpPr>
            <a:spLocks noGrp="1"/>
          </p:cNvSpPr>
          <p:nvPr>
            <p:ph type="title"/>
          </p:nvPr>
        </p:nvSpPr>
        <p:spPr/>
        <p:txBody>
          <a:bodyPr/>
          <a:lstStyle/>
          <a:p>
            <a:r>
              <a:rPr lang="en-US" sz="3600" dirty="0">
                <a:solidFill>
                  <a:srgbClr val="FFFFFF"/>
                </a:solidFill>
              </a:rPr>
              <a:t>High Availability</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6DDDF2C8-3A13-4678-9EF7-DD8579FE3B35}"/>
              </a:ext>
            </a:extLst>
          </p:cNvPr>
          <p:cNvCxnSpPr/>
          <p:nvPr/>
        </p:nvCxnSpPr>
        <p:spPr>
          <a:xfrm>
            <a:off x="619762" y="1534162"/>
            <a:ext cx="10891519" cy="0"/>
          </a:xfrm>
          <a:prstGeom prst="straightConnector1">
            <a:avLst/>
          </a:prstGeom>
          <a:noFill/>
          <a:ln w="19046" cap="flat">
            <a:solidFill>
              <a:srgbClr val="FFFFFF"/>
            </a:solidFill>
            <a:prstDash val="solid"/>
            <a:miter/>
          </a:ln>
        </p:spPr>
      </p:cxnSp>
      <p:pic>
        <p:nvPicPr>
          <p:cNvPr id="4" name="Picture 3">
            <a:extLst>
              <a:ext uri="{FF2B5EF4-FFF2-40B4-BE49-F238E27FC236}">
                <a16:creationId xmlns:a16="http://schemas.microsoft.com/office/drawing/2014/main" id="{920B9E19-8D87-4B0E-B340-EF0D29C00E12}"/>
              </a:ext>
            </a:extLst>
          </p:cNvPr>
          <p:cNvPicPr>
            <a:picLocks noChangeAspect="1"/>
          </p:cNvPicPr>
          <p:nvPr/>
        </p:nvPicPr>
        <p:blipFill>
          <a:blip r:embed="rId2"/>
          <a:stretch>
            <a:fillRect/>
          </a:stretch>
        </p:blipFill>
        <p:spPr>
          <a:xfrm>
            <a:off x="1953969" y="2293503"/>
            <a:ext cx="7897984" cy="3714862"/>
          </a:xfrm>
          <a:prstGeom prst="rect">
            <a:avLst/>
          </a:prstGeom>
        </p:spPr>
      </p:pic>
    </p:spTree>
    <p:extLst>
      <p:ext uri="{BB962C8B-B14F-4D97-AF65-F5344CB8AC3E}">
        <p14:creationId xmlns:p14="http://schemas.microsoft.com/office/powerpoint/2010/main" val="236398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BD7A-F4D5-4D0D-9EAA-F511BE50A971}"/>
              </a:ext>
            </a:extLst>
          </p:cNvPr>
          <p:cNvSpPr>
            <a:spLocks noGrp="1"/>
          </p:cNvSpPr>
          <p:nvPr>
            <p:ph type="title"/>
          </p:nvPr>
        </p:nvSpPr>
        <p:spPr/>
        <p:txBody>
          <a:bodyPr/>
          <a:lstStyle/>
          <a:p>
            <a:r>
              <a:rPr lang="en-US" sz="3600" dirty="0">
                <a:solidFill>
                  <a:srgbClr val="FFFFFF"/>
                </a:solidFill>
              </a:rPr>
              <a:t>High Availability</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6DDDF2C8-3A13-4678-9EF7-DD8579FE3B35}"/>
              </a:ext>
            </a:extLst>
          </p:cNvPr>
          <p:cNvCxnSpPr/>
          <p:nvPr/>
        </p:nvCxnSpPr>
        <p:spPr>
          <a:xfrm>
            <a:off x="619762" y="1534162"/>
            <a:ext cx="10891519" cy="0"/>
          </a:xfrm>
          <a:prstGeom prst="straightConnector1">
            <a:avLst/>
          </a:prstGeom>
          <a:noFill/>
          <a:ln w="19046" cap="flat">
            <a:solidFill>
              <a:srgbClr val="FFFFFF"/>
            </a:solidFill>
            <a:prstDash val="solid"/>
            <a:miter/>
          </a:ln>
        </p:spPr>
      </p:cxnSp>
      <p:pic>
        <p:nvPicPr>
          <p:cNvPr id="6" name="Picture 5">
            <a:extLst>
              <a:ext uri="{FF2B5EF4-FFF2-40B4-BE49-F238E27FC236}">
                <a16:creationId xmlns:a16="http://schemas.microsoft.com/office/drawing/2014/main" id="{C451A82A-504F-4711-A0F2-C6775D45CB94}"/>
              </a:ext>
            </a:extLst>
          </p:cNvPr>
          <p:cNvPicPr>
            <a:picLocks noChangeAspect="1"/>
          </p:cNvPicPr>
          <p:nvPr/>
        </p:nvPicPr>
        <p:blipFill>
          <a:blip r:embed="rId2"/>
          <a:stretch>
            <a:fillRect/>
          </a:stretch>
        </p:blipFill>
        <p:spPr>
          <a:xfrm>
            <a:off x="2332385" y="2039834"/>
            <a:ext cx="7054791" cy="3884463"/>
          </a:xfrm>
          <a:prstGeom prst="rect">
            <a:avLst/>
          </a:prstGeom>
        </p:spPr>
      </p:pic>
    </p:spTree>
    <p:extLst>
      <p:ext uri="{BB962C8B-B14F-4D97-AF65-F5344CB8AC3E}">
        <p14:creationId xmlns:p14="http://schemas.microsoft.com/office/powerpoint/2010/main" val="1257032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8086-AFC3-45C7-9994-F0684234C945}"/>
              </a:ext>
            </a:extLst>
          </p:cNvPr>
          <p:cNvSpPr>
            <a:spLocks noGrp="1"/>
          </p:cNvSpPr>
          <p:nvPr>
            <p:ph type="title"/>
          </p:nvPr>
        </p:nvSpPr>
        <p:spPr/>
        <p:txBody>
          <a:bodyPr/>
          <a:lstStyle/>
          <a:p>
            <a:r>
              <a:rPr lang="en-US" dirty="0"/>
              <a:t>High Availability</a:t>
            </a:r>
            <a:endParaRPr lang="en-IN" dirty="0"/>
          </a:p>
        </p:txBody>
      </p:sp>
      <p:pic>
        <p:nvPicPr>
          <p:cNvPr id="4" name="Picture 3">
            <a:extLst>
              <a:ext uri="{FF2B5EF4-FFF2-40B4-BE49-F238E27FC236}">
                <a16:creationId xmlns:a16="http://schemas.microsoft.com/office/drawing/2014/main" id="{7239B0BA-DEA0-4479-BCD9-D11D8EFC98DE}"/>
              </a:ext>
            </a:extLst>
          </p:cNvPr>
          <p:cNvPicPr>
            <a:picLocks noChangeAspect="1"/>
          </p:cNvPicPr>
          <p:nvPr/>
        </p:nvPicPr>
        <p:blipFill>
          <a:blip r:embed="rId2"/>
          <a:stretch>
            <a:fillRect/>
          </a:stretch>
        </p:blipFill>
        <p:spPr>
          <a:xfrm>
            <a:off x="2263140" y="1853248"/>
            <a:ext cx="6937057" cy="4126158"/>
          </a:xfrm>
          <a:prstGeom prst="rect">
            <a:avLst/>
          </a:prstGeom>
        </p:spPr>
      </p:pic>
    </p:spTree>
    <p:extLst>
      <p:ext uri="{BB962C8B-B14F-4D97-AF65-F5344CB8AC3E}">
        <p14:creationId xmlns:p14="http://schemas.microsoft.com/office/powerpoint/2010/main" val="4041782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639C-280B-477D-B8DA-717097E2878F}"/>
              </a:ext>
            </a:extLst>
          </p:cNvPr>
          <p:cNvSpPr>
            <a:spLocks noGrp="1"/>
          </p:cNvSpPr>
          <p:nvPr>
            <p:ph type="title"/>
          </p:nvPr>
        </p:nvSpPr>
        <p:spPr/>
        <p:txBody>
          <a:bodyPr/>
          <a:lstStyle/>
          <a:p>
            <a:r>
              <a:rPr lang="en-US" sz="3600" dirty="0">
                <a:solidFill>
                  <a:srgbClr val="FFFFFF"/>
                </a:solidFill>
              </a:rPr>
              <a:t>High Availability</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1B9B1CFE-89EC-484A-8079-87FB81A2A4EC}"/>
              </a:ext>
            </a:extLst>
          </p:cNvPr>
          <p:cNvCxnSpPr/>
          <p:nvPr/>
        </p:nvCxnSpPr>
        <p:spPr>
          <a:xfrm>
            <a:off x="619762" y="1534162"/>
            <a:ext cx="10891519" cy="0"/>
          </a:xfrm>
          <a:prstGeom prst="straightConnector1">
            <a:avLst/>
          </a:prstGeom>
          <a:noFill/>
          <a:ln w="19046" cap="flat">
            <a:solidFill>
              <a:srgbClr val="FFFFFF"/>
            </a:solidFill>
            <a:prstDash val="solid"/>
            <a:miter/>
          </a:ln>
        </p:spPr>
      </p:cxnSp>
      <p:pic>
        <p:nvPicPr>
          <p:cNvPr id="4" name="Picture 3">
            <a:extLst>
              <a:ext uri="{FF2B5EF4-FFF2-40B4-BE49-F238E27FC236}">
                <a16:creationId xmlns:a16="http://schemas.microsoft.com/office/drawing/2014/main" id="{FAFA4FB1-A399-4718-A615-3DD0242C3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223" y="1998701"/>
            <a:ext cx="8079553" cy="3933467"/>
          </a:xfrm>
          <a:prstGeom prst="rect">
            <a:avLst/>
          </a:prstGeom>
        </p:spPr>
      </p:pic>
    </p:spTree>
    <p:extLst>
      <p:ext uri="{BB962C8B-B14F-4D97-AF65-F5344CB8AC3E}">
        <p14:creationId xmlns:p14="http://schemas.microsoft.com/office/powerpoint/2010/main" val="4029238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a:extLst>
              <a:ext uri="{FF2B5EF4-FFF2-40B4-BE49-F238E27FC236}">
                <a16:creationId xmlns:a16="http://schemas.microsoft.com/office/drawing/2014/main" id="{B6F94429-2D8C-4148-B76F-319B8BF69BA8}"/>
              </a:ext>
            </a:extLst>
          </p:cNvPr>
          <p:cNvSpPr txBox="1">
            <a:spLocks/>
          </p:cNvSpPr>
          <p:nvPr/>
        </p:nvSpPr>
        <p:spPr>
          <a:xfrm>
            <a:off x="521208" y="691899"/>
            <a:ext cx="6876288" cy="64008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FFFFFF"/>
                </a:solidFill>
              </a:rPr>
              <a:t>HOW IT WORKS ? </a:t>
            </a:r>
            <a:endParaRPr lang="en-IN" sz="3600" dirty="0">
              <a:solidFill>
                <a:srgbClr val="FFFFFF"/>
              </a:solidFill>
            </a:endParaRPr>
          </a:p>
        </p:txBody>
      </p:sp>
      <p:cxnSp>
        <p:nvCxnSpPr>
          <p:cNvPr id="13" name="Straight Connector 9">
            <a:extLst>
              <a:ext uri="{FF2B5EF4-FFF2-40B4-BE49-F238E27FC236}">
                <a16:creationId xmlns:a16="http://schemas.microsoft.com/office/drawing/2014/main" id="{2C171BFA-3E9D-4438-8E7C-C7589246457E}"/>
              </a:ext>
            </a:extLst>
          </p:cNvPr>
          <p:cNvCxnSpPr/>
          <p:nvPr/>
        </p:nvCxnSpPr>
        <p:spPr>
          <a:xfrm>
            <a:off x="619762" y="1534162"/>
            <a:ext cx="10891519" cy="0"/>
          </a:xfrm>
          <a:prstGeom prst="straightConnector1">
            <a:avLst/>
          </a:prstGeom>
          <a:noFill/>
          <a:ln w="19046" cap="flat">
            <a:solidFill>
              <a:srgbClr val="FFFFFF"/>
            </a:solidFill>
            <a:prstDash val="solid"/>
            <a:miter/>
          </a:ln>
        </p:spPr>
      </p:cxnSp>
      <p:pic>
        <p:nvPicPr>
          <p:cNvPr id="14" name="Picture 13">
            <a:extLst>
              <a:ext uri="{FF2B5EF4-FFF2-40B4-BE49-F238E27FC236}">
                <a16:creationId xmlns:a16="http://schemas.microsoft.com/office/drawing/2014/main" id="{3FA900C7-B535-4000-97A0-FC00A9D2FADB}"/>
              </a:ext>
            </a:extLst>
          </p:cNvPr>
          <p:cNvPicPr>
            <a:picLocks noChangeAspect="1"/>
          </p:cNvPicPr>
          <p:nvPr/>
        </p:nvPicPr>
        <p:blipFill>
          <a:blip r:embed="rId3"/>
          <a:stretch>
            <a:fillRect/>
          </a:stretch>
        </p:blipFill>
        <p:spPr>
          <a:xfrm>
            <a:off x="4009234" y="3816901"/>
            <a:ext cx="2009775" cy="457200"/>
          </a:xfrm>
          <a:prstGeom prst="rect">
            <a:avLst/>
          </a:prstGeom>
          <a:effectLst>
            <a:outerShdw blurRad="50800" dist="50800" dir="5400000" algn="ctr" rotWithShape="0">
              <a:schemeClr val="tx2"/>
            </a:outerShdw>
          </a:effectLst>
        </p:spPr>
      </p:pic>
      <p:pic>
        <p:nvPicPr>
          <p:cNvPr id="15" name="Picture 14">
            <a:extLst>
              <a:ext uri="{FF2B5EF4-FFF2-40B4-BE49-F238E27FC236}">
                <a16:creationId xmlns:a16="http://schemas.microsoft.com/office/drawing/2014/main" id="{C71AB059-04E2-4EA4-8DBF-55C8696952C0}"/>
              </a:ext>
            </a:extLst>
          </p:cNvPr>
          <p:cNvPicPr>
            <a:picLocks noChangeAspect="1"/>
          </p:cNvPicPr>
          <p:nvPr/>
        </p:nvPicPr>
        <p:blipFill>
          <a:blip r:embed="rId4"/>
          <a:stretch>
            <a:fillRect/>
          </a:stretch>
        </p:blipFill>
        <p:spPr>
          <a:xfrm>
            <a:off x="9328713" y="2351185"/>
            <a:ext cx="1752600" cy="295275"/>
          </a:xfrm>
          <a:prstGeom prst="rect">
            <a:avLst/>
          </a:prstGeom>
        </p:spPr>
      </p:pic>
      <p:pic>
        <p:nvPicPr>
          <p:cNvPr id="16" name="Picture 15">
            <a:extLst>
              <a:ext uri="{FF2B5EF4-FFF2-40B4-BE49-F238E27FC236}">
                <a16:creationId xmlns:a16="http://schemas.microsoft.com/office/drawing/2014/main" id="{FF2DACF4-EFCC-44A4-B848-A1A70BAA9890}"/>
              </a:ext>
            </a:extLst>
          </p:cNvPr>
          <p:cNvPicPr>
            <a:picLocks noChangeAspect="1"/>
          </p:cNvPicPr>
          <p:nvPr/>
        </p:nvPicPr>
        <p:blipFill>
          <a:blip r:embed="rId4"/>
          <a:stretch>
            <a:fillRect/>
          </a:stretch>
        </p:blipFill>
        <p:spPr>
          <a:xfrm>
            <a:off x="9328713" y="3860914"/>
            <a:ext cx="1752600" cy="295275"/>
          </a:xfrm>
          <a:prstGeom prst="rect">
            <a:avLst/>
          </a:prstGeom>
        </p:spPr>
      </p:pic>
      <p:pic>
        <p:nvPicPr>
          <p:cNvPr id="17" name="Picture 16">
            <a:extLst>
              <a:ext uri="{FF2B5EF4-FFF2-40B4-BE49-F238E27FC236}">
                <a16:creationId xmlns:a16="http://schemas.microsoft.com/office/drawing/2014/main" id="{1F1A4825-F80D-4463-9260-AE19A461B244}"/>
              </a:ext>
            </a:extLst>
          </p:cNvPr>
          <p:cNvPicPr>
            <a:picLocks noChangeAspect="1"/>
          </p:cNvPicPr>
          <p:nvPr/>
        </p:nvPicPr>
        <p:blipFill>
          <a:blip r:embed="rId4"/>
          <a:stretch>
            <a:fillRect/>
          </a:stretch>
        </p:blipFill>
        <p:spPr>
          <a:xfrm>
            <a:off x="9328713" y="5176200"/>
            <a:ext cx="1752600" cy="295275"/>
          </a:xfrm>
          <a:prstGeom prst="rect">
            <a:avLst/>
          </a:prstGeom>
        </p:spPr>
      </p:pic>
      <p:pic>
        <p:nvPicPr>
          <p:cNvPr id="18" name="Picture 17">
            <a:extLst>
              <a:ext uri="{FF2B5EF4-FFF2-40B4-BE49-F238E27FC236}">
                <a16:creationId xmlns:a16="http://schemas.microsoft.com/office/drawing/2014/main" id="{FFEDF424-634A-4999-8350-04ADB82F8EB2}"/>
              </a:ext>
            </a:extLst>
          </p:cNvPr>
          <p:cNvPicPr>
            <a:picLocks noChangeAspect="1"/>
          </p:cNvPicPr>
          <p:nvPr/>
        </p:nvPicPr>
        <p:blipFill>
          <a:blip r:embed="rId5"/>
          <a:stretch>
            <a:fillRect/>
          </a:stretch>
        </p:blipFill>
        <p:spPr>
          <a:xfrm>
            <a:off x="736529" y="3902694"/>
            <a:ext cx="1480650" cy="333340"/>
          </a:xfrm>
          <a:prstGeom prst="rect">
            <a:avLst/>
          </a:prstGeom>
        </p:spPr>
      </p:pic>
      <p:pic>
        <p:nvPicPr>
          <p:cNvPr id="19" name="Picture 18">
            <a:extLst>
              <a:ext uri="{FF2B5EF4-FFF2-40B4-BE49-F238E27FC236}">
                <a16:creationId xmlns:a16="http://schemas.microsoft.com/office/drawing/2014/main" id="{AD11A227-6506-46E8-9F70-341D7D4DC027}"/>
              </a:ext>
            </a:extLst>
          </p:cNvPr>
          <p:cNvPicPr>
            <a:picLocks noChangeAspect="1"/>
          </p:cNvPicPr>
          <p:nvPr/>
        </p:nvPicPr>
        <p:blipFill>
          <a:blip r:embed="rId6"/>
          <a:stretch>
            <a:fillRect/>
          </a:stretch>
        </p:blipFill>
        <p:spPr>
          <a:xfrm>
            <a:off x="2587735" y="3896183"/>
            <a:ext cx="1210071" cy="346361"/>
          </a:xfrm>
          <a:prstGeom prst="rect">
            <a:avLst/>
          </a:prstGeom>
        </p:spPr>
      </p:pic>
      <p:pic>
        <p:nvPicPr>
          <p:cNvPr id="20" name="Picture 19">
            <a:extLst>
              <a:ext uri="{FF2B5EF4-FFF2-40B4-BE49-F238E27FC236}">
                <a16:creationId xmlns:a16="http://schemas.microsoft.com/office/drawing/2014/main" id="{B1A96E4D-FAC9-4540-A07D-9285997949DB}"/>
              </a:ext>
            </a:extLst>
          </p:cNvPr>
          <p:cNvPicPr>
            <a:picLocks noChangeAspect="1"/>
          </p:cNvPicPr>
          <p:nvPr/>
        </p:nvPicPr>
        <p:blipFill>
          <a:blip r:embed="rId7"/>
          <a:stretch>
            <a:fillRect/>
          </a:stretch>
        </p:blipFill>
        <p:spPr>
          <a:xfrm>
            <a:off x="6230437" y="3913451"/>
            <a:ext cx="1508908" cy="264099"/>
          </a:xfrm>
          <a:prstGeom prst="rect">
            <a:avLst/>
          </a:prstGeom>
        </p:spPr>
      </p:pic>
      <p:pic>
        <p:nvPicPr>
          <p:cNvPr id="21" name="Picture 20">
            <a:extLst>
              <a:ext uri="{FF2B5EF4-FFF2-40B4-BE49-F238E27FC236}">
                <a16:creationId xmlns:a16="http://schemas.microsoft.com/office/drawing/2014/main" id="{F39AB186-A71A-43D6-A646-980EA4AD916E}"/>
              </a:ext>
            </a:extLst>
          </p:cNvPr>
          <p:cNvPicPr>
            <a:picLocks noChangeAspect="1"/>
          </p:cNvPicPr>
          <p:nvPr/>
        </p:nvPicPr>
        <p:blipFill>
          <a:blip r:embed="rId8"/>
          <a:stretch>
            <a:fillRect/>
          </a:stretch>
        </p:blipFill>
        <p:spPr>
          <a:xfrm>
            <a:off x="4200462" y="2456322"/>
            <a:ext cx="1081763" cy="972678"/>
          </a:xfrm>
          <a:prstGeom prst="rect">
            <a:avLst/>
          </a:prstGeom>
        </p:spPr>
      </p:pic>
      <p:pic>
        <p:nvPicPr>
          <p:cNvPr id="22" name="Picture 21">
            <a:extLst>
              <a:ext uri="{FF2B5EF4-FFF2-40B4-BE49-F238E27FC236}">
                <a16:creationId xmlns:a16="http://schemas.microsoft.com/office/drawing/2014/main" id="{1B555DC5-BE66-4E1A-A2BE-DD62741FE69F}"/>
              </a:ext>
            </a:extLst>
          </p:cNvPr>
          <p:cNvPicPr>
            <a:picLocks noChangeAspect="1"/>
          </p:cNvPicPr>
          <p:nvPr/>
        </p:nvPicPr>
        <p:blipFill>
          <a:blip r:embed="rId9"/>
          <a:stretch>
            <a:fillRect/>
          </a:stretch>
        </p:blipFill>
        <p:spPr>
          <a:xfrm>
            <a:off x="9328713" y="2708854"/>
            <a:ext cx="1123950" cy="264097"/>
          </a:xfrm>
          <a:prstGeom prst="rect">
            <a:avLst/>
          </a:prstGeom>
        </p:spPr>
      </p:pic>
      <p:pic>
        <p:nvPicPr>
          <p:cNvPr id="23" name="Picture 22">
            <a:extLst>
              <a:ext uri="{FF2B5EF4-FFF2-40B4-BE49-F238E27FC236}">
                <a16:creationId xmlns:a16="http://schemas.microsoft.com/office/drawing/2014/main" id="{7A03696E-0BA9-45D1-BB11-404EF12A5C5C}"/>
              </a:ext>
            </a:extLst>
          </p:cNvPr>
          <p:cNvPicPr>
            <a:picLocks noChangeAspect="1"/>
          </p:cNvPicPr>
          <p:nvPr/>
        </p:nvPicPr>
        <p:blipFill>
          <a:blip r:embed="rId9"/>
          <a:stretch>
            <a:fillRect/>
          </a:stretch>
        </p:blipFill>
        <p:spPr>
          <a:xfrm>
            <a:off x="9328713" y="4216853"/>
            <a:ext cx="1123950" cy="320423"/>
          </a:xfrm>
          <a:prstGeom prst="rect">
            <a:avLst/>
          </a:prstGeom>
        </p:spPr>
      </p:pic>
      <p:pic>
        <p:nvPicPr>
          <p:cNvPr id="24" name="Picture 23">
            <a:extLst>
              <a:ext uri="{FF2B5EF4-FFF2-40B4-BE49-F238E27FC236}">
                <a16:creationId xmlns:a16="http://schemas.microsoft.com/office/drawing/2014/main" id="{6148FD9E-2BB4-4325-A749-26EEF0CF226D}"/>
              </a:ext>
            </a:extLst>
          </p:cNvPr>
          <p:cNvPicPr>
            <a:picLocks noChangeAspect="1"/>
          </p:cNvPicPr>
          <p:nvPr/>
        </p:nvPicPr>
        <p:blipFill>
          <a:blip r:embed="rId9"/>
          <a:stretch>
            <a:fillRect/>
          </a:stretch>
        </p:blipFill>
        <p:spPr>
          <a:xfrm>
            <a:off x="9328713" y="5557287"/>
            <a:ext cx="1123950" cy="295275"/>
          </a:xfrm>
          <a:prstGeom prst="rect">
            <a:avLst/>
          </a:prstGeom>
        </p:spPr>
      </p:pic>
      <p:pic>
        <p:nvPicPr>
          <p:cNvPr id="25" name="Picture 24">
            <a:extLst>
              <a:ext uri="{FF2B5EF4-FFF2-40B4-BE49-F238E27FC236}">
                <a16:creationId xmlns:a16="http://schemas.microsoft.com/office/drawing/2014/main" id="{6DBD60E2-2B33-49F9-9C1C-746F059E629D}"/>
              </a:ext>
            </a:extLst>
          </p:cNvPr>
          <p:cNvPicPr>
            <a:picLocks noChangeAspect="1"/>
          </p:cNvPicPr>
          <p:nvPr/>
        </p:nvPicPr>
        <p:blipFill>
          <a:blip r:embed="rId10"/>
          <a:stretch>
            <a:fillRect/>
          </a:stretch>
        </p:blipFill>
        <p:spPr>
          <a:xfrm>
            <a:off x="9328713" y="3033616"/>
            <a:ext cx="615953" cy="500808"/>
          </a:xfrm>
          <a:prstGeom prst="rect">
            <a:avLst/>
          </a:prstGeom>
        </p:spPr>
      </p:pic>
      <p:pic>
        <p:nvPicPr>
          <p:cNvPr id="26" name="Picture 25">
            <a:extLst>
              <a:ext uri="{FF2B5EF4-FFF2-40B4-BE49-F238E27FC236}">
                <a16:creationId xmlns:a16="http://schemas.microsoft.com/office/drawing/2014/main" id="{3BDA69BE-17E1-4326-BFBA-603AAB03B33A}"/>
              </a:ext>
            </a:extLst>
          </p:cNvPr>
          <p:cNvPicPr>
            <a:picLocks noChangeAspect="1"/>
          </p:cNvPicPr>
          <p:nvPr/>
        </p:nvPicPr>
        <p:blipFill>
          <a:blip r:embed="rId11"/>
          <a:stretch>
            <a:fillRect/>
          </a:stretch>
        </p:blipFill>
        <p:spPr>
          <a:xfrm>
            <a:off x="11117317" y="2220864"/>
            <a:ext cx="646909" cy="647051"/>
          </a:xfrm>
          <a:prstGeom prst="rect">
            <a:avLst/>
          </a:prstGeom>
        </p:spPr>
      </p:pic>
      <p:pic>
        <p:nvPicPr>
          <p:cNvPr id="27" name="Picture 26">
            <a:extLst>
              <a:ext uri="{FF2B5EF4-FFF2-40B4-BE49-F238E27FC236}">
                <a16:creationId xmlns:a16="http://schemas.microsoft.com/office/drawing/2014/main" id="{009F5EF4-5998-464D-9106-7671D4BB3A1A}"/>
              </a:ext>
            </a:extLst>
          </p:cNvPr>
          <p:cNvPicPr>
            <a:picLocks noChangeAspect="1"/>
          </p:cNvPicPr>
          <p:nvPr/>
        </p:nvPicPr>
        <p:blipFill>
          <a:blip r:embed="rId12"/>
          <a:stretch>
            <a:fillRect/>
          </a:stretch>
        </p:blipFill>
        <p:spPr>
          <a:xfrm>
            <a:off x="8192571" y="1834214"/>
            <a:ext cx="942975" cy="990600"/>
          </a:xfrm>
          <a:prstGeom prst="rect">
            <a:avLst/>
          </a:prstGeom>
        </p:spPr>
      </p:pic>
      <p:pic>
        <p:nvPicPr>
          <p:cNvPr id="28" name="Picture 27">
            <a:extLst>
              <a:ext uri="{FF2B5EF4-FFF2-40B4-BE49-F238E27FC236}">
                <a16:creationId xmlns:a16="http://schemas.microsoft.com/office/drawing/2014/main" id="{00CB7397-BB79-49CE-98E1-C9E9F0E425A7}"/>
              </a:ext>
            </a:extLst>
          </p:cNvPr>
          <p:cNvPicPr>
            <a:picLocks noChangeAspect="1"/>
          </p:cNvPicPr>
          <p:nvPr/>
        </p:nvPicPr>
        <p:blipFill>
          <a:blip r:embed="rId12"/>
          <a:stretch>
            <a:fillRect/>
          </a:stretch>
        </p:blipFill>
        <p:spPr>
          <a:xfrm>
            <a:off x="8202095" y="5151565"/>
            <a:ext cx="942975" cy="990600"/>
          </a:xfrm>
          <a:prstGeom prst="rect">
            <a:avLst/>
          </a:prstGeom>
        </p:spPr>
      </p:pic>
      <p:pic>
        <p:nvPicPr>
          <p:cNvPr id="29" name="Picture 28">
            <a:extLst>
              <a:ext uri="{FF2B5EF4-FFF2-40B4-BE49-F238E27FC236}">
                <a16:creationId xmlns:a16="http://schemas.microsoft.com/office/drawing/2014/main" id="{30F45276-2A4D-439E-8601-48B78A25862E}"/>
              </a:ext>
            </a:extLst>
          </p:cNvPr>
          <p:cNvPicPr>
            <a:picLocks noChangeAspect="1"/>
          </p:cNvPicPr>
          <p:nvPr/>
        </p:nvPicPr>
        <p:blipFill>
          <a:blip r:embed="rId13"/>
          <a:stretch>
            <a:fillRect/>
          </a:stretch>
        </p:blipFill>
        <p:spPr>
          <a:xfrm>
            <a:off x="9455799" y="1777468"/>
            <a:ext cx="1314450" cy="266700"/>
          </a:xfrm>
          <a:prstGeom prst="rect">
            <a:avLst/>
          </a:prstGeom>
        </p:spPr>
      </p:pic>
      <p:pic>
        <p:nvPicPr>
          <p:cNvPr id="30" name="Picture 29">
            <a:extLst>
              <a:ext uri="{FF2B5EF4-FFF2-40B4-BE49-F238E27FC236}">
                <a16:creationId xmlns:a16="http://schemas.microsoft.com/office/drawing/2014/main" id="{7E2CEDCA-87C0-4EBD-8BC6-137CE9F3749B}"/>
              </a:ext>
            </a:extLst>
          </p:cNvPr>
          <p:cNvPicPr>
            <a:picLocks noChangeAspect="1"/>
          </p:cNvPicPr>
          <p:nvPr/>
        </p:nvPicPr>
        <p:blipFill>
          <a:blip r:embed="rId14"/>
          <a:stretch>
            <a:fillRect/>
          </a:stretch>
        </p:blipFill>
        <p:spPr>
          <a:xfrm>
            <a:off x="8183045" y="4442048"/>
            <a:ext cx="962025" cy="438150"/>
          </a:xfrm>
          <a:prstGeom prst="rect">
            <a:avLst/>
          </a:prstGeom>
        </p:spPr>
      </p:pic>
      <p:pic>
        <p:nvPicPr>
          <p:cNvPr id="31" name="Picture 30">
            <a:extLst>
              <a:ext uri="{FF2B5EF4-FFF2-40B4-BE49-F238E27FC236}">
                <a16:creationId xmlns:a16="http://schemas.microsoft.com/office/drawing/2014/main" id="{86877707-2532-424E-99CC-928AF0AB6F5F}"/>
              </a:ext>
            </a:extLst>
          </p:cNvPr>
          <p:cNvPicPr>
            <a:picLocks noChangeAspect="1"/>
          </p:cNvPicPr>
          <p:nvPr/>
        </p:nvPicPr>
        <p:blipFill>
          <a:blip r:embed="rId14"/>
          <a:stretch>
            <a:fillRect/>
          </a:stretch>
        </p:blipFill>
        <p:spPr>
          <a:xfrm>
            <a:off x="8192571" y="2917031"/>
            <a:ext cx="962025" cy="438150"/>
          </a:xfrm>
          <a:prstGeom prst="rect">
            <a:avLst/>
          </a:prstGeom>
        </p:spPr>
      </p:pic>
      <p:pic>
        <p:nvPicPr>
          <p:cNvPr id="32" name="Picture 31">
            <a:extLst>
              <a:ext uri="{FF2B5EF4-FFF2-40B4-BE49-F238E27FC236}">
                <a16:creationId xmlns:a16="http://schemas.microsoft.com/office/drawing/2014/main" id="{BDE2D901-88F0-4B70-A2DA-ADB164595AF5}"/>
              </a:ext>
            </a:extLst>
          </p:cNvPr>
          <p:cNvPicPr>
            <a:picLocks noChangeAspect="1"/>
          </p:cNvPicPr>
          <p:nvPr/>
        </p:nvPicPr>
        <p:blipFill>
          <a:blip r:embed="rId10"/>
          <a:stretch>
            <a:fillRect/>
          </a:stretch>
        </p:blipFill>
        <p:spPr>
          <a:xfrm>
            <a:off x="9338517" y="5954093"/>
            <a:ext cx="615953" cy="500808"/>
          </a:xfrm>
          <a:prstGeom prst="rect">
            <a:avLst/>
          </a:prstGeom>
        </p:spPr>
      </p:pic>
      <p:pic>
        <p:nvPicPr>
          <p:cNvPr id="33" name="Picture 32">
            <a:extLst>
              <a:ext uri="{FF2B5EF4-FFF2-40B4-BE49-F238E27FC236}">
                <a16:creationId xmlns:a16="http://schemas.microsoft.com/office/drawing/2014/main" id="{D69D2616-4CDE-4034-AA51-448C0D9326C5}"/>
              </a:ext>
            </a:extLst>
          </p:cNvPr>
          <p:cNvPicPr>
            <a:picLocks noChangeAspect="1"/>
          </p:cNvPicPr>
          <p:nvPr/>
        </p:nvPicPr>
        <p:blipFill>
          <a:blip r:embed="rId11"/>
          <a:stretch>
            <a:fillRect/>
          </a:stretch>
        </p:blipFill>
        <p:spPr>
          <a:xfrm>
            <a:off x="11117317" y="3832663"/>
            <a:ext cx="646909" cy="647051"/>
          </a:xfrm>
          <a:prstGeom prst="rect">
            <a:avLst/>
          </a:prstGeom>
        </p:spPr>
      </p:pic>
      <p:pic>
        <p:nvPicPr>
          <p:cNvPr id="34" name="Picture 33">
            <a:extLst>
              <a:ext uri="{FF2B5EF4-FFF2-40B4-BE49-F238E27FC236}">
                <a16:creationId xmlns:a16="http://schemas.microsoft.com/office/drawing/2014/main" id="{241D5BF0-4F71-4971-AB06-EA7A87C3EC3C}"/>
              </a:ext>
            </a:extLst>
          </p:cNvPr>
          <p:cNvPicPr>
            <a:picLocks noChangeAspect="1"/>
          </p:cNvPicPr>
          <p:nvPr/>
        </p:nvPicPr>
        <p:blipFill>
          <a:blip r:embed="rId15"/>
          <a:stretch>
            <a:fillRect/>
          </a:stretch>
        </p:blipFill>
        <p:spPr>
          <a:xfrm>
            <a:off x="7360031" y="2413100"/>
            <a:ext cx="457200" cy="314325"/>
          </a:xfrm>
          <a:prstGeom prst="rect">
            <a:avLst/>
          </a:prstGeom>
        </p:spPr>
      </p:pic>
      <p:pic>
        <p:nvPicPr>
          <p:cNvPr id="35" name="Picture 34">
            <a:extLst>
              <a:ext uri="{FF2B5EF4-FFF2-40B4-BE49-F238E27FC236}">
                <a16:creationId xmlns:a16="http://schemas.microsoft.com/office/drawing/2014/main" id="{AB21871D-6FDB-4A7A-B2D8-E1123FA863A4}"/>
              </a:ext>
            </a:extLst>
          </p:cNvPr>
          <p:cNvPicPr>
            <a:picLocks noChangeAspect="1"/>
          </p:cNvPicPr>
          <p:nvPr/>
        </p:nvPicPr>
        <p:blipFill>
          <a:blip r:embed="rId15"/>
          <a:stretch>
            <a:fillRect/>
          </a:stretch>
        </p:blipFill>
        <p:spPr>
          <a:xfrm>
            <a:off x="7360031" y="5106713"/>
            <a:ext cx="457200" cy="314325"/>
          </a:xfrm>
          <a:prstGeom prst="rect">
            <a:avLst/>
          </a:prstGeom>
        </p:spPr>
      </p:pic>
    </p:spTree>
    <p:extLst>
      <p:ext uri="{BB962C8B-B14F-4D97-AF65-F5344CB8AC3E}">
        <p14:creationId xmlns:p14="http://schemas.microsoft.com/office/powerpoint/2010/main" val="420674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BD78-7432-4812-BE77-D6EA35E9C17B}"/>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789E4D2A-2510-457F-AEDA-C7C346E43B63}"/>
              </a:ext>
            </a:extLst>
          </p:cNvPr>
          <p:cNvSpPr txBox="1"/>
          <p:nvPr/>
        </p:nvSpPr>
        <p:spPr>
          <a:xfrm>
            <a:off x="3048000" y="3234174"/>
            <a:ext cx="6096000" cy="430887"/>
          </a:xfrm>
          <a:prstGeom prst="rect">
            <a:avLst/>
          </a:prstGeom>
          <a:noFill/>
        </p:spPr>
        <p:txBody>
          <a:bodyPr wrap="square">
            <a:spAutoFit/>
          </a:bodyPr>
          <a:lstStyle/>
          <a:p>
            <a:r>
              <a:rPr lang="en-IN" sz="2200" dirty="0"/>
              <a:t>"kernel" of distributed systems</a:t>
            </a:r>
          </a:p>
        </p:txBody>
      </p:sp>
    </p:spTree>
    <p:extLst>
      <p:ext uri="{BB962C8B-B14F-4D97-AF65-F5344CB8AC3E}">
        <p14:creationId xmlns:p14="http://schemas.microsoft.com/office/powerpoint/2010/main" val="205465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6535-75FE-42B1-BF85-15106722FAE6}"/>
              </a:ext>
            </a:extLst>
          </p:cNvPr>
          <p:cNvSpPr>
            <a:spLocks noGrp="1"/>
          </p:cNvSpPr>
          <p:nvPr>
            <p:ph type="title"/>
          </p:nvPr>
        </p:nvSpPr>
        <p:spPr/>
        <p:txBody>
          <a:bodyPr/>
          <a:lstStyle/>
          <a:p>
            <a:r>
              <a:rPr lang="en-US" sz="3600" dirty="0">
                <a:solidFill>
                  <a:srgbClr val="FFFFFF"/>
                </a:solidFill>
              </a:rPr>
              <a:t>POD</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B0018873-8B95-4C4F-A10C-FA1EEE0102D9}"/>
              </a:ext>
            </a:extLst>
          </p:cNvPr>
          <p:cNvCxnSpPr/>
          <p:nvPr/>
        </p:nvCxnSpPr>
        <p:spPr>
          <a:xfrm>
            <a:off x="619762" y="1534162"/>
            <a:ext cx="10891519" cy="0"/>
          </a:xfrm>
          <a:prstGeom prst="straightConnector1">
            <a:avLst/>
          </a:prstGeom>
          <a:noFill/>
          <a:ln w="19046" cap="flat">
            <a:solidFill>
              <a:srgbClr val="FFFFFF"/>
            </a:solidFill>
            <a:prstDash val="solid"/>
            <a:miter/>
          </a:ln>
        </p:spPr>
      </p:cxnSp>
      <p:sp>
        <p:nvSpPr>
          <p:cNvPr id="4" name="TextBox 3">
            <a:extLst>
              <a:ext uri="{FF2B5EF4-FFF2-40B4-BE49-F238E27FC236}">
                <a16:creationId xmlns:a16="http://schemas.microsoft.com/office/drawing/2014/main" id="{78E4C66C-1CDF-4131-93E2-D1280588C816}"/>
              </a:ext>
            </a:extLst>
          </p:cNvPr>
          <p:cNvSpPr txBox="1"/>
          <p:nvPr/>
        </p:nvSpPr>
        <p:spPr>
          <a:xfrm>
            <a:off x="868101" y="2569580"/>
            <a:ext cx="4855833" cy="430887"/>
          </a:xfrm>
          <a:prstGeom prst="rect">
            <a:avLst/>
          </a:prstGeom>
          <a:noFill/>
        </p:spPr>
        <p:txBody>
          <a:bodyPr wrap="square" rtlCol="0">
            <a:spAutoFit/>
          </a:bodyPr>
          <a:lstStyle/>
          <a:p>
            <a:r>
              <a:rPr lang="en-US" sz="2200" b="1" dirty="0">
                <a:solidFill>
                  <a:srgbClr val="FFFFFF"/>
                </a:solidFill>
                <a:latin typeface="+mj-lt"/>
                <a:ea typeface="+mj-ea"/>
                <a:cs typeface="+mj-cs"/>
              </a:rPr>
              <a:t>Atomic unit of scheduling</a:t>
            </a:r>
          </a:p>
        </p:txBody>
      </p:sp>
      <p:pic>
        <p:nvPicPr>
          <p:cNvPr id="5" name="Picture 4">
            <a:extLst>
              <a:ext uri="{FF2B5EF4-FFF2-40B4-BE49-F238E27FC236}">
                <a16:creationId xmlns:a16="http://schemas.microsoft.com/office/drawing/2014/main" id="{4D2C3EDF-E2EC-4F94-840C-5363B763D374}"/>
              </a:ext>
            </a:extLst>
          </p:cNvPr>
          <p:cNvPicPr>
            <a:picLocks noChangeAspect="1"/>
          </p:cNvPicPr>
          <p:nvPr/>
        </p:nvPicPr>
        <p:blipFill>
          <a:blip r:embed="rId2"/>
          <a:stretch>
            <a:fillRect/>
          </a:stretch>
        </p:blipFill>
        <p:spPr>
          <a:xfrm>
            <a:off x="6512437" y="2275838"/>
            <a:ext cx="3409950" cy="3048000"/>
          </a:xfrm>
          <a:prstGeom prst="rect">
            <a:avLst/>
          </a:prstGeom>
        </p:spPr>
      </p:pic>
      <p:sp>
        <p:nvSpPr>
          <p:cNvPr id="6" name="TextBox 5">
            <a:extLst>
              <a:ext uri="{FF2B5EF4-FFF2-40B4-BE49-F238E27FC236}">
                <a16:creationId xmlns:a16="http://schemas.microsoft.com/office/drawing/2014/main" id="{0DB38CB3-8333-4C89-B5F9-DC9EFEACD845}"/>
              </a:ext>
            </a:extLst>
          </p:cNvPr>
          <p:cNvSpPr txBox="1"/>
          <p:nvPr/>
        </p:nvSpPr>
        <p:spPr>
          <a:xfrm>
            <a:off x="823732" y="3659529"/>
            <a:ext cx="4855833" cy="430887"/>
          </a:xfrm>
          <a:prstGeom prst="rect">
            <a:avLst/>
          </a:prstGeom>
          <a:noFill/>
        </p:spPr>
        <p:txBody>
          <a:bodyPr wrap="square" rtlCol="0">
            <a:spAutoFit/>
          </a:bodyPr>
          <a:lstStyle/>
          <a:p>
            <a:r>
              <a:rPr lang="en-US" sz="2200" b="1" dirty="0">
                <a:solidFill>
                  <a:srgbClr val="FFFFFF"/>
                </a:solidFill>
                <a:latin typeface="+mj-lt"/>
                <a:ea typeface="+mj-ea"/>
                <a:cs typeface="+mj-cs"/>
              </a:rPr>
              <a:t>Can have one or more container</a:t>
            </a:r>
          </a:p>
        </p:txBody>
      </p:sp>
    </p:spTree>
    <p:extLst>
      <p:ext uri="{BB962C8B-B14F-4D97-AF65-F5344CB8AC3E}">
        <p14:creationId xmlns:p14="http://schemas.microsoft.com/office/powerpoint/2010/main" val="242381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6535-75FE-42B1-BF85-15106722FAE6}"/>
              </a:ext>
            </a:extLst>
          </p:cNvPr>
          <p:cNvSpPr>
            <a:spLocks noGrp="1"/>
          </p:cNvSpPr>
          <p:nvPr>
            <p:ph type="title"/>
          </p:nvPr>
        </p:nvSpPr>
        <p:spPr/>
        <p:txBody>
          <a:bodyPr/>
          <a:lstStyle/>
          <a:p>
            <a:r>
              <a:rPr lang="en-US" sz="3600" dirty="0">
                <a:solidFill>
                  <a:srgbClr val="FFFFFF"/>
                </a:solidFill>
              </a:rPr>
              <a:t>POD</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B0018873-8B95-4C4F-A10C-FA1EEE0102D9}"/>
              </a:ext>
            </a:extLst>
          </p:cNvPr>
          <p:cNvCxnSpPr/>
          <p:nvPr/>
        </p:nvCxnSpPr>
        <p:spPr>
          <a:xfrm>
            <a:off x="619762" y="1534162"/>
            <a:ext cx="10891519" cy="0"/>
          </a:xfrm>
          <a:prstGeom prst="straightConnector1">
            <a:avLst/>
          </a:prstGeom>
          <a:noFill/>
          <a:ln w="19046" cap="flat">
            <a:solidFill>
              <a:srgbClr val="FFFFFF"/>
            </a:solidFill>
            <a:prstDash val="solid"/>
            <a:miter/>
          </a:ln>
        </p:spPr>
      </p:cxnSp>
      <p:sp>
        <p:nvSpPr>
          <p:cNvPr id="8" name="TextBox 7">
            <a:extLst>
              <a:ext uri="{FF2B5EF4-FFF2-40B4-BE49-F238E27FC236}">
                <a16:creationId xmlns:a16="http://schemas.microsoft.com/office/drawing/2014/main" id="{1EC224AD-1AF4-4A3B-B55A-C976BE60CBD6}"/>
              </a:ext>
            </a:extLst>
          </p:cNvPr>
          <p:cNvSpPr txBox="1"/>
          <p:nvPr/>
        </p:nvSpPr>
        <p:spPr>
          <a:xfrm>
            <a:off x="545939" y="2513629"/>
            <a:ext cx="4855833" cy="769441"/>
          </a:xfrm>
          <a:prstGeom prst="rect">
            <a:avLst/>
          </a:prstGeom>
          <a:noFill/>
        </p:spPr>
        <p:txBody>
          <a:bodyPr wrap="square" rtlCol="0">
            <a:spAutoFit/>
          </a:bodyPr>
          <a:lstStyle/>
          <a:p>
            <a:r>
              <a:rPr lang="en-US" sz="2200" b="1" dirty="0">
                <a:solidFill>
                  <a:srgbClr val="FFFFFF"/>
                </a:solidFill>
                <a:latin typeface="+mj-lt"/>
                <a:ea typeface="+mj-ea"/>
                <a:cs typeface="+mj-cs"/>
              </a:rPr>
              <a:t>Each POD will have a  Pod IP address</a:t>
            </a:r>
          </a:p>
        </p:txBody>
      </p:sp>
      <p:pic>
        <p:nvPicPr>
          <p:cNvPr id="10" name="Picture 9">
            <a:extLst>
              <a:ext uri="{FF2B5EF4-FFF2-40B4-BE49-F238E27FC236}">
                <a16:creationId xmlns:a16="http://schemas.microsoft.com/office/drawing/2014/main" id="{F4CF7467-7899-4F27-A393-792ED51D5E1F}"/>
              </a:ext>
            </a:extLst>
          </p:cNvPr>
          <p:cNvPicPr>
            <a:picLocks noChangeAspect="1"/>
          </p:cNvPicPr>
          <p:nvPr/>
        </p:nvPicPr>
        <p:blipFill>
          <a:blip r:embed="rId2"/>
          <a:stretch>
            <a:fillRect/>
          </a:stretch>
        </p:blipFill>
        <p:spPr>
          <a:xfrm>
            <a:off x="5934208" y="2632354"/>
            <a:ext cx="5438353" cy="2853502"/>
          </a:xfrm>
          <a:prstGeom prst="rect">
            <a:avLst/>
          </a:prstGeom>
        </p:spPr>
      </p:pic>
      <p:sp>
        <p:nvSpPr>
          <p:cNvPr id="12" name="TextBox 11">
            <a:extLst>
              <a:ext uri="{FF2B5EF4-FFF2-40B4-BE49-F238E27FC236}">
                <a16:creationId xmlns:a16="http://schemas.microsoft.com/office/drawing/2014/main" id="{16EF606F-7D0A-4556-B368-541B05FFFBFC}"/>
              </a:ext>
            </a:extLst>
          </p:cNvPr>
          <p:cNvSpPr txBox="1"/>
          <p:nvPr/>
        </p:nvSpPr>
        <p:spPr>
          <a:xfrm>
            <a:off x="536437" y="3841007"/>
            <a:ext cx="4855833" cy="2123658"/>
          </a:xfrm>
          <a:prstGeom prst="rect">
            <a:avLst/>
          </a:prstGeom>
          <a:noFill/>
        </p:spPr>
        <p:txBody>
          <a:bodyPr wrap="square" rtlCol="0">
            <a:spAutoFit/>
          </a:bodyPr>
          <a:lstStyle/>
          <a:p>
            <a:r>
              <a:rPr lang="en-US" sz="2200" b="1" dirty="0">
                <a:solidFill>
                  <a:srgbClr val="FFFFFF"/>
                </a:solidFill>
                <a:latin typeface="+mj-lt"/>
                <a:ea typeface="+mj-ea"/>
                <a:cs typeface="+mj-cs"/>
              </a:rPr>
              <a:t>Containers inside a POD share same network namespace </a:t>
            </a:r>
          </a:p>
          <a:p>
            <a:endParaRPr lang="en-US" sz="2200" b="1" dirty="0">
              <a:solidFill>
                <a:srgbClr val="FFFFFF"/>
              </a:solidFill>
              <a:latin typeface="+mj-lt"/>
              <a:ea typeface="+mj-ea"/>
              <a:cs typeface="+mj-cs"/>
            </a:endParaRPr>
          </a:p>
          <a:p>
            <a:endParaRPr lang="en-US" sz="2200" b="1" dirty="0">
              <a:solidFill>
                <a:srgbClr val="FFFFFF"/>
              </a:solidFill>
              <a:latin typeface="+mj-lt"/>
              <a:ea typeface="+mj-ea"/>
              <a:cs typeface="+mj-cs"/>
            </a:endParaRPr>
          </a:p>
          <a:p>
            <a:r>
              <a:rPr lang="en-US" sz="2200" b="1" dirty="0">
                <a:solidFill>
                  <a:srgbClr val="FFFFFF"/>
                </a:solidFill>
                <a:latin typeface="+mj-lt"/>
                <a:ea typeface="+mj-ea"/>
                <a:cs typeface="+mj-cs"/>
              </a:rPr>
              <a:t>Containers inside a POD can communicate using localhost</a:t>
            </a:r>
          </a:p>
        </p:txBody>
      </p:sp>
    </p:spTree>
    <p:extLst>
      <p:ext uri="{BB962C8B-B14F-4D97-AF65-F5344CB8AC3E}">
        <p14:creationId xmlns:p14="http://schemas.microsoft.com/office/powerpoint/2010/main" val="1191728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6535-75FE-42B1-BF85-15106722FAE6}"/>
              </a:ext>
            </a:extLst>
          </p:cNvPr>
          <p:cNvSpPr>
            <a:spLocks noGrp="1"/>
          </p:cNvSpPr>
          <p:nvPr>
            <p:ph type="title"/>
          </p:nvPr>
        </p:nvSpPr>
        <p:spPr/>
        <p:txBody>
          <a:bodyPr/>
          <a:lstStyle/>
          <a:p>
            <a:r>
              <a:rPr lang="en-US" sz="3600" dirty="0">
                <a:solidFill>
                  <a:srgbClr val="FFFFFF"/>
                </a:solidFill>
              </a:rPr>
              <a:t>POD</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B0018873-8B95-4C4F-A10C-FA1EEE0102D9}"/>
              </a:ext>
            </a:extLst>
          </p:cNvPr>
          <p:cNvCxnSpPr/>
          <p:nvPr/>
        </p:nvCxnSpPr>
        <p:spPr>
          <a:xfrm>
            <a:off x="619762" y="1534162"/>
            <a:ext cx="10891519" cy="0"/>
          </a:xfrm>
          <a:prstGeom prst="straightConnector1">
            <a:avLst/>
          </a:prstGeom>
          <a:noFill/>
          <a:ln w="19046" cap="flat">
            <a:solidFill>
              <a:srgbClr val="FFFFFF"/>
            </a:solidFill>
            <a:prstDash val="solid"/>
            <a:miter/>
          </a:ln>
        </p:spPr>
      </p:cxnSp>
      <p:pic>
        <p:nvPicPr>
          <p:cNvPr id="8" name="Picture 7">
            <a:extLst>
              <a:ext uri="{FF2B5EF4-FFF2-40B4-BE49-F238E27FC236}">
                <a16:creationId xmlns:a16="http://schemas.microsoft.com/office/drawing/2014/main" id="{B96A847E-FEAD-4837-A93F-EDD9FD65986D}"/>
              </a:ext>
            </a:extLst>
          </p:cNvPr>
          <p:cNvPicPr>
            <a:picLocks noChangeAspect="1"/>
          </p:cNvPicPr>
          <p:nvPr/>
        </p:nvPicPr>
        <p:blipFill>
          <a:blip r:embed="rId2"/>
          <a:stretch>
            <a:fillRect/>
          </a:stretch>
        </p:blipFill>
        <p:spPr>
          <a:xfrm>
            <a:off x="1338503" y="2266313"/>
            <a:ext cx="2847975" cy="3057525"/>
          </a:xfrm>
          <a:prstGeom prst="rect">
            <a:avLst/>
          </a:prstGeom>
        </p:spPr>
      </p:pic>
      <p:sp>
        <p:nvSpPr>
          <p:cNvPr id="10" name="TextBox 9">
            <a:extLst>
              <a:ext uri="{FF2B5EF4-FFF2-40B4-BE49-F238E27FC236}">
                <a16:creationId xmlns:a16="http://schemas.microsoft.com/office/drawing/2014/main" id="{0609F8A8-0AA5-49FD-A679-9F36E74E4EC5}"/>
              </a:ext>
            </a:extLst>
          </p:cNvPr>
          <p:cNvSpPr txBox="1"/>
          <p:nvPr/>
        </p:nvSpPr>
        <p:spPr>
          <a:xfrm>
            <a:off x="5893443" y="2548352"/>
            <a:ext cx="4855833" cy="430887"/>
          </a:xfrm>
          <a:prstGeom prst="rect">
            <a:avLst/>
          </a:prstGeom>
          <a:noFill/>
        </p:spPr>
        <p:txBody>
          <a:bodyPr wrap="square" rtlCol="0">
            <a:spAutoFit/>
          </a:bodyPr>
          <a:lstStyle/>
          <a:p>
            <a:r>
              <a:rPr lang="en-US" sz="2200" b="1" dirty="0" err="1">
                <a:solidFill>
                  <a:srgbClr val="FFFFFF"/>
                </a:solidFill>
                <a:latin typeface="+mj-lt"/>
                <a:ea typeface="+mj-ea"/>
                <a:cs typeface="+mj-cs"/>
              </a:rPr>
              <a:t>kubectl</a:t>
            </a:r>
            <a:r>
              <a:rPr lang="en-US" sz="2200" b="1" dirty="0">
                <a:solidFill>
                  <a:srgbClr val="FFFFFF"/>
                </a:solidFill>
                <a:latin typeface="+mj-lt"/>
                <a:ea typeface="+mj-ea"/>
                <a:cs typeface="+mj-cs"/>
              </a:rPr>
              <a:t> create –f </a:t>
            </a:r>
            <a:r>
              <a:rPr lang="en-US" sz="2200" b="1" dirty="0" err="1">
                <a:solidFill>
                  <a:srgbClr val="FFFFFF"/>
                </a:solidFill>
                <a:latin typeface="+mj-lt"/>
                <a:ea typeface="+mj-ea"/>
                <a:cs typeface="+mj-cs"/>
              </a:rPr>
              <a:t>nginx-pod.yaml</a:t>
            </a:r>
            <a:endParaRPr lang="en-US" sz="2200" b="1" dirty="0">
              <a:solidFill>
                <a:srgbClr val="FFFFFF"/>
              </a:solidFill>
              <a:latin typeface="+mj-lt"/>
              <a:ea typeface="+mj-ea"/>
              <a:cs typeface="+mj-cs"/>
            </a:endParaRPr>
          </a:p>
        </p:txBody>
      </p:sp>
      <p:sp>
        <p:nvSpPr>
          <p:cNvPr id="12" name="TextBox 11">
            <a:extLst>
              <a:ext uri="{FF2B5EF4-FFF2-40B4-BE49-F238E27FC236}">
                <a16:creationId xmlns:a16="http://schemas.microsoft.com/office/drawing/2014/main" id="{E9A12409-8F01-470B-A6B5-B8715329E549}"/>
              </a:ext>
            </a:extLst>
          </p:cNvPr>
          <p:cNvSpPr txBox="1"/>
          <p:nvPr/>
        </p:nvSpPr>
        <p:spPr>
          <a:xfrm>
            <a:off x="5849795" y="3764609"/>
            <a:ext cx="4855833" cy="430887"/>
          </a:xfrm>
          <a:prstGeom prst="rect">
            <a:avLst/>
          </a:prstGeom>
          <a:noFill/>
        </p:spPr>
        <p:txBody>
          <a:bodyPr wrap="square" rtlCol="0">
            <a:spAutoFit/>
          </a:bodyPr>
          <a:lstStyle/>
          <a:p>
            <a:r>
              <a:rPr lang="en-US" sz="2200" b="1" dirty="0" err="1">
                <a:solidFill>
                  <a:srgbClr val="FFFFFF"/>
                </a:solidFill>
                <a:latin typeface="+mj-lt"/>
                <a:ea typeface="+mj-ea"/>
                <a:cs typeface="+mj-cs"/>
              </a:rPr>
              <a:t>kubectl</a:t>
            </a:r>
            <a:r>
              <a:rPr lang="en-US" sz="2200" b="1" dirty="0">
                <a:solidFill>
                  <a:srgbClr val="FFFFFF"/>
                </a:solidFill>
                <a:latin typeface="+mj-lt"/>
                <a:ea typeface="+mj-ea"/>
                <a:cs typeface="+mj-cs"/>
              </a:rPr>
              <a:t> get  pods -o wide</a:t>
            </a:r>
          </a:p>
        </p:txBody>
      </p:sp>
      <p:cxnSp>
        <p:nvCxnSpPr>
          <p:cNvPr id="13" name="Straight Connector 12">
            <a:extLst>
              <a:ext uri="{FF2B5EF4-FFF2-40B4-BE49-F238E27FC236}">
                <a16:creationId xmlns:a16="http://schemas.microsoft.com/office/drawing/2014/main" id="{B4ADAB59-0E7C-4077-AB1C-D402E37875FE}"/>
              </a:ext>
            </a:extLst>
          </p:cNvPr>
          <p:cNvCxnSpPr/>
          <p:nvPr/>
        </p:nvCxnSpPr>
        <p:spPr>
          <a:xfrm>
            <a:off x="5544778" y="1776365"/>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798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6535-75FE-42B1-BF85-15106722FAE6}"/>
              </a:ext>
            </a:extLst>
          </p:cNvPr>
          <p:cNvSpPr>
            <a:spLocks noGrp="1"/>
          </p:cNvSpPr>
          <p:nvPr>
            <p:ph type="title"/>
          </p:nvPr>
        </p:nvSpPr>
        <p:spPr/>
        <p:txBody>
          <a:bodyPr/>
          <a:lstStyle/>
          <a:p>
            <a:r>
              <a:rPr lang="en-US" sz="3600" dirty="0">
                <a:solidFill>
                  <a:srgbClr val="FFFFFF"/>
                </a:solidFill>
              </a:rPr>
              <a:t>POD Lifecyle</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B0018873-8B95-4C4F-A10C-FA1EEE0102D9}"/>
              </a:ext>
            </a:extLst>
          </p:cNvPr>
          <p:cNvCxnSpPr/>
          <p:nvPr/>
        </p:nvCxnSpPr>
        <p:spPr>
          <a:xfrm>
            <a:off x="619762" y="1534162"/>
            <a:ext cx="10891519" cy="0"/>
          </a:xfrm>
          <a:prstGeom prst="straightConnector1">
            <a:avLst/>
          </a:prstGeom>
          <a:noFill/>
          <a:ln w="19046" cap="flat">
            <a:solidFill>
              <a:srgbClr val="FFFFFF"/>
            </a:solidFill>
            <a:prstDash val="solid"/>
            <a:miter/>
          </a:ln>
        </p:spPr>
      </p:cxnSp>
      <p:pic>
        <p:nvPicPr>
          <p:cNvPr id="11" name="Picture 10">
            <a:extLst>
              <a:ext uri="{FF2B5EF4-FFF2-40B4-BE49-F238E27FC236}">
                <a16:creationId xmlns:a16="http://schemas.microsoft.com/office/drawing/2014/main" id="{5E76FDBD-437F-460A-A834-4EB95F812036}"/>
              </a:ext>
            </a:extLst>
          </p:cNvPr>
          <p:cNvPicPr>
            <a:picLocks noChangeAspect="1"/>
          </p:cNvPicPr>
          <p:nvPr/>
        </p:nvPicPr>
        <p:blipFill>
          <a:blip r:embed="rId2"/>
          <a:stretch>
            <a:fillRect/>
          </a:stretch>
        </p:blipFill>
        <p:spPr>
          <a:xfrm>
            <a:off x="2785742" y="5474971"/>
            <a:ext cx="790575" cy="488328"/>
          </a:xfrm>
          <a:prstGeom prst="rect">
            <a:avLst/>
          </a:prstGeom>
        </p:spPr>
      </p:pic>
      <p:pic>
        <p:nvPicPr>
          <p:cNvPr id="14" name="Picture 13">
            <a:extLst>
              <a:ext uri="{FF2B5EF4-FFF2-40B4-BE49-F238E27FC236}">
                <a16:creationId xmlns:a16="http://schemas.microsoft.com/office/drawing/2014/main" id="{2B5EF488-1FCF-4C4B-BEBD-B4DD25EF00B2}"/>
              </a:ext>
            </a:extLst>
          </p:cNvPr>
          <p:cNvPicPr>
            <a:picLocks noChangeAspect="1"/>
          </p:cNvPicPr>
          <p:nvPr/>
        </p:nvPicPr>
        <p:blipFill>
          <a:blip r:embed="rId3"/>
          <a:stretch>
            <a:fillRect/>
          </a:stretch>
        </p:blipFill>
        <p:spPr>
          <a:xfrm>
            <a:off x="8046334" y="5569656"/>
            <a:ext cx="914400" cy="394280"/>
          </a:xfrm>
          <a:prstGeom prst="rect">
            <a:avLst/>
          </a:prstGeom>
        </p:spPr>
      </p:pic>
      <p:pic>
        <p:nvPicPr>
          <p:cNvPr id="15" name="Picture 14">
            <a:extLst>
              <a:ext uri="{FF2B5EF4-FFF2-40B4-BE49-F238E27FC236}">
                <a16:creationId xmlns:a16="http://schemas.microsoft.com/office/drawing/2014/main" id="{84C93D5F-D5B8-4AC1-8CE5-107FC79D22CE}"/>
              </a:ext>
            </a:extLst>
          </p:cNvPr>
          <p:cNvPicPr>
            <a:picLocks noChangeAspect="1"/>
          </p:cNvPicPr>
          <p:nvPr/>
        </p:nvPicPr>
        <p:blipFill>
          <a:blip r:embed="rId4"/>
          <a:stretch>
            <a:fillRect/>
          </a:stretch>
        </p:blipFill>
        <p:spPr>
          <a:xfrm>
            <a:off x="5711811" y="2191019"/>
            <a:ext cx="5799471" cy="2967171"/>
          </a:xfrm>
          <a:prstGeom prst="rect">
            <a:avLst/>
          </a:prstGeom>
        </p:spPr>
      </p:pic>
      <p:pic>
        <p:nvPicPr>
          <p:cNvPr id="16" name="Picture 15">
            <a:extLst>
              <a:ext uri="{FF2B5EF4-FFF2-40B4-BE49-F238E27FC236}">
                <a16:creationId xmlns:a16="http://schemas.microsoft.com/office/drawing/2014/main" id="{5597141E-A810-4D31-A331-F7BA9D9CDD3E}"/>
              </a:ext>
            </a:extLst>
          </p:cNvPr>
          <p:cNvPicPr>
            <a:picLocks noChangeAspect="1"/>
          </p:cNvPicPr>
          <p:nvPr/>
        </p:nvPicPr>
        <p:blipFill>
          <a:blip r:embed="rId5"/>
          <a:stretch>
            <a:fillRect/>
          </a:stretch>
        </p:blipFill>
        <p:spPr>
          <a:xfrm>
            <a:off x="2114229" y="2735422"/>
            <a:ext cx="2133600" cy="1857375"/>
          </a:xfrm>
          <a:prstGeom prst="rect">
            <a:avLst/>
          </a:prstGeom>
        </p:spPr>
      </p:pic>
      <p:cxnSp>
        <p:nvCxnSpPr>
          <p:cNvPr id="17" name="Straight Connector 16">
            <a:extLst>
              <a:ext uri="{FF2B5EF4-FFF2-40B4-BE49-F238E27FC236}">
                <a16:creationId xmlns:a16="http://schemas.microsoft.com/office/drawing/2014/main" id="{74BE6415-B525-48B7-9CFA-7CACF9A2C701}"/>
              </a:ext>
            </a:extLst>
          </p:cNvPr>
          <p:cNvCxnSpPr/>
          <p:nvPr/>
        </p:nvCxnSpPr>
        <p:spPr>
          <a:xfrm>
            <a:off x="5201878" y="1776365"/>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249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6535-75FE-42B1-BF85-15106722FAE6}"/>
              </a:ext>
            </a:extLst>
          </p:cNvPr>
          <p:cNvSpPr>
            <a:spLocks noGrp="1"/>
          </p:cNvSpPr>
          <p:nvPr>
            <p:ph type="title"/>
          </p:nvPr>
        </p:nvSpPr>
        <p:spPr/>
        <p:txBody>
          <a:bodyPr/>
          <a:lstStyle/>
          <a:p>
            <a:r>
              <a:rPr lang="en-US" sz="3600" dirty="0">
                <a:solidFill>
                  <a:srgbClr val="FFFFFF"/>
                </a:solidFill>
              </a:rPr>
              <a:t>Replication Controller</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B0018873-8B95-4C4F-A10C-FA1EEE0102D9}"/>
              </a:ext>
            </a:extLst>
          </p:cNvPr>
          <p:cNvCxnSpPr/>
          <p:nvPr/>
        </p:nvCxnSpPr>
        <p:spPr>
          <a:xfrm>
            <a:off x="619762" y="1534162"/>
            <a:ext cx="10891519" cy="0"/>
          </a:xfrm>
          <a:prstGeom prst="straightConnector1">
            <a:avLst/>
          </a:prstGeom>
          <a:noFill/>
          <a:ln w="19046" cap="flat">
            <a:solidFill>
              <a:srgbClr val="FFFFFF"/>
            </a:solidFill>
            <a:prstDash val="solid"/>
            <a:miter/>
          </a:ln>
        </p:spPr>
      </p:cxnSp>
      <p:cxnSp>
        <p:nvCxnSpPr>
          <p:cNvPr id="17" name="Straight Connector 16">
            <a:extLst>
              <a:ext uri="{FF2B5EF4-FFF2-40B4-BE49-F238E27FC236}">
                <a16:creationId xmlns:a16="http://schemas.microsoft.com/office/drawing/2014/main" id="{74BE6415-B525-48B7-9CFA-7CACF9A2C701}"/>
              </a:ext>
            </a:extLst>
          </p:cNvPr>
          <p:cNvCxnSpPr/>
          <p:nvPr/>
        </p:nvCxnSpPr>
        <p:spPr>
          <a:xfrm>
            <a:off x="6096000" y="1853248"/>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3F931BB-1927-4B48-A600-0558D30F1516}"/>
              </a:ext>
            </a:extLst>
          </p:cNvPr>
          <p:cNvSpPr txBox="1"/>
          <p:nvPr/>
        </p:nvSpPr>
        <p:spPr>
          <a:xfrm>
            <a:off x="754380" y="2308860"/>
            <a:ext cx="4994905" cy="646331"/>
          </a:xfrm>
          <a:prstGeom prst="rect">
            <a:avLst/>
          </a:prstGeom>
          <a:noFill/>
        </p:spPr>
        <p:txBody>
          <a:bodyPr wrap="square" rtlCol="0">
            <a:spAutoFit/>
          </a:bodyPr>
          <a:lstStyle/>
          <a:p>
            <a:r>
              <a:rPr lang="en-US" b="1" dirty="0"/>
              <a:t>Ensure that specified number of PODs are running at any point in time </a:t>
            </a:r>
          </a:p>
        </p:txBody>
      </p:sp>
      <p:sp>
        <p:nvSpPr>
          <p:cNvPr id="5" name="TextBox 4">
            <a:extLst>
              <a:ext uri="{FF2B5EF4-FFF2-40B4-BE49-F238E27FC236}">
                <a16:creationId xmlns:a16="http://schemas.microsoft.com/office/drawing/2014/main" id="{57F560F5-0823-48B0-8EEE-34C871E677D6}"/>
              </a:ext>
            </a:extLst>
          </p:cNvPr>
          <p:cNvSpPr txBox="1"/>
          <p:nvPr/>
        </p:nvSpPr>
        <p:spPr>
          <a:xfrm>
            <a:off x="740249" y="3445976"/>
            <a:ext cx="5009018" cy="646331"/>
          </a:xfrm>
          <a:prstGeom prst="rect">
            <a:avLst/>
          </a:prstGeom>
          <a:noFill/>
        </p:spPr>
        <p:txBody>
          <a:bodyPr wrap="square" rtlCol="0">
            <a:spAutoFit/>
          </a:bodyPr>
          <a:lstStyle/>
          <a:p>
            <a:r>
              <a:rPr lang="en-US" b="1" dirty="0"/>
              <a:t>If PODs fail, new ones are created to match the number</a:t>
            </a:r>
          </a:p>
        </p:txBody>
      </p:sp>
      <p:sp>
        <p:nvSpPr>
          <p:cNvPr id="6" name="TextBox 5">
            <a:extLst>
              <a:ext uri="{FF2B5EF4-FFF2-40B4-BE49-F238E27FC236}">
                <a16:creationId xmlns:a16="http://schemas.microsoft.com/office/drawing/2014/main" id="{A5C9089B-C618-4FA5-A735-9A4E9A2FB7EA}"/>
              </a:ext>
            </a:extLst>
          </p:cNvPr>
          <p:cNvSpPr txBox="1"/>
          <p:nvPr/>
        </p:nvSpPr>
        <p:spPr>
          <a:xfrm>
            <a:off x="731035" y="4733996"/>
            <a:ext cx="5189701" cy="646330"/>
          </a:xfrm>
          <a:prstGeom prst="rect">
            <a:avLst/>
          </a:prstGeom>
          <a:noFill/>
        </p:spPr>
        <p:txBody>
          <a:bodyPr wrap="square" rtlCol="0">
            <a:spAutoFit/>
          </a:bodyPr>
          <a:lstStyle/>
          <a:p>
            <a:r>
              <a:rPr lang="en-US" b="1" dirty="0"/>
              <a:t>ReplicationController and POD is associated using labels</a:t>
            </a:r>
          </a:p>
        </p:txBody>
      </p:sp>
      <p:pic>
        <p:nvPicPr>
          <p:cNvPr id="7" name="Picture 6">
            <a:extLst>
              <a:ext uri="{FF2B5EF4-FFF2-40B4-BE49-F238E27FC236}">
                <a16:creationId xmlns:a16="http://schemas.microsoft.com/office/drawing/2014/main" id="{CCA25AC3-2D1C-4C5E-BC50-D9F7D5B873E9}"/>
              </a:ext>
            </a:extLst>
          </p:cNvPr>
          <p:cNvPicPr>
            <a:picLocks noChangeAspect="1"/>
          </p:cNvPicPr>
          <p:nvPr/>
        </p:nvPicPr>
        <p:blipFill>
          <a:blip r:embed="rId2"/>
          <a:stretch>
            <a:fillRect/>
          </a:stretch>
        </p:blipFill>
        <p:spPr>
          <a:xfrm>
            <a:off x="7578512" y="2136726"/>
            <a:ext cx="2749150" cy="3911162"/>
          </a:xfrm>
          <a:prstGeom prst="rect">
            <a:avLst/>
          </a:prstGeom>
        </p:spPr>
      </p:pic>
    </p:spTree>
    <p:extLst>
      <p:ext uri="{BB962C8B-B14F-4D97-AF65-F5344CB8AC3E}">
        <p14:creationId xmlns:p14="http://schemas.microsoft.com/office/powerpoint/2010/main" val="3186523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6535-75FE-42B1-BF85-15106722FAE6}"/>
              </a:ext>
            </a:extLst>
          </p:cNvPr>
          <p:cNvSpPr>
            <a:spLocks noGrp="1"/>
          </p:cNvSpPr>
          <p:nvPr>
            <p:ph type="title"/>
          </p:nvPr>
        </p:nvSpPr>
        <p:spPr/>
        <p:txBody>
          <a:bodyPr/>
          <a:lstStyle/>
          <a:p>
            <a:r>
              <a:rPr lang="en-US" sz="3600" dirty="0" err="1">
                <a:solidFill>
                  <a:srgbClr val="FFFFFF"/>
                </a:solidFill>
              </a:rPr>
              <a:t>ReplicaSet</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B0018873-8B95-4C4F-A10C-FA1EEE0102D9}"/>
              </a:ext>
            </a:extLst>
          </p:cNvPr>
          <p:cNvCxnSpPr/>
          <p:nvPr/>
        </p:nvCxnSpPr>
        <p:spPr>
          <a:xfrm>
            <a:off x="619762" y="1534162"/>
            <a:ext cx="10891519" cy="0"/>
          </a:xfrm>
          <a:prstGeom prst="straightConnector1">
            <a:avLst/>
          </a:prstGeom>
          <a:noFill/>
          <a:ln w="19046" cap="flat">
            <a:solidFill>
              <a:srgbClr val="FFFFFF"/>
            </a:solidFill>
            <a:prstDash val="solid"/>
            <a:miter/>
          </a:ln>
        </p:spPr>
      </p:cxnSp>
      <p:cxnSp>
        <p:nvCxnSpPr>
          <p:cNvPr id="17" name="Straight Connector 16">
            <a:extLst>
              <a:ext uri="{FF2B5EF4-FFF2-40B4-BE49-F238E27FC236}">
                <a16:creationId xmlns:a16="http://schemas.microsoft.com/office/drawing/2014/main" id="{74BE6415-B525-48B7-9CFA-7CACF9A2C701}"/>
              </a:ext>
            </a:extLst>
          </p:cNvPr>
          <p:cNvCxnSpPr/>
          <p:nvPr/>
        </p:nvCxnSpPr>
        <p:spPr>
          <a:xfrm>
            <a:off x="6096000" y="1853248"/>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3F931BB-1927-4B48-A600-0558D30F1516}"/>
              </a:ext>
            </a:extLst>
          </p:cNvPr>
          <p:cNvSpPr txBox="1"/>
          <p:nvPr/>
        </p:nvSpPr>
        <p:spPr>
          <a:xfrm>
            <a:off x="754380" y="2308860"/>
            <a:ext cx="4994905" cy="646331"/>
          </a:xfrm>
          <a:prstGeom prst="rect">
            <a:avLst/>
          </a:prstGeom>
          <a:noFill/>
        </p:spPr>
        <p:txBody>
          <a:bodyPr wrap="square" rtlCol="0">
            <a:spAutoFit/>
          </a:bodyPr>
          <a:lstStyle/>
          <a:p>
            <a:r>
              <a:rPr lang="en-US" b="1" dirty="0"/>
              <a:t>Ensure that specified number of PODs are running at any point in time </a:t>
            </a:r>
          </a:p>
        </p:txBody>
      </p:sp>
      <p:sp>
        <p:nvSpPr>
          <p:cNvPr id="5" name="TextBox 4">
            <a:extLst>
              <a:ext uri="{FF2B5EF4-FFF2-40B4-BE49-F238E27FC236}">
                <a16:creationId xmlns:a16="http://schemas.microsoft.com/office/drawing/2014/main" id="{57F560F5-0823-48B0-8EEE-34C871E677D6}"/>
              </a:ext>
            </a:extLst>
          </p:cNvPr>
          <p:cNvSpPr txBox="1"/>
          <p:nvPr/>
        </p:nvSpPr>
        <p:spPr>
          <a:xfrm>
            <a:off x="740249" y="3445976"/>
            <a:ext cx="5009018" cy="646331"/>
          </a:xfrm>
          <a:prstGeom prst="rect">
            <a:avLst/>
          </a:prstGeom>
          <a:noFill/>
        </p:spPr>
        <p:txBody>
          <a:bodyPr wrap="square" rtlCol="0">
            <a:spAutoFit/>
          </a:bodyPr>
          <a:lstStyle/>
          <a:p>
            <a:r>
              <a:rPr lang="en-US" b="1" dirty="0"/>
              <a:t>If PODs fail, new ones are created to match the number</a:t>
            </a:r>
          </a:p>
        </p:txBody>
      </p:sp>
      <p:sp>
        <p:nvSpPr>
          <p:cNvPr id="6" name="TextBox 5">
            <a:extLst>
              <a:ext uri="{FF2B5EF4-FFF2-40B4-BE49-F238E27FC236}">
                <a16:creationId xmlns:a16="http://schemas.microsoft.com/office/drawing/2014/main" id="{A5C9089B-C618-4FA5-A735-9A4E9A2FB7EA}"/>
              </a:ext>
            </a:extLst>
          </p:cNvPr>
          <p:cNvSpPr txBox="1"/>
          <p:nvPr/>
        </p:nvSpPr>
        <p:spPr>
          <a:xfrm>
            <a:off x="731035" y="4733996"/>
            <a:ext cx="5189701" cy="1200329"/>
          </a:xfrm>
          <a:prstGeom prst="rect">
            <a:avLst/>
          </a:prstGeom>
          <a:noFill/>
        </p:spPr>
        <p:txBody>
          <a:bodyPr wrap="square" rtlCol="0">
            <a:spAutoFit/>
          </a:bodyPr>
          <a:lstStyle/>
          <a:p>
            <a:r>
              <a:rPr lang="en-US" b="1" dirty="0"/>
              <a:t>ReplicationController and POD is associated using labels. Match is performed using set based operator</a:t>
            </a:r>
          </a:p>
          <a:p>
            <a:endParaRPr lang="en-US" b="1" dirty="0"/>
          </a:p>
        </p:txBody>
      </p:sp>
      <p:pic>
        <p:nvPicPr>
          <p:cNvPr id="8" name="Picture 7">
            <a:extLst>
              <a:ext uri="{FF2B5EF4-FFF2-40B4-BE49-F238E27FC236}">
                <a16:creationId xmlns:a16="http://schemas.microsoft.com/office/drawing/2014/main" id="{D531A99F-CDA5-4D1E-A85E-F9001327A126}"/>
              </a:ext>
            </a:extLst>
          </p:cNvPr>
          <p:cNvPicPr>
            <a:picLocks noChangeAspect="1"/>
          </p:cNvPicPr>
          <p:nvPr/>
        </p:nvPicPr>
        <p:blipFill>
          <a:blip r:embed="rId2"/>
          <a:stretch>
            <a:fillRect/>
          </a:stretch>
        </p:blipFill>
        <p:spPr>
          <a:xfrm>
            <a:off x="6979832" y="1955200"/>
            <a:ext cx="4219324" cy="4558733"/>
          </a:xfrm>
          <a:prstGeom prst="rect">
            <a:avLst/>
          </a:prstGeom>
        </p:spPr>
      </p:pic>
    </p:spTree>
    <p:extLst>
      <p:ext uri="{BB962C8B-B14F-4D97-AF65-F5344CB8AC3E}">
        <p14:creationId xmlns:p14="http://schemas.microsoft.com/office/powerpoint/2010/main" val="1152395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EC91-A7A7-43BE-B9D9-D453AC60EA08}"/>
              </a:ext>
            </a:extLst>
          </p:cNvPr>
          <p:cNvSpPr>
            <a:spLocks noGrp="1"/>
          </p:cNvSpPr>
          <p:nvPr>
            <p:ph type="title"/>
          </p:nvPr>
        </p:nvSpPr>
        <p:spPr/>
        <p:txBody>
          <a:bodyPr/>
          <a:lstStyle/>
          <a:p>
            <a:r>
              <a:rPr lang="en-US" sz="3200" dirty="0">
                <a:solidFill>
                  <a:srgbClr val="FFFFFF"/>
                </a:solidFill>
              </a:rPr>
              <a:t>Replication Controller v/s and </a:t>
            </a:r>
            <a:r>
              <a:rPr lang="en-US" sz="3200" dirty="0" err="1">
                <a:solidFill>
                  <a:srgbClr val="FFFFFF"/>
                </a:solidFill>
              </a:rPr>
              <a:t>ReplicaSet</a:t>
            </a:r>
            <a:endParaRPr lang="en-IN" sz="3200" dirty="0"/>
          </a:p>
        </p:txBody>
      </p:sp>
      <p:cxnSp>
        <p:nvCxnSpPr>
          <p:cNvPr id="3" name="Straight Connector 9">
            <a:extLst>
              <a:ext uri="{FF2B5EF4-FFF2-40B4-BE49-F238E27FC236}">
                <a16:creationId xmlns:a16="http://schemas.microsoft.com/office/drawing/2014/main" id="{46F8B88F-EA67-449E-8828-1705D1DF279F}"/>
              </a:ext>
            </a:extLst>
          </p:cNvPr>
          <p:cNvCxnSpPr/>
          <p:nvPr/>
        </p:nvCxnSpPr>
        <p:spPr>
          <a:xfrm>
            <a:off x="619762" y="1534162"/>
            <a:ext cx="10891519" cy="0"/>
          </a:xfrm>
          <a:prstGeom prst="straightConnector1">
            <a:avLst/>
          </a:prstGeom>
          <a:noFill/>
          <a:ln w="19046" cap="flat">
            <a:solidFill>
              <a:srgbClr val="FFFFFF"/>
            </a:solidFill>
            <a:prstDash val="solid"/>
            <a:miter/>
          </a:ln>
        </p:spPr>
      </p:cxnSp>
      <p:pic>
        <p:nvPicPr>
          <p:cNvPr id="5" name="Picture 4">
            <a:extLst>
              <a:ext uri="{FF2B5EF4-FFF2-40B4-BE49-F238E27FC236}">
                <a16:creationId xmlns:a16="http://schemas.microsoft.com/office/drawing/2014/main" id="{7A4208CD-D0DD-4C2D-A3A0-7E2591220D28}"/>
              </a:ext>
            </a:extLst>
          </p:cNvPr>
          <p:cNvPicPr>
            <a:picLocks noChangeAspect="1"/>
          </p:cNvPicPr>
          <p:nvPr/>
        </p:nvPicPr>
        <p:blipFill>
          <a:blip r:embed="rId3"/>
          <a:stretch>
            <a:fillRect/>
          </a:stretch>
        </p:blipFill>
        <p:spPr>
          <a:xfrm>
            <a:off x="1438275" y="2802302"/>
            <a:ext cx="9315450" cy="2590800"/>
          </a:xfrm>
          <a:prstGeom prst="rect">
            <a:avLst/>
          </a:prstGeom>
        </p:spPr>
      </p:pic>
      <p:sp>
        <p:nvSpPr>
          <p:cNvPr id="7" name="TextBox 6">
            <a:extLst>
              <a:ext uri="{FF2B5EF4-FFF2-40B4-BE49-F238E27FC236}">
                <a16:creationId xmlns:a16="http://schemas.microsoft.com/office/drawing/2014/main" id="{40F0B5BC-2AB8-48CB-8E3F-018261B29D63}"/>
              </a:ext>
            </a:extLst>
          </p:cNvPr>
          <p:cNvSpPr txBox="1"/>
          <p:nvPr/>
        </p:nvSpPr>
        <p:spPr>
          <a:xfrm>
            <a:off x="1662898" y="2013993"/>
            <a:ext cx="3834653" cy="461665"/>
          </a:xfrm>
          <a:prstGeom prst="rect">
            <a:avLst/>
          </a:prstGeom>
          <a:noFill/>
        </p:spPr>
        <p:txBody>
          <a:bodyPr wrap="square" rtlCol="0">
            <a:spAutoFit/>
          </a:bodyPr>
          <a:lstStyle/>
          <a:p>
            <a:r>
              <a:rPr lang="en-US" sz="2400" b="1" dirty="0" err="1"/>
              <a:t>ReplicationController</a:t>
            </a:r>
            <a:endParaRPr lang="en-US" sz="2400" b="1" dirty="0"/>
          </a:p>
        </p:txBody>
      </p:sp>
      <p:sp>
        <p:nvSpPr>
          <p:cNvPr id="9" name="TextBox 8">
            <a:extLst>
              <a:ext uri="{FF2B5EF4-FFF2-40B4-BE49-F238E27FC236}">
                <a16:creationId xmlns:a16="http://schemas.microsoft.com/office/drawing/2014/main" id="{A93E744B-9C27-4951-9071-29AAF64CDD8B}"/>
              </a:ext>
            </a:extLst>
          </p:cNvPr>
          <p:cNvSpPr txBox="1"/>
          <p:nvPr/>
        </p:nvSpPr>
        <p:spPr>
          <a:xfrm>
            <a:off x="7012330" y="2096943"/>
            <a:ext cx="3433124" cy="461664"/>
          </a:xfrm>
          <a:prstGeom prst="rect">
            <a:avLst/>
          </a:prstGeom>
          <a:noFill/>
        </p:spPr>
        <p:txBody>
          <a:bodyPr wrap="square" rtlCol="0">
            <a:spAutoFit/>
          </a:bodyPr>
          <a:lstStyle/>
          <a:p>
            <a:r>
              <a:rPr lang="en-US" sz="2400" b="1" dirty="0" err="1"/>
              <a:t>ReplicaSet</a:t>
            </a:r>
            <a:endParaRPr lang="en-US" sz="2400" b="1" dirty="0"/>
          </a:p>
        </p:txBody>
      </p:sp>
    </p:spTree>
    <p:extLst>
      <p:ext uri="{BB962C8B-B14F-4D97-AF65-F5344CB8AC3E}">
        <p14:creationId xmlns:p14="http://schemas.microsoft.com/office/powerpoint/2010/main" val="3263520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1026-02BD-4569-8355-7E216A3328EA}"/>
              </a:ext>
            </a:extLst>
          </p:cNvPr>
          <p:cNvSpPr>
            <a:spLocks noGrp="1"/>
          </p:cNvSpPr>
          <p:nvPr>
            <p:ph type="title"/>
          </p:nvPr>
        </p:nvSpPr>
        <p:spPr/>
        <p:txBody>
          <a:bodyPr/>
          <a:lstStyle/>
          <a:p>
            <a:r>
              <a:rPr lang="en-IN" b="1" dirty="0" err="1"/>
              <a:t>kube-apiserver</a:t>
            </a:r>
            <a:endParaRPr lang="en-IN" dirty="0"/>
          </a:p>
        </p:txBody>
      </p:sp>
      <p:sp>
        <p:nvSpPr>
          <p:cNvPr id="6" name="TextBox 5">
            <a:extLst>
              <a:ext uri="{FF2B5EF4-FFF2-40B4-BE49-F238E27FC236}">
                <a16:creationId xmlns:a16="http://schemas.microsoft.com/office/drawing/2014/main" id="{01D04339-6763-40EB-A8CE-50173468E9B9}"/>
              </a:ext>
            </a:extLst>
          </p:cNvPr>
          <p:cNvSpPr txBox="1"/>
          <p:nvPr/>
        </p:nvSpPr>
        <p:spPr>
          <a:xfrm>
            <a:off x="772357" y="1853248"/>
            <a:ext cx="10773532" cy="6186309"/>
          </a:xfrm>
          <a:prstGeom prst="rect">
            <a:avLst/>
          </a:prstGeom>
          <a:noFill/>
        </p:spPr>
        <p:txBody>
          <a:bodyPr wrap="square" rtlCol="0">
            <a:spAutoFit/>
          </a:bodyPr>
          <a:lstStyle/>
          <a:p>
            <a:r>
              <a:rPr lang="en-US" sz="900" dirty="0"/>
              <a:t>Function</a:t>
            </a:r>
          </a:p>
          <a:p>
            <a:r>
              <a:rPr lang="en-US" sz="900" dirty="0"/>
              <a:t>	</a:t>
            </a:r>
          </a:p>
          <a:p>
            <a:endParaRPr lang="en-US" sz="900" dirty="0"/>
          </a:p>
          <a:p>
            <a:r>
              <a:rPr lang="en-US" sz="900" dirty="0"/>
              <a:t>Flags</a:t>
            </a:r>
          </a:p>
          <a:p>
            <a:r>
              <a:rPr lang="en-US" sz="900" dirty="0"/>
              <a:t>	</a:t>
            </a:r>
          </a:p>
          <a:p>
            <a:endParaRPr lang="en-US" sz="900" dirty="0"/>
          </a:p>
          <a:p>
            <a:r>
              <a:rPr lang="en-US" sz="900" dirty="0"/>
              <a:t>Description</a:t>
            </a:r>
          </a:p>
          <a:p>
            <a:r>
              <a:rPr lang="en-US" sz="900" dirty="0"/>
              <a:t>	</a:t>
            </a:r>
          </a:p>
          <a:p>
            <a:endParaRPr lang="en-US" sz="900" dirty="0"/>
          </a:p>
          <a:p>
            <a:r>
              <a:rPr lang="en-US" sz="900" dirty="0"/>
              <a:t>Recommendation</a:t>
            </a:r>
          </a:p>
          <a:p>
            <a:endParaRPr lang="en-US" sz="900" dirty="0"/>
          </a:p>
          <a:p>
            <a:r>
              <a:rPr lang="en-US" sz="900" dirty="0"/>
              <a:t> Throttle API requests</a:t>
            </a:r>
          </a:p>
          <a:p>
            <a:r>
              <a:rPr lang="en-US" sz="900" dirty="0"/>
              <a:t>	</a:t>
            </a:r>
          </a:p>
          <a:p>
            <a:endParaRPr lang="en-US" sz="900" dirty="0"/>
          </a:p>
          <a:p>
            <a:r>
              <a:rPr lang="en-US" sz="900" dirty="0"/>
              <a:t>--max-requests-inflight</a:t>
            </a:r>
          </a:p>
          <a:p>
            <a:r>
              <a:rPr lang="en-US" sz="900" dirty="0"/>
              <a:t>	</a:t>
            </a:r>
          </a:p>
          <a:p>
            <a:endParaRPr lang="en-US" sz="900" dirty="0"/>
          </a:p>
          <a:p>
            <a:r>
              <a:rPr lang="en-US" sz="900" dirty="0"/>
              <a:t>This flag will limit the number of API calls that will be processed in parallel, which is a great control point of </a:t>
            </a:r>
            <a:r>
              <a:rPr lang="en-US" sz="900" dirty="0" err="1"/>
              <a:t>kube-apiserver</a:t>
            </a:r>
            <a:r>
              <a:rPr lang="en-US" sz="900" dirty="0"/>
              <a:t> memory consumption. The API server can be very CPU intensive when processing a lot of requests in parallel.</a:t>
            </a:r>
          </a:p>
          <a:p>
            <a:endParaRPr lang="en-US" sz="900" dirty="0"/>
          </a:p>
          <a:p>
            <a:r>
              <a:rPr lang="en-US" sz="900" dirty="0"/>
              <a:t>With the latest Kubernetes release, they provide more fine-grained API throttling mechanisms with "--max-requests-inflight" and "--max-mutating-requests-inflight"</a:t>
            </a:r>
          </a:p>
          <a:p>
            <a:r>
              <a:rPr lang="en-US" sz="900" dirty="0"/>
              <a:t>	</a:t>
            </a:r>
          </a:p>
          <a:p>
            <a:endParaRPr lang="en-US" sz="900" dirty="0"/>
          </a:p>
          <a:p>
            <a:r>
              <a:rPr lang="en-US" sz="900" dirty="0"/>
              <a:t>Adjust this value from the default (400) until you find a good balance. If it is too low, you will see too many request-limit-exceed errors. If it is too high, you will see</a:t>
            </a:r>
          </a:p>
          <a:p>
            <a:endParaRPr lang="en-US" sz="900" dirty="0"/>
          </a:p>
          <a:p>
            <a:r>
              <a:rPr lang="en-US" sz="900" dirty="0" err="1"/>
              <a:t>kube-apiserver</a:t>
            </a:r>
            <a:r>
              <a:rPr lang="en-US" sz="900" dirty="0"/>
              <a:t> getting OOM (Out Of Memory) killed because it is trying to process too many requests in parallel.</a:t>
            </a:r>
          </a:p>
          <a:p>
            <a:endParaRPr lang="en-US" sz="900" dirty="0"/>
          </a:p>
          <a:p>
            <a:r>
              <a:rPr lang="en-US" sz="900" dirty="0"/>
              <a:t>Generally speaking, 15 parallel requests per 25~30 Pods is sufficient.</a:t>
            </a:r>
          </a:p>
          <a:p>
            <a:endParaRPr lang="en-US" sz="900" dirty="0"/>
          </a:p>
          <a:p>
            <a:r>
              <a:rPr lang="en-US" sz="900" dirty="0"/>
              <a:t>Control memory consumption</a:t>
            </a:r>
          </a:p>
          <a:p>
            <a:r>
              <a:rPr lang="en-US" sz="900" dirty="0"/>
              <a:t>	</a:t>
            </a:r>
          </a:p>
          <a:p>
            <a:endParaRPr lang="en-US" sz="900" dirty="0"/>
          </a:p>
          <a:p>
            <a:r>
              <a:rPr lang="en-US" sz="900" dirty="0"/>
              <a:t>--target-ram-mb</a:t>
            </a:r>
          </a:p>
          <a:p>
            <a:r>
              <a:rPr lang="en-US" sz="900" dirty="0"/>
              <a:t>	</a:t>
            </a:r>
          </a:p>
          <a:p>
            <a:endParaRPr lang="en-US" sz="900" dirty="0"/>
          </a:p>
          <a:p>
            <a:r>
              <a:rPr lang="en-US" sz="900" dirty="0"/>
              <a:t>This value is used for </a:t>
            </a:r>
            <a:r>
              <a:rPr lang="en-US" sz="900" dirty="0" err="1"/>
              <a:t>kube-apiserver</a:t>
            </a:r>
            <a:r>
              <a:rPr lang="en-US" sz="900" dirty="0"/>
              <a:t> to guess the size of the cluster and to configure the deserialize cache size and watch cache [9] sizes inside the API server.</a:t>
            </a:r>
          </a:p>
          <a:p>
            <a:r>
              <a:rPr lang="en-US" sz="900" dirty="0"/>
              <a:t>	</a:t>
            </a:r>
          </a:p>
          <a:p>
            <a:endParaRPr lang="en-US" sz="900" dirty="0"/>
          </a:p>
          <a:p>
            <a:r>
              <a:rPr lang="en-US" sz="900" dirty="0"/>
              <a:t>The </a:t>
            </a:r>
            <a:r>
              <a:rPr lang="en-US" sz="900" dirty="0" err="1"/>
              <a:t>kube-apiserver</a:t>
            </a:r>
            <a:r>
              <a:rPr lang="en-US" sz="900" dirty="0"/>
              <a:t> uses the same assumption as the above mentioned Kubernetes benchmark: 120GB for ~ 60,000 Pods, 2000 nodes, which is equivalent to 60MB / Node, and 30 Pods on each node.</a:t>
            </a:r>
          </a:p>
          <a:p>
            <a:endParaRPr lang="en-US" sz="900" dirty="0"/>
          </a:p>
          <a:p>
            <a:r>
              <a:rPr lang="en-US" sz="900" dirty="0"/>
              <a:t>Generally speaking, 60MB per 20~30 Pods is a good assumption to make.</a:t>
            </a:r>
          </a:p>
          <a:p>
            <a:endParaRPr lang="en-US" sz="900" dirty="0"/>
          </a:p>
          <a:p>
            <a:r>
              <a:rPr lang="en-US" sz="900" dirty="0"/>
              <a:t>Container memory request can be set to equal to or greater than this value.</a:t>
            </a:r>
            <a:endParaRPr lang="en-IN" sz="900" dirty="0"/>
          </a:p>
        </p:txBody>
      </p:sp>
    </p:spTree>
    <p:extLst>
      <p:ext uri="{BB962C8B-B14F-4D97-AF65-F5344CB8AC3E}">
        <p14:creationId xmlns:p14="http://schemas.microsoft.com/office/powerpoint/2010/main" val="2847018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60A0-7E44-4BBA-928C-0E6F66D17562}"/>
              </a:ext>
            </a:extLst>
          </p:cNvPr>
          <p:cNvSpPr>
            <a:spLocks noGrp="1"/>
          </p:cNvSpPr>
          <p:nvPr>
            <p:ph type="title"/>
          </p:nvPr>
        </p:nvSpPr>
        <p:spPr/>
        <p:txBody>
          <a:bodyPr/>
          <a:lstStyle/>
          <a:p>
            <a:r>
              <a:rPr lang="en-IN" b="1" dirty="0" err="1"/>
              <a:t>kube</a:t>
            </a:r>
            <a:r>
              <a:rPr lang="en-IN" b="1" dirty="0"/>
              <a:t>-controller-manager</a:t>
            </a:r>
            <a:endParaRPr lang="en-IN" dirty="0"/>
          </a:p>
        </p:txBody>
      </p:sp>
      <p:sp>
        <p:nvSpPr>
          <p:cNvPr id="3" name="TextBox 2">
            <a:extLst>
              <a:ext uri="{FF2B5EF4-FFF2-40B4-BE49-F238E27FC236}">
                <a16:creationId xmlns:a16="http://schemas.microsoft.com/office/drawing/2014/main" id="{ED468517-0EA3-4035-81D4-1875DD5A67A8}"/>
              </a:ext>
            </a:extLst>
          </p:cNvPr>
          <p:cNvSpPr txBox="1"/>
          <p:nvPr/>
        </p:nvSpPr>
        <p:spPr>
          <a:xfrm>
            <a:off x="816746" y="1615736"/>
            <a:ext cx="10729143" cy="4801314"/>
          </a:xfrm>
          <a:prstGeom prst="rect">
            <a:avLst/>
          </a:prstGeom>
          <a:noFill/>
        </p:spPr>
        <p:txBody>
          <a:bodyPr wrap="square" rtlCol="0">
            <a:spAutoFit/>
          </a:bodyPr>
          <a:lstStyle/>
          <a:p>
            <a:r>
              <a:rPr lang="en-US" sz="600" dirty="0"/>
              <a:t>Function</a:t>
            </a:r>
          </a:p>
          <a:p>
            <a:r>
              <a:rPr lang="en-US" sz="600" dirty="0"/>
              <a:t>	</a:t>
            </a:r>
          </a:p>
          <a:p>
            <a:endParaRPr lang="en-US" sz="600" dirty="0"/>
          </a:p>
          <a:p>
            <a:r>
              <a:rPr lang="en-US" sz="600" dirty="0"/>
              <a:t>Flags</a:t>
            </a:r>
          </a:p>
          <a:p>
            <a:r>
              <a:rPr lang="en-US" sz="600" dirty="0"/>
              <a:t>	</a:t>
            </a:r>
          </a:p>
          <a:p>
            <a:endParaRPr lang="en-US" sz="600" dirty="0"/>
          </a:p>
          <a:p>
            <a:r>
              <a:rPr lang="en-US" sz="600" dirty="0"/>
              <a:t>Description</a:t>
            </a:r>
          </a:p>
          <a:p>
            <a:r>
              <a:rPr lang="en-US" sz="600" dirty="0"/>
              <a:t>	</a:t>
            </a:r>
          </a:p>
          <a:p>
            <a:endParaRPr lang="en-US" sz="600" dirty="0"/>
          </a:p>
          <a:p>
            <a:r>
              <a:rPr lang="en-US" sz="600" dirty="0"/>
              <a:t>Recommendation</a:t>
            </a:r>
          </a:p>
          <a:p>
            <a:endParaRPr lang="en-US" sz="600" dirty="0"/>
          </a:p>
          <a:p>
            <a:r>
              <a:rPr lang="en-US" sz="600" dirty="0"/>
              <a:t>Control level of parallelism</a:t>
            </a:r>
          </a:p>
          <a:p>
            <a:r>
              <a:rPr lang="en-US" sz="600" dirty="0"/>
              <a:t>	</a:t>
            </a:r>
          </a:p>
          <a:p>
            <a:endParaRPr lang="en-US" sz="600" dirty="0"/>
          </a:p>
          <a:p>
            <a:r>
              <a:rPr lang="en-US" sz="600" dirty="0"/>
              <a:t> --concurrent-deployment-syncs</a:t>
            </a:r>
          </a:p>
          <a:p>
            <a:r>
              <a:rPr lang="en-US" sz="600" dirty="0"/>
              <a:t> --concurrent-endpoint-syncs</a:t>
            </a:r>
          </a:p>
          <a:p>
            <a:r>
              <a:rPr lang="en-US" sz="600" dirty="0"/>
              <a:t> --concurrent-</a:t>
            </a:r>
            <a:r>
              <a:rPr lang="en-US" sz="600" dirty="0" err="1"/>
              <a:t>gc</a:t>
            </a:r>
            <a:r>
              <a:rPr lang="en-US" sz="600" dirty="0"/>
              <a:t>-syncs</a:t>
            </a:r>
          </a:p>
          <a:p>
            <a:r>
              <a:rPr lang="en-US" sz="600" dirty="0"/>
              <a:t> --concurrent-namespace-syncs</a:t>
            </a:r>
          </a:p>
          <a:p>
            <a:r>
              <a:rPr lang="en-US" sz="600" dirty="0"/>
              <a:t> --concurrent-</a:t>
            </a:r>
            <a:r>
              <a:rPr lang="en-US" sz="600" dirty="0" err="1"/>
              <a:t>replicaset</a:t>
            </a:r>
            <a:r>
              <a:rPr lang="en-US" sz="600" dirty="0"/>
              <a:t>-syncs</a:t>
            </a:r>
          </a:p>
          <a:p>
            <a:r>
              <a:rPr lang="en-US" sz="600" dirty="0"/>
              <a:t> --concurrent-resource-quota-syncs</a:t>
            </a:r>
          </a:p>
          <a:p>
            <a:r>
              <a:rPr lang="en-US" sz="600" dirty="0"/>
              <a:t> --concurrent-service-syncs</a:t>
            </a:r>
          </a:p>
          <a:p>
            <a:r>
              <a:rPr lang="en-US" sz="600" dirty="0"/>
              <a:t> --concurrent-</a:t>
            </a:r>
            <a:r>
              <a:rPr lang="en-US" sz="600" dirty="0" err="1"/>
              <a:t>serviceaccount</a:t>
            </a:r>
            <a:r>
              <a:rPr lang="en-US" sz="600" dirty="0"/>
              <a:t>-token-syncs</a:t>
            </a:r>
          </a:p>
          <a:p>
            <a:r>
              <a:rPr lang="en-US" sz="600" dirty="0"/>
              <a:t> --concurrent-</a:t>
            </a:r>
            <a:r>
              <a:rPr lang="en-US" sz="600" dirty="0" err="1"/>
              <a:t>rc</a:t>
            </a:r>
            <a:r>
              <a:rPr lang="en-US" sz="600" dirty="0"/>
              <a:t>-syncs</a:t>
            </a:r>
          </a:p>
          <a:p>
            <a:r>
              <a:rPr lang="en-US" sz="600" dirty="0"/>
              <a:t>	</a:t>
            </a:r>
          </a:p>
          <a:p>
            <a:endParaRPr lang="en-US" sz="600" dirty="0"/>
          </a:p>
          <a:p>
            <a:r>
              <a:rPr lang="en-US" sz="600" dirty="0" err="1"/>
              <a:t>Kube</a:t>
            </a:r>
            <a:r>
              <a:rPr lang="en-US" sz="600" dirty="0"/>
              <a:t>-controller-manager has a set of flags that can provide fine-grained controls of parallelism. Increasing parallelism means Kubernetes will be more agile when updating specs, but also allows the controller manager to consume more CPU and memory.</a:t>
            </a:r>
          </a:p>
          <a:p>
            <a:r>
              <a:rPr lang="en-US" sz="600" dirty="0"/>
              <a:t>	</a:t>
            </a:r>
          </a:p>
          <a:p>
            <a:endParaRPr lang="en-US" sz="600" dirty="0"/>
          </a:p>
          <a:p>
            <a:r>
              <a:rPr lang="en-US" sz="600" dirty="0"/>
              <a:t>In general, increase settings for components you use more intensively. For larger clusters, feel free to increase default values as long as you are OK with its memory usage. For smaller clusters, if you are tight on memory, you can lower the settings. Kubernetes default values can be found in the </a:t>
            </a:r>
            <a:r>
              <a:rPr lang="en-US" sz="600" dirty="0" err="1"/>
              <a:t>kube</a:t>
            </a:r>
            <a:r>
              <a:rPr lang="en-US" sz="600" dirty="0"/>
              <a:t>-controller-manager documentation.</a:t>
            </a:r>
          </a:p>
          <a:p>
            <a:endParaRPr lang="en-US" sz="600" dirty="0"/>
          </a:p>
          <a:p>
            <a:r>
              <a:rPr lang="en-US" sz="600" dirty="0"/>
              <a:t>Control memory consumption</a:t>
            </a:r>
          </a:p>
          <a:p>
            <a:r>
              <a:rPr lang="en-US" sz="600" dirty="0"/>
              <a:t>	 --replication-controller-lookup-cache-size</a:t>
            </a:r>
          </a:p>
          <a:p>
            <a:r>
              <a:rPr lang="en-US" sz="600" dirty="0"/>
              <a:t> --</a:t>
            </a:r>
            <a:r>
              <a:rPr lang="en-US" sz="600" dirty="0" err="1"/>
              <a:t>replicaset</a:t>
            </a:r>
            <a:r>
              <a:rPr lang="en-US" sz="600" dirty="0"/>
              <a:t>-lookup-cache-size</a:t>
            </a:r>
          </a:p>
          <a:p>
            <a:r>
              <a:rPr lang="en-US" sz="600" dirty="0"/>
              <a:t> --</a:t>
            </a:r>
            <a:r>
              <a:rPr lang="en-US" sz="600" dirty="0" err="1"/>
              <a:t>daemonset</a:t>
            </a:r>
            <a:r>
              <a:rPr lang="en-US" sz="600" dirty="0"/>
              <a:t>-lookup-cache-size</a:t>
            </a:r>
          </a:p>
          <a:p>
            <a:endParaRPr lang="en-US" sz="600" dirty="0"/>
          </a:p>
          <a:p>
            <a:r>
              <a:rPr lang="en-US" sz="600" dirty="0"/>
              <a:t> </a:t>
            </a:r>
          </a:p>
          <a:p>
            <a:endParaRPr lang="en-US" sz="600" dirty="0"/>
          </a:p>
          <a:p>
            <a:r>
              <a:rPr lang="en-US" sz="600" dirty="0"/>
              <a:t> </a:t>
            </a:r>
          </a:p>
          <a:p>
            <a:endParaRPr lang="en-US" sz="600" dirty="0"/>
          </a:p>
          <a:p>
            <a:r>
              <a:rPr lang="en-US" sz="600" dirty="0"/>
              <a:t> </a:t>
            </a:r>
          </a:p>
          <a:p>
            <a:r>
              <a:rPr lang="en-US" sz="600" dirty="0"/>
              <a:t>	 This set of flags is not documented but still available for use. Increasing look up cache size can increase sync speed of corresponding controllers, but will increase memory consumption for controller manager. In practice, we set memory request for controller manager container to be greater than the sum of these 3 values. Note that after Kubernetes 1.6, replication controller, replica set and </a:t>
            </a:r>
            <a:r>
              <a:rPr lang="en-US" sz="600" dirty="0" err="1"/>
              <a:t>daemonset</a:t>
            </a:r>
            <a:r>
              <a:rPr lang="en-US" sz="600" dirty="0"/>
              <a:t> no longer require a lookup cache so these flags are not needed. 	 The default values (4GB for Replication Controller, 4GB for Replica Set and 1GB for Daemon Set) works fine for even large workloads. You can tune these values down for smaller clusters to save memory.</a:t>
            </a:r>
          </a:p>
          <a:p>
            <a:endParaRPr lang="en-US" sz="600" dirty="0"/>
          </a:p>
          <a:p>
            <a:r>
              <a:rPr lang="en-US" sz="600" dirty="0"/>
              <a:t>Set the container's memory request to slightly greater than the sum of these values.</a:t>
            </a:r>
          </a:p>
          <a:p>
            <a:endParaRPr lang="en-US" sz="600" dirty="0"/>
          </a:p>
          <a:p>
            <a:r>
              <a:rPr lang="en-US" sz="600" dirty="0"/>
              <a:t>Throttle API query rate</a:t>
            </a:r>
          </a:p>
          <a:p>
            <a:r>
              <a:rPr lang="en-US" sz="600" dirty="0"/>
              <a:t>	 --</a:t>
            </a:r>
            <a:r>
              <a:rPr lang="en-US" sz="600" dirty="0" err="1"/>
              <a:t>kube</a:t>
            </a:r>
            <a:r>
              <a:rPr lang="en-US" sz="600" dirty="0"/>
              <a:t>-</a:t>
            </a:r>
            <a:r>
              <a:rPr lang="en-US" sz="600" dirty="0" err="1"/>
              <a:t>api</a:t>
            </a:r>
            <a:r>
              <a:rPr lang="en-US" sz="600" dirty="0"/>
              <a:t>-burst</a:t>
            </a:r>
          </a:p>
          <a:p>
            <a:r>
              <a:rPr lang="en-US" sz="600" dirty="0"/>
              <a:t> --</a:t>
            </a:r>
            <a:r>
              <a:rPr lang="en-US" sz="600" dirty="0" err="1"/>
              <a:t>kube-api-qps</a:t>
            </a:r>
            <a:r>
              <a:rPr lang="en-US" sz="600" dirty="0"/>
              <a:t> 	 These 2 flags set normal and burst rate that controller manager can talk to </a:t>
            </a:r>
            <a:r>
              <a:rPr lang="en-US" sz="600" dirty="0" err="1"/>
              <a:t>kube-apiserver</a:t>
            </a:r>
            <a:r>
              <a:rPr lang="en-US" sz="600" dirty="0"/>
              <a:t>. We increase these values with larger </a:t>
            </a:r>
            <a:r>
              <a:rPr lang="en-US" sz="600" dirty="0" err="1"/>
              <a:t>Applatix</a:t>
            </a:r>
            <a:r>
              <a:rPr lang="en-US" sz="600" dirty="0"/>
              <a:t> cluster configs. 	 Default values work pretty well (20 for QPS and 30 for burst). Increase these values for large, production </a:t>
            </a:r>
            <a:r>
              <a:rPr lang="en-US" sz="600" dirty="0" err="1"/>
              <a:t>cluste</a:t>
            </a:r>
            <a:endParaRPr lang="en-IN" sz="600" dirty="0"/>
          </a:p>
        </p:txBody>
      </p:sp>
    </p:spTree>
    <p:extLst>
      <p:ext uri="{BB962C8B-B14F-4D97-AF65-F5344CB8AC3E}">
        <p14:creationId xmlns:p14="http://schemas.microsoft.com/office/powerpoint/2010/main" val="3134564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58ED-E050-4AF5-A6F5-7D0B60597C33}"/>
              </a:ext>
            </a:extLst>
          </p:cNvPr>
          <p:cNvSpPr>
            <a:spLocks noGrp="1"/>
          </p:cNvSpPr>
          <p:nvPr>
            <p:ph type="title"/>
          </p:nvPr>
        </p:nvSpPr>
        <p:spPr/>
        <p:txBody>
          <a:bodyPr/>
          <a:lstStyle/>
          <a:p>
            <a:r>
              <a:rPr lang="en-US" dirty="0"/>
              <a:t>Google Cloud</a:t>
            </a:r>
            <a:endParaRPr lang="en-IN" dirty="0"/>
          </a:p>
        </p:txBody>
      </p:sp>
      <p:sp>
        <p:nvSpPr>
          <p:cNvPr id="4" name="TextBox 3">
            <a:extLst>
              <a:ext uri="{FF2B5EF4-FFF2-40B4-BE49-F238E27FC236}">
                <a16:creationId xmlns:a16="http://schemas.microsoft.com/office/drawing/2014/main" id="{BE47012D-4070-43F0-8F08-63A97C682EF5}"/>
              </a:ext>
            </a:extLst>
          </p:cNvPr>
          <p:cNvSpPr txBox="1"/>
          <p:nvPr/>
        </p:nvSpPr>
        <p:spPr>
          <a:xfrm>
            <a:off x="612559" y="1704216"/>
            <a:ext cx="10440140" cy="3970318"/>
          </a:xfrm>
          <a:prstGeom prst="rect">
            <a:avLst/>
          </a:prstGeom>
          <a:noFill/>
        </p:spPr>
        <p:txBody>
          <a:bodyPr wrap="square" rtlCol="0">
            <a:spAutoFit/>
          </a:bodyPr>
          <a:lstStyle/>
          <a:p>
            <a:r>
              <a:rPr lang="en-IN" dirty="0"/>
              <a:t>Google Cloud</a:t>
            </a:r>
          </a:p>
          <a:p>
            <a:r>
              <a:rPr lang="en-IN" dirty="0"/>
              <a:t>5 worker nodes → n1-standard-1 master nodes</a:t>
            </a:r>
          </a:p>
          <a:p>
            <a:r>
              <a:rPr lang="en-IN" dirty="0"/>
              <a:t>500 worker nodes → n1-standard-32 master nodes</a:t>
            </a:r>
          </a:p>
          <a:p>
            <a:endParaRPr lang="en-IN" dirty="0"/>
          </a:p>
          <a:p>
            <a:endParaRPr lang="en-IN" dirty="0"/>
          </a:p>
          <a:p>
            <a:r>
              <a:rPr lang="en-IN" dirty="0"/>
              <a:t>Amazon Web Services</a:t>
            </a:r>
          </a:p>
          <a:p>
            <a:r>
              <a:rPr lang="en-IN" dirty="0"/>
              <a:t>5 worker nodes → m3.medium master nodes</a:t>
            </a:r>
          </a:p>
          <a:p>
            <a:r>
              <a:rPr lang="en-IN" dirty="0"/>
              <a:t>500 worker nodes → c4.8xlarge master nodes</a:t>
            </a:r>
          </a:p>
          <a:p>
            <a:endParaRPr lang="en-IN" dirty="0"/>
          </a:p>
          <a:p>
            <a:endParaRPr lang="en-IN" dirty="0"/>
          </a:p>
          <a:p>
            <a:r>
              <a:rPr lang="en-IN" dirty="0"/>
              <a:t>500 worker nodes, the used master nodes have 32 and 36 CPU cores </a:t>
            </a:r>
          </a:p>
          <a:p>
            <a:r>
              <a:rPr lang="en-IN" dirty="0"/>
              <a:t>120 GB and 60 GB of memory.</a:t>
            </a:r>
          </a:p>
          <a:p>
            <a:endParaRPr lang="en-IN" dirty="0"/>
          </a:p>
          <a:p>
            <a:endParaRPr lang="en-IN" dirty="0"/>
          </a:p>
        </p:txBody>
      </p:sp>
    </p:spTree>
    <p:extLst>
      <p:ext uri="{BB962C8B-B14F-4D97-AF65-F5344CB8AC3E}">
        <p14:creationId xmlns:p14="http://schemas.microsoft.com/office/powerpoint/2010/main" val="214835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59193BC1-D7F6-45E3-8266-62C93757FE7B}"/>
              </a:ext>
            </a:extLst>
          </p:cNvPr>
          <p:cNvSpPr txBox="1">
            <a:spLocks noGrp="1"/>
          </p:cNvSpPr>
          <p:nvPr>
            <p:ph type="title"/>
          </p:nvPr>
        </p:nvSpPr>
        <p:spPr>
          <a:xfrm>
            <a:off x="521208" y="691899"/>
            <a:ext cx="10775442" cy="640080"/>
          </a:xfrm>
        </p:spPr>
        <p:txBody>
          <a:bodyPr/>
          <a:lstStyle/>
          <a:p>
            <a:pPr lvl="0"/>
            <a:r>
              <a:rPr lang="en-US" sz="3600" dirty="0">
                <a:solidFill>
                  <a:srgbClr val="FFFFFF"/>
                </a:solidFill>
              </a:rPr>
              <a:t>Installation</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890E8E36-C1E5-4004-9051-13F6F9BABC4C}"/>
              </a:ext>
            </a:extLst>
          </p:cNvPr>
          <p:cNvCxnSpPr/>
          <p:nvPr/>
        </p:nvCxnSpPr>
        <p:spPr>
          <a:xfrm>
            <a:off x="619762" y="1534162"/>
            <a:ext cx="10891519" cy="0"/>
          </a:xfrm>
          <a:prstGeom prst="straightConnector1">
            <a:avLst/>
          </a:prstGeom>
          <a:noFill/>
          <a:ln w="19046" cap="flat">
            <a:solidFill>
              <a:srgbClr val="FFFFFF"/>
            </a:solidFill>
            <a:prstDash val="solid"/>
            <a:miter/>
          </a:ln>
        </p:spPr>
      </p:cxnSp>
      <p:cxnSp>
        <p:nvCxnSpPr>
          <p:cNvPr id="12" name="Straight Connector 9">
            <a:extLst>
              <a:ext uri="{FF2B5EF4-FFF2-40B4-BE49-F238E27FC236}">
                <a16:creationId xmlns:a16="http://schemas.microsoft.com/office/drawing/2014/main" id="{6456EF3C-C487-4AED-AF37-B8A42D4F5C1B}"/>
              </a:ext>
            </a:extLst>
          </p:cNvPr>
          <p:cNvCxnSpPr/>
          <p:nvPr/>
        </p:nvCxnSpPr>
        <p:spPr>
          <a:xfrm>
            <a:off x="619762" y="1534162"/>
            <a:ext cx="10891519" cy="0"/>
          </a:xfrm>
          <a:prstGeom prst="straightConnector1">
            <a:avLst/>
          </a:prstGeom>
          <a:noFill/>
          <a:ln w="19046" cap="flat">
            <a:solidFill>
              <a:srgbClr val="FFFFFF"/>
            </a:solidFill>
            <a:prstDash val="solid"/>
            <a:miter/>
          </a:ln>
        </p:spPr>
      </p:cxnSp>
      <p:sp>
        <p:nvSpPr>
          <p:cNvPr id="13" name="TextBox 12">
            <a:extLst>
              <a:ext uri="{FF2B5EF4-FFF2-40B4-BE49-F238E27FC236}">
                <a16:creationId xmlns:a16="http://schemas.microsoft.com/office/drawing/2014/main" id="{5D6D5485-2FE2-469C-84D2-0F567DBD5838}"/>
              </a:ext>
            </a:extLst>
          </p:cNvPr>
          <p:cNvSpPr txBox="1"/>
          <p:nvPr/>
        </p:nvSpPr>
        <p:spPr>
          <a:xfrm>
            <a:off x="1751393" y="4901029"/>
            <a:ext cx="2187616" cy="430887"/>
          </a:xfrm>
          <a:prstGeom prst="rect">
            <a:avLst/>
          </a:prstGeom>
          <a:noFill/>
        </p:spPr>
        <p:txBody>
          <a:bodyPr wrap="square" rtlCol="0">
            <a:spAutoFit/>
          </a:bodyPr>
          <a:lstStyle/>
          <a:p>
            <a:r>
              <a:rPr lang="en-IN" sz="2200" dirty="0">
                <a:solidFill>
                  <a:srgbClr val="FFFFFF"/>
                </a:solidFill>
                <a:latin typeface="+mj-lt"/>
                <a:ea typeface="+mj-ea"/>
                <a:cs typeface="+mj-cs"/>
              </a:rPr>
              <a:t>Hard way</a:t>
            </a:r>
          </a:p>
        </p:txBody>
      </p:sp>
      <p:sp>
        <p:nvSpPr>
          <p:cNvPr id="14" name="TextBox 13">
            <a:extLst>
              <a:ext uri="{FF2B5EF4-FFF2-40B4-BE49-F238E27FC236}">
                <a16:creationId xmlns:a16="http://schemas.microsoft.com/office/drawing/2014/main" id="{9080A359-15DE-400B-9EA5-5AAC8ACBF892}"/>
              </a:ext>
            </a:extLst>
          </p:cNvPr>
          <p:cNvSpPr txBox="1"/>
          <p:nvPr/>
        </p:nvSpPr>
        <p:spPr>
          <a:xfrm>
            <a:off x="1716910" y="3182269"/>
            <a:ext cx="4379090" cy="430887"/>
          </a:xfrm>
          <a:prstGeom prst="rect">
            <a:avLst/>
          </a:prstGeom>
          <a:noFill/>
        </p:spPr>
        <p:txBody>
          <a:bodyPr wrap="square" rtlCol="0">
            <a:spAutoFit/>
          </a:bodyPr>
          <a:lstStyle/>
          <a:p>
            <a:r>
              <a:rPr lang="en-IN" sz="2200" dirty="0">
                <a:solidFill>
                  <a:srgbClr val="FFFFFF"/>
                </a:solidFill>
                <a:latin typeface="+mj-lt"/>
                <a:ea typeface="+mj-ea"/>
                <a:cs typeface="+mj-cs"/>
              </a:rPr>
              <a:t>Kubernetes Operations (kops)</a:t>
            </a:r>
          </a:p>
        </p:txBody>
      </p:sp>
      <p:sp>
        <p:nvSpPr>
          <p:cNvPr id="15" name="TextBox 14">
            <a:extLst>
              <a:ext uri="{FF2B5EF4-FFF2-40B4-BE49-F238E27FC236}">
                <a16:creationId xmlns:a16="http://schemas.microsoft.com/office/drawing/2014/main" id="{956959AC-22B3-4357-A624-37801221A8A7}"/>
              </a:ext>
            </a:extLst>
          </p:cNvPr>
          <p:cNvSpPr txBox="1"/>
          <p:nvPr/>
        </p:nvSpPr>
        <p:spPr>
          <a:xfrm>
            <a:off x="1730411" y="2381500"/>
            <a:ext cx="4365589" cy="430887"/>
          </a:xfrm>
          <a:prstGeom prst="rect">
            <a:avLst/>
          </a:prstGeom>
          <a:noFill/>
        </p:spPr>
        <p:txBody>
          <a:bodyPr wrap="square" rtlCol="0">
            <a:spAutoFit/>
          </a:bodyPr>
          <a:lstStyle/>
          <a:p>
            <a:r>
              <a:rPr lang="en-IN" sz="2200" dirty="0" err="1">
                <a:solidFill>
                  <a:srgbClr val="FFFFFF"/>
                </a:solidFill>
                <a:latin typeface="+mj-lt"/>
                <a:ea typeface="+mj-ea"/>
                <a:cs typeface="+mj-cs"/>
              </a:rPr>
              <a:t>Kubeadm</a:t>
            </a:r>
            <a:endParaRPr lang="en-IN" sz="2200" dirty="0">
              <a:solidFill>
                <a:srgbClr val="FFFFFF"/>
              </a:solidFill>
              <a:latin typeface="+mj-lt"/>
              <a:ea typeface="+mj-ea"/>
              <a:cs typeface="+mj-cs"/>
            </a:endParaRPr>
          </a:p>
        </p:txBody>
      </p:sp>
      <p:sp>
        <p:nvSpPr>
          <p:cNvPr id="16" name="TextBox 15">
            <a:extLst>
              <a:ext uri="{FF2B5EF4-FFF2-40B4-BE49-F238E27FC236}">
                <a16:creationId xmlns:a16="http://schemas.microsoft.com/office/drawing/2014/main" id="{B5FBE744-B065-44C4-AFB7-1FBBE881E9EC}"/>
              </a:ext>
            </a:extLst>
          </p:cNvPr>
          <p:cNvSpPr txBox="1"/>
          <p:nvPr/>
        </p:nvSpPr>
        <p:spPr>
          <a:xfrm>
            <a:off x="1755490" y="4023844"/>
            <a:ext cx="4379090" cy="430887"/>
          </a:xfrm>
          <a:prstGeom prst="rect">
            <a:avLst/>
          </a:prstGeom>
          <a:noFill/>
        </p:spPr>
        <p:txBody>
          <a:bodyPr wrap="square" rtlCol="0">
            <a:spAutoFit/>
          </a:bodyPr>
          <a:lstStyle/>
          <a:p>
            <a:r>
              <a:rPr lang="en-IN" sz="2200" dirty="0" err="1">
                <a:solidFill>
                  <a:srgbClr val="FFFFFF"/>
                </a:solidFill>
                <a:latin typeface="+mj-lt"/>
                <a:ea typeface="+mj-ea"/>
                <a:cs typeface="+mj-cs"/>
              </a:rPr>
              <a:t>Kubicorn</a:t>
            </a:r>
            <a:endParaRPr lang="en-IN" sz="2200" dirty="0">
              <a:solidFill>
                <a:srgbClr val="FFFFFF"/>
              </a:solidFill>
              <a:latin typeface="+mj-lt"/>
              <a:ea typeface="+mj-ea"/>
              <a:cs typeface="+mj-cs"/>
            </a:endParaRPr>
          </a:p>
        </p:txBody>
      </p:sp>
    </p:spTree>
    <p:extLst>
      <p:ext uri="{BB962C8B-B14F-4D97-AF65-F5344CB8AC3E}">
        <p14:creationId xmlns:p14="http://schemas.microsoft.com/office/powerpoint/2010/main" val="2033595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329BA-F265-4E77-9C7F-0244BA8D7DA3}"/>
              </a:ext>
            </a:extLst>
          </p:cNvPr>
          <p:cNvSpPr>
            <a:spLocks noGrp="1"/>
          </p:cNvSpPr>
          <p:nvPr>
            <p:ph type="title"/>
          </p:nvPr>
        </p:nvSpPr>
        <p:spPr/>
        <p:txBody>
          <a:bodyPr/>
          <a:lstStyle/>
          <a:p>
            <a:r>
              <a:rPr lang="en-US" dirty="0"/>
              <a:t>Kubernetes Adoption</a:t>
            </a:r>
            <a:endParaRPr lang="en-IN" dirty="0"/>
          </a:p>
        </p:txBody>
      </p:sp>
      <p:pic>
        <p:nvPicPr>
          <p:cNvPr id="3" name="Picture 2">
            <a:extLst>
              <a:ext uri="{FF2B5EF4-FFF2-40B4-BE49-F238E27FC236}">
                <a16:creationId xmlns:a16="http://schemas.microsoft.com/office/drawing/2014/main" id="{FBB49C7A-AE9D-4983-BD48-97D28E34F034}"/>
              </a:ext>
            </a:extLst>
          </p:cNvPr>
          <p:cNvPicPr>
            <a:picLocks noChangeAspect="1"/>
          </p:cNvPicPr>
          <p:nvPr/>
        </p:nvPicPr>
        <p:blipFill>
          <a:blip r:embed="rId2"/>
          <a:stretch>
            <a:fillRect/>
          </a:stretch>
        </p:blipFill>
        <p:spPr>
          <a:xfrm>
            <a:off x="2499360" y="1924366"/>
            <a:ext cx="6226133" cy="4354512"/>
          </a:xfrm>
          <a:prstGeom prst="rect">
            <a:avLst/>
          </a:prstGeom>
        </p:spPr>
      </p:pic>
      <p:cxnSp>
        <p:nvCxnSpPr>
          <p:cNvPr id="4" name="Straight Connector 9">
            <a:extLst>
              <a:ext uri="{FF2B5EF4-FFF2-40B4-BE49-F238E27FC236}">
                <a16:creationId xmlns:a16="http://schemas.microsoft.com/office/drawing/2014/main" id="{49097580-815A-4550-B0C3-9E8EFFA9134A}"/>
              </a:ext>
            </a:extLst>
          </p:cNvPr>
          <p:cNvCxnSpPr/>
          <p:nvPr/>
        </p:nvCxnSpPr>
        <p:spPr>
          <a:xfrm>
            <a:off x="650242" y="1493522"/>
            <a:ext cx="10891519" cy="0"/>
          </a:xfrm>
          <a:prstGeom prst="straightConnector1">
            <a:avLst/>
          </a:prstGeom>
          <a:noFill/>
          <a:ln w="19046" cap="flat">
            <a:solidFill>
              <a:srgbClr val="FFFFFF"/>
            </a:solidFill>
            <a:prstDash val="solid"/>
            <a:miter/>
          </a:ln>
        </p:spPr>
      </p:cxnSp>
    </p:spTree>
    <p:extLst>
      <p:ext uri="{BB962C8B-B14F-4D97-AF65-F5344CB8AC3E}">
        <p14:creationId xmlns:p14="http://schemas.microsoft.com/office/powerpoint/2010/main" val="4285237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12FC-BFCD-420E-930B-06E242F8A81F}"/>
              </a:ext>
            </a:extLst>
          </p:cNvPr>
          <p:cNvSpPr>
            <a:spLocks noGrp="1"/>
          </p:cNvSpPr>
          <p:nvPr>
            <p:ph type="title"/>
          </p:nvPr>
        </p:nvSpPr>
        <p:spPr/>
        <p:txBody>
          <a:bodyPr/>
          <a:lstStyle/>
          <a:p>
            <a:r>
              <a:rPr lang="en-IN" b="1" dirty="0" err="1"/>
              <a:t>Openshift</a:t>
            </a:r>
            <a:endParaRPr lang="en-IN" dirty="0"/>
          </a:p>
        </p:txBody>
      </p:sp>
      <p:sp>
        <p:nvSpPr>
          <p:cNvPr id="4" name="TextBox 3">
            <a:extLst>
              <a:ext uri="{FF2B5EF4-FFF2-40B4-BE49-F238E27FC236}">
                <a16:creationId xmlns:a16="http://schemas.microsoft.com/office/drawing/2014/main" id="{B94EAF32-A599-4EDC-93CF-7A397DF601A1}"/>
              </a:ext>
            </a:extLst>
          </p:cNvPr>
          <p:cNvSpPr txBox="1"/>
          <p:nvPr/>
        </p:nvSpPr>
        <p:spPr>
          <a:xfrm>
            <a:off x="810334" y="1618103"/>
            <a:ext cx="10271464" cy="3785652"/>
          </a:xfrm>
          <a:prstGeom prst="rect">
            <a:avLst/>
          </a:prstGeom>
          <a:noFill/>
        </p:spPr>
        <p:txBody>
          <a:bodyPr wrap="square" rtlCol="0">
            <a:spAutoFit/>
          </a:bodyPr>
          <a:lstStyle/>
          <a:p>
            <a:endParaRPr lang="en-US" sz="1600" dirty="0"/>
          </a:p>
          <a:p>
            <a:endParaRPr lang="en-US" sz="1600" dirty="0"/>
          </a:p>
          <a:p>
            <a:endParaRPr lang="en-US" sz="1600" dirty="0"/>
          </a:p>
          <a:p>
            <a:r>
              <a:rPr lang="en-US" sz="1600" dirty="0"/>
              <a:t>For production environments, the following recommendations apply:</a:t>
            </a:r>
          </a:p>
          <a:p>
            <a:endParaRPr lang="en-US" sz="1600" dirty="0"/>
          </a:p>
          <a:p>
            <a:endParaRPr lang="en-US" sz="1600" dirty="0"/>
          </a:p>
          <a:p>
            <a:r>
              <a:rPr lang="en-US" sz="1600" dirty="0"/>
              <a:t>Master Hosts</a:t>
            </a:r>
          </a:p>
          <a:p>
            <a:endParaRPr lang="en-US" sz="1600" dirty="0"/>
          </a:p>
          <a:p>
            <a:r>
              <a:rPr lang="en-US" sz="1600" dirty="0"/>
              <a:t>1 CPU core and 1.5 GB of memory for each 1000 pods. </a:t>
            </a:r>
          </a:p>
          <a:p>
            <a:endParaRPr lang="en-US" sz="1600" dirty="0"/>
          </a:p>
          <a:p>
            <a:r>
              <a:rPr lang="en-US" sz="1600" dirty="0"/>
              <a:t>Recommended size of a master host in an OpenShift Container Platform cluster of 2000 pods would be the minimum requirements of 2 CPU cores and 16 GB of RAM, plus 2 CPU cores and 3 GB of RAM, </a:t>
            </a:r>
          </a:p>
          <a:p>
            <a:r>
              <a:rPr lang="en-US" sz="1600" dirty="0"/>
              <a:t>Total   4 CPU cores and 19 GB of RAM.</a:t>
            </a:r>
          </a:p>
          <a:p>
            <a:endParaRPr lang="en-US" sz="1600" dirty="0"/>
          </a:p>
          <a:p>
            <a:endParaRPr lang="en-US" sz="1600" dirty="0"/>
          </a:p>
        </p:txBody>
      </p:sp>
      <p:cxnSp>
        <p:nvCxnSpPr>
          <p:cNvPr id="5" name="Straight Connector 9">
            <a:extLst>
              <a:ext uri="{FF2B5EF4-FFF2-40B4-BE49-F238E27FC236}">
                <a16:creationId xmlns:a16="http://schemas.microsoft.com/office/drawing/2014/main" id="{BC7F58F6-4EDE-41BB-A624-96C9C79740B4}"/>
              </a:ext>
            </a:extLst>
          </p:cNvPr>
          <p:cNvCxnSpPr/>
          <p:nvPr/>
        </p:nvCxnSpPr>
        <p:spPr>
          <a:xfrm>
            <a:off x="650242" y="1493522"/>
            <a:ext cx="10891519" cy="0"/>
          </a:xfrm>
          <a:prstGeom prst="straightConnector1">
            <a:avLst/>
          </a:prstGeom>
          <a:noFill/>
          <a:ln w="19046" cap="flat">
            <a:solidFill>
              <a:srgbClr val="FFFFFF"/>
            </a:solidFill>
            <a:prstDash val="solid"/>
            <a:miter/>
          </a:ln>
        </p:spPr>
      </p:cxnSp>
    </p:spTree>
    <p:extLst>
      <p:ext uri="{BB962C8B-B14F-4D97-AF65-F5344CB8AC3E}">
        <p14:creationId xmlns:p14="http://schemas.microsoft.com/office/powerpoint/2010/main" val="3875044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F6C4-7773-4C90-9784-3E9910A71E86}"/>
              </a:ext>
            </a:extLst>
          </p:cNvPr>
          <p:cNvSpPr>
            <a:spLocks noGrp="1"/>
          </p:cNvSpPr>
          <p:nvPr>
            <p:ph type="title"/>
          </p:nvPr>
        </p:nvSpPr>
        <p:spPr/>
        <p:txBody>
          <a:bodyPr/>
          <a:lstStyle/>
          <a:p>
            <a:r>
              <a:rPr lang="en-US" dirty="0"/>
              <a:t>Kubernetes Cluster – Control Plane</a:t>
            </a:r>
            <a:endParaRPr lang="en-IN" dirty="0"/>
          </a:p>
        </p:txBody>
      </p:sp>
      <p:sp>
        <p:nvSpPr>
          <p:cNvPr id="4" name="TextBox 3">
            <a:extLst>
              <a:ext uri="{FF2B5EF4-FFF2-40B4-BE49-F238E27FC236}">
                <a16:creationId xmlns:a16="http://schemas.microsoft.com/office/drawing/2014/main" id="{36C2C141-1760-4E02-B78B-815F3FE4337B}"/>
              </a:ext>
            </a:extLst>
          </p:cNvPr>
          <p:cNvSpPr txBox="1"/>
          <p:nvPr/>
        </p:nvSpPr>
        <p:spPr>
          <a:xfrm>
            <a:off x="564831" y="2155388"/>
            <a:ext cx="4179889" cy="4194674"/>
          </a:xfrm>
          <a:prstGeom prst="rect">
            <a:avLst/>
          </a:prstGeom>
          <a:noFill/>
        </p:spPr>
        <p:txBody>
          <a:bodyPr wrap="square">
            <a:spAutoFit/>
          </a:bodyPr>
          <a:lstStyle/>
          <a:p>
            <a:pPr>
              <a:lnSpc>
                <a:spcPct val="150000"/>
              </a:lnSpc>
            </a:pPr>
            <a:r>
              <a:rPr lang="en-US" dirty="0" err="1"/>
              <a:t>Etcd</a:t>
            </a:r>
            <a:r>
              <a:rPr lang="en-US" dirty="0"/>
              <a:t>  -  Two-Four CPU cores are enough and disk I/O will be far more critical; therefore, making sure the fastest disks available are used.</a:t>
            </a:r>
          </a:p>
          <a:p>
            <a:pPr>
              <a:lnSpc>
                <a:spcPct val="150000"/>
              </a:lnSpc>
            </a:pPr>
            <a:endParaRPr lang="en-US" dirty="0"/>
          </a:p>
          <a:p>
            <a:pPr>
              <a:lnSpc>
                <a:spcPct val="150000"/>
              </a:lnSpc>
            </a:pPr>
            <a:r>
              <a:rPr lang="en-US" dirty="0"/>
              <a:t>Small </a:t>
            </a:r>
            <a:r>
              <a:rPr lang="en-US" dirty="0" err="1"/>
              <a:t>etcd</a:t>
            </a:r>
            <a:r>
              <a:rPr lang="en-US" dirty="0"/>
              <a:t> cluster serving under 200 Kubernetes nodes will be three servers with two cores each, 8GB of RAM, 20GB of disk space per node   (greater than 3000 concurrent IOPS)</a:t>
            </a:r>
            <a:endParaRPr lang="en-IN" dirty="0"/>
          </a:p>
        </p:txBody>
      </p:sp>
      <p:cxnSp>
        <p:nvCxnSpPr>
          <p:cNvPr id="5" name="Straight Connector 9">
            <a:extLst>
              <a:ext uri="{FF2B5EF4-FFF2-40B4-BE49-F238E27FC236}">
                <a16:creationId xmlns:a16="http://schemas.microsoft.com/office/drawing/2014/main" id="{B8ED6BDD-01EF-42D5-A095-3B939138F5AD}"/>
              </a:ext>
            </a:extLst>
          </p:cNvPr>
          <p:cNvCxnSpPr/>
          <p:nvPr/>
        </p:nvCxnSpPr>
        <p:spPr>
          <a:xfrm>
            <a:off x="650242" y="1493522"/>
            <a:ext cx="10891519" cy="0"/>
          </a:xfrm>
          <a:prstGeom prst="straightConnector1">
            <a:avLst/>
          </a:prstGeom>
          <a:noFill/>
          <a:ln w="19046" cap="flat">
            <a:solidFill>
              <a:srgbClr val="FFFFFF"/>
            </a:solidFill>
            <a:prstDash val="solid"/>
            <a:miter/>
          </a:ln>
        </p:spPr>
      </p:cxnSp>
      <p:sp>
        <p:nvSpPr>
          <p:cNvPr id="6" name="TextBox 5">
            <a:extLst>
              <a:ext uri="{FF2B5EF4-FFF2-40B4-BE49-F238E27FC236}">
                <a16:creationId xmlns:a16="http://schemas.microsoft.com/office/drawing/2014/main" id="{4A85DD72-F386-40CE-9EEF-C203531CB174}"/>
              </a:ext>
            </a:extLst>
          </p:cNvPr>
          <p:cNvSpPr txBox="1"/>
          <p:nvPr/>
        </p:nvSpPr>
        <p:spPr>
          <a:xfrm>
            <a:off x="5702775" y="2198192"/>
            <a:ext cx="5856289" cy="1477328"/>
          </a:xfrm>
          <a:prstGeom prst="rect">
            <a:avLst/>
          </a:prstGeom>
          <a:noFill/>
        </p:spPr>
        <p:txBody>
          <a:bodyPr wrap="square" rtlCol="0">
            <a:spAutoFit/>
          </a:bodyPr>
          <a:lstStyle/>
          <a:p>
            <a:r>
              <a:rPr lang="en-US" dirty="0"/>
              <a:t>API Server -  Four CPU cores and 16GB of memory</a:t>
            </a:r>
          </a:p>
          <a:p>
            <a:endParaRPr lang="en-US" dirty="0"/>
          </a:p>
          <a:p>
            <a:r>
              <a:rPr lang="en-US" dirty="0"/>
              <a:t>On small clusters with under 100 nodes, the control plane will fit into the unused capacity from the </a:t>
            </a:r>
            <a:r>
              <a:rPr lang="en-US" dirty="0" err="1"/>
              <a:t>etcd</a:t>
            </a:r>
            <a:r>
              <a:rPr lang="en-US" dirty="0"/>
              <a:t> cluster as long as the nodes have</a:t>
            </a:r>
            <a:endParaRPr lang="en-IN" dirty="0"/>
          </a:p>
        </p:txBody>
      </p:sp>
      <p:sp>
        <p:nvSpPr>
          <p:cNvPr id="7" name="TextBox 6">
            <a:extLst>
              <a:ext uri="{FF2B5EF4-FFF2-40B4-BE49-F238E27FC236}">
                <a16:creationId xmlns:a16="http://schemas.microsoft.com/office/drawing/2014/main" id="{F67D59B1-AF62-47E3-9604-C223B3574E33}"/>
              </a:ext>
            </a:extLst>
          </p:cNvPr>
          <p:cNvSpPr txBox="1"/>
          <p:nvPr/>
        </p:nvSpPr>
        <p:spPr>
          <a:xfrm>
            <a:off x="5702776" y="3918524"/>
            <a:ext cx="5838986" cy="646331"/>
          </a:xfrm>
          <a:prstGeom prst="rect">
            <a:avLst/>
          </a:prstGeom>
          <a:noFill/>
        </p:spPr>
        <p:txBody>
          <a:bodyPr wrap="square" rtlCol="0">
            <a:spAutoFit/>
          </a:bodyPr>
          <a:lstStyle/>
          <a:p>
            <a:r>
              <a:rPr lang="en-US" dirty="0"/>
              <a:t>Each instance can only handle a set number of requests at a time which defaults to 400.</a:t>
            </a:r>
            <a:endParaRPr lang="en-IN" dirty="0"/>
          </a:p>
        </p:txBody>
      </p:sp>
      <p:cxnSp>
        <p:nvCxnSpPr>
          <p:cNvPr id="8" name="Straight Connector 7">
            <a:extLst>
              <a:ext uri="{FF2B5EF4-FFF2-40B4-BE49-F238E27FC236}">
                <a16:creationId xmlns:a16="http://schemas.microsoft.com/office/drawing/2014/main" id="{68C8D6B8-714B-4151-A2CB-282D3A15CDB1}"/>
              </a:ext>
            </a:extLst>
          </p:cNvPr>
          <p:cNvCxnSpPr/>
          <p:nvPr/>
        </p:nvCxnSpPr>
        <p:spPr>
          <a:xfrm>
            <a:off x="5405120" y="1853248"/>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607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F6C4-7773-4C90-9784-3E9910A71E86}"/>
              </a:ext>
            </a:extLst>
          </p:cNvPr>
          <p:cNvSpPr>
            <a:spLocks noGrp="1"/>
          </p:cNvSpPr>
          <p:nvPr>
            <p:ph type="title"/>
          </p:nvPr>
        </p:nvSpPr>
        <p:spPr/>
        <p:txBody>
          <a:bodyPr/>
          <a:lstStyle/>
          <a:p>
            <a:r>
              <a:rPr lang="en-US" dirty="0"/>
              <a:t>Kubernetes Cluster – Data Plane</a:t>
            </a:r>
            <a:endParaRPr lang="en-IN" dirty="0"/>
          </a:p>
        </p:txBody>
      </p:sp>
      <p:sp>
        <p:nvSpPr>
          <p:cNvPr id="4" name="TextBox 3">
            <a:extLst>
              <a:ext uri="{FF2B5EF4-FFF2-40B4-BE49-F238E27FC236}">
                <a16:creationId xmlns:a16="http://schemas.microsoft.com/office/drawing/2014/main" id="{36C2C141-1760-4E02-B78B-815F3FE4337B}"/>
              </a:ext>
            </a:extLst>
          </p:cNvPr>
          <p:cNvSpPr txBox="1"/>
          <p:nvPr/>
        </p:nvSpPr>
        <p:spPr>
          <a:xfrm>
            <a:off x="646111" y="1853248"/>
            <a:ext cx="11210609" cy="4194674"/>
          </a:xfrm>
          <a:prstGeom prst="rect">
            <a:avLst/>
          </a:prstGeom>
          <a:noFill/>
        </p:spPr>
        <p:txBody>
          <a:bodyPr wrap="square">
            <a:spAutoFit/>
          </a:bodyPr>
          <a:lstStyle/>
          <a:p>
            <a:pPr>
              <a:lnSpc>
                <a:spcPct val="150000"/>
              </a:lnSpc>
            </a:pPr>
            <a:r>
              <a:rPr lang="en-US" dirty="0"/>
              <a:t>Worker Nodes :- </a:t>
            </a:r>
          </a:p>
          <a:p>
            <a:pPr>
              <a:lnSpc>
                <a:spcPct val="150000"/>
              </a:lnSpc>
            </a:pPr>
            <a:endParaRPr lang="en-US" dirty="0"/>
          </a:p>
          <a:p>
            <a:pPr>
              <a:lnSpc>
                <a:spcPct val="150000"/>
              </a:lnSpc>
            </a:pPr>
            <a:r>
              <a:rPr lang="en-US" dirty="0"/>
              <a:t>Assume the average pod will have a requested memory of 256Mb. </a:t>
            </a:r>
          </a:p>
          <a:p>
            <a:pPr>
              <a:lnSpc>
                <a:spcPct val="150000"/>
              </a:lnSpc>
            </a:pPr>
            <a:endParaRPr lang="en-US" dirty="0"/>
          </a:p>
          <a:p>
            <a:pPr>
              <a:lnSpc>
                <a:spcPct val="150000"/>
              </a:lnSpc>
            </a:pPr>
            <a:r>
              <a:rPr lang="en-US" dirty="0"/>
              <a:t>3000 pods will require 750GB of total memory across all the nodes, plus the 1 GB of base per-node memory already required (</a:t>
            </a:r>
            <a:r>
              <a:rPr lang="en-US" dirty="0" err="1"/>
              <a:t>kubelet</a:t>
            </a:r>
            <a:r>
              <a:rPr lang="en-US" dirty="0"/>
              <a:t>, plus the three </a:t>
            </a:r>
            <a:r>
              <a:rPr lang="en-US" dirty="0" err="1"/>
              <a:t>DaemonSets</a:t>
            </a:r>
            <a:r>
              <a:rPr lang="en-US" dirty="0"/>
              <a:t> listed above). </a:t>
            </a:r>
          </a:p>
          <a:p>
            <a:pPr>
              <a:lnSpc>
                <a:spcPct val="150000"/>
              </a:lnSpc>
            </a:pPr>
            <a:endParaRPr lang="en-US" dirty="0"/>
          </a:p>
          <a:p>
            <a:pPr>
              <a:lnSpc>
                <a:spcPct val="150000"/>
              </a:lnSpc>
            </a:pPr>
            <a:r>
              <a:rPr lang="en-US" dirty="0"/>
              <a:t>On AKS, each of the 112 nodes would need 8GB of RAM at the absolute minimum. But GKE or OpenShift (with 100 pods per node as the default limit) would have 31 nodes with 26GB of RAM minimum.</a:t>
            </a:r>
            <a:endParaRPr lang="en-IN" dirty="0"/>
          </a:p>
        </p:txBody>
      </p:sp>
      <p:cxnSp>
        <p:nvCxnSpPr>
          <p:cNvPr id="5" name="Straight Connector 9">
            <a:extLst>
              <a:ext uri="{FF2B5EF4-FFF2-40B4-BE49-F238E27FC236}">
                <a16:creationId xmlns:a16="http://schemas.microsoft.com/office/drawing/2014/main" id="{B8ED6BDD-01EF-42D5-A095-3B939138F5AD}"/>
              </a:ext>
            </a:extLst>
          </p:cNvPr>
          <p:cNvCxnSpPr/>
          <p:nvPr/>
        </p:nvCxnSpPr>
        <p:spPr>
          <a:xfrm>
            <a:off x="650242" y="1493522"/>
            <a:ext cx="10891519" cy="0"/>
          </a:xfrm>
          <a:prstGeom prst="straightConnector1">
            <a:avLst/>
          </a:prstGeom>
          <a:noFill/>
          <a:ln w="19046" cap="flat">
            <a:solidFill>
              <a:srgbClr val="FFFFFF"/>
            </a:solidFill>
            <a:prstDash val="solid"/>
            <a:miter/>
          </a:ln>
        </p:spPr>
      </p:cxnSp>
    </p:spTree>
    <p:extLst>
      <p:ext uri="{BB962C8B-B14F-4D97-AF65-F5344CB8AC3E}">
        <p14:creationId xmlns:p14="http://schemas.microsoft.com/office/powerpoint/2010/main" val="2109991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727D7EF9-00B0-46BB-9DD2-19675C252608}"/>
              </a:ext>
            </a:extLst>
          </p:cNvPr>
          <p:cNvSpPr txBox="1">
            <a:spLocks noGrp="1"/>
          </p:cNvSpPr>
          <p:nvPr>
            <p:ph type="title"/>
          </p:nvPr>
        </p:nvSpPr>
        <p:spPr>
          <a:xfrm>
            <a:off x="521208" y="691899"/>
            <a:ext cx="6876288" cy="640080"/>
          </a:xfrm>
        </p:spPr>
        <p:txBody>
          <a:bodyPr/>
          <a:lstStyle/>
          <a:p>
            <a:pPr lvl="0"/>
            <a:r>
              <a:rPr lang="en-US" sz="3600" dirty="0">
                <a:solidFill>
                  <a:srgbClr val="FFFFFF"/>
                </a:solidFill>
              </a:rPr>
              <a:t>K8 Architecture</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11AE4710-7853-4FD8-916B-B40FBF8E8D62}"/>
              </a:ext>
            </a:extLst>
          </p:cNvPr>
          <p:cNvCxnSpPr/>
          <p:nvPr/>
        </p:nvCxnSpPr>
        <p:spPr>
          <a:xfrm>
            <a:off x="619762" y="1454152"/>
            <a:ext cx="10891519" cy="0"/>
          </a:xfrm>
          <a:prstGeom prst="straightConnector1">
            <a:avLst/>
          </a:prstGeom>
          <a:noFill/>
          <a:ln w="19046" cap="flat">
            <a:solidFill>
              <a:srgbClr val="FFFFFF"/>
            </a:solidFill>
            <a:prstDash val="solid"/>
            <a:miter/>
          </a:ln>
        </p:spPr>
      </p:cxnSp>
      <p:cxnSp>
        <p:nvCxnSpPr>
          <p:cNvPr id="27" name="Straight Connector 26">
            <a:extLst>
              <a:ext uri="{FF2B5EF4-FFF2-40B4-BE49-F238E27FC236}">
                <a16:creationId xmlns:a16="http://schemas.microsoft.com/office/drawing/2014/main" id="{65FB7AAA-86C6-4EC1-987A-6A6B885B41D2}"/>
              </a:ext>
            </a:extLst>
          </p:cNvPr>
          <p:cNvCxnSpPr/>
          <p:nvPr/>
        </p:nvCxnSpPr>
        <p:spPr>
          <a:xfrm>
            <a:off x="6344878" y="1694512"/>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B19BB307-51F1-4918-83AB-A3C3948BA4D7}"/>
              </a:ext>
            </a:extLst>
          </p:cNvPr>
          <p:cNvPicPr>
            <a:picLocks noChangeAspect="1"/>
          </p:cNvPicPr>
          <p:nvPr/>
        </p:nvPicPr>
        <p:blipFill>
          <a:blip r:embed="rId3"/>
          <a:stretch>
            <a:fillRect/>
          </a:stretch>
        </p:blipFill>
        <p:spPr>
          <a:xfrm>
            <a:off x="1418602" y="3642426"/>
            <a:ext cx="3657410" cy="764858"/>
          </a:xfrm>
          <a:prstGeom prst="rect">
            <a:avLst/>
          </a:prstGeom>
          <a:solidFill>
            <a:schemeClr val="accent1">
              <a:lumMod val="40000"/>
              <a:lumOff val="60000"/>
            </a:schemeClr>
          </a:solidFill>
          <a:effectLst>
            <a:outerShdw blurRad="50800" dist="50800" dir="5400000" algn="ctr" rotWithShape="0">
              <a:schemeClr val="tx2"/>
            </a:outerShdw>
          </a:effectLst>
        </p:spPr>
      </p:pic>
      <p:pic>
        <p:nvPicPr>
          <p:cNvPr id="29" name="Picture 28">
            <a:extLst>
              <a:ext uri="{FF2B5EF4-FFF2-40B4-BE49-F238E27FC236}">
                <a16:creationId xmlns:a16="http://schemas.microsoft.com/office/drawing/2014/main" id="{410525ED-AF6C-4744-B0C9-B70EAD457D67}"/>
              </a:ext>
            </a:extLst>
          </p:cNvPr>
          <p:cNvPicPr>
            <a:picLocks noChangeAspect="1"/>
          </p:cNvPicPr>
          <p:nvPr/>
        </p:nvPicPr>
        <p:blipFill>
          <a:blip r:embed="rId4"/>
          <a:stretch>
            <a:fillRect/>
          </a:stretch>
        </p:blipFill>
        <p:spPr>
          <a:xfrm>
            <a:off x="4090821" y="2469451"/>
            <a:ext cx="1190625" cy="638175"/>
          </a:xfrm>
          <a:prstGeom prst="rect">
            <a:avLst/>
          </a:prstGeom>
          <a:effectLst>
            <a:outerShdw blurRad="50800" dist="50800" dir="5400000" algn="ctr" rotWithShape="0">
              <a:schemeClr val="tx2"/>
            </a:outerShdw>
          </a:effectLst>
        </p:spPr>
      </p:pic>
      <p:pic>
        <p:nvPicPr>
          <p:cNvPr id="30" name="Picture 29">
            <a:extLst>
              <a:ext uri="{FF2B5EF4-FFF2-40B4-BE49-F238E27FC236}">
                <a16:creationId xmlns:a16="http://schemas.microsoft.com/office/drawing/2014/main" id="{CC144B27-9692-4453-9024-65286819085E}"/>
              </a:ext>
            </a:extLst>
          </p:cNvPr>
          <p:cNvPicPr>
            <a:picLocks noChangeAspect="1"/>
          </p:cNvPicPr>
          <p:nvPr/>
        </p:nvPicPr>
        <p:blipFill>
          <a:blip r:embed="rId5"/>
          <a:stretch>
            <a:fillRect/>
          </a:stretch>
        </p:blipFill>
        <p:spPr>
          <a:xfrm>
            <a:off x="942257" y="5162384"/>
            <a:ext cx="2305050" cy="400050"/>
          </a:xfrm>
          <a:prstGeom prst="rect">
            <a:avLst/>
          </a:prstGeom>
          <a:effectLst>
            <a:outerShdw blurRad="50800" dist="50800" dir="5400000" algn="ctr" rotWithShape="0">
              <a:schemeClr val="tx2"/>
            </a:outerShdw>
          </a:effectLst>
        </p:spPr>
      </p:pic>
      <p:pic>
        <p:nvPicPr>
          <p:cNvPr id="31" name="Picture 30">
            <a:extLst>
              <a:ext uri="{FF2B5EF4-FFF2-40B4-BE49-F238E27FC236}">
                <a16:creationId xmlns:a16="http://schemas.microsoft.com/office/drawing/2014/main" id="{5C9FA496-D19C-435E-8A52-E78BA9934F97}"/>
              </a:ext>
            </a:extLst>
          </p:cNvPr>
          <p:cNvPicPr>
            <a:picLocks noChangeAspect="1"/>
          </p:cNvPicPr>
          <p:nvPr/>
        </p:nvPicPr>
        <p:blipFill>
          <a:blip r:embed="rId6"/>
          <a:stretch>
            <a:fillRect/>
          </a:stretch>
        </p:blipFill>
        <p:spPr>
          <a:xfrm>
            <a:off x="829945" y="2559939"/>
            <a:ext cx="2009775" cy="457200"/>
          </a:xfrm>
          <a:prstGeom prst="rect">
            <a:avLst/>
          </a:prstGeom>
          <a:effectLst>
            <a:outerShdw blurRad="50800" dist="50800" dir="5400000" algn="ctr" rotWithShape="0">
              <a:schemeClr val="tx2"/>
            </a:outerShdw>
          </a:effectLst>
        </p:spPr>
      </p:pic>
      <p:sp>
        <p:nvSpPr>
          <p:cNvPr id="32" name="Rectangle 31">
            <a:extLst>
              <a:ext uri="{FF2B5EF4-FFF2-40B4-BE49-F238E27FC236}">
                <a16:creationId xmlns:a16="http://schemas.microsoft.com/office/drawing/2014/main" id="{DAC1184E-AAC8-4819-8115-226AFA380296}"/>
              </a:ext>
            </a:extLst>
          </p:cNvPr>
          <p:cNvSpPr/>
          <p:nvPr/>
        </p:nvSpPr>
        <p:spPr>
          <a:xfrm>
            <a:off x="3536599" y="5196155"/>
            <a:ext cx="1980281" cy="381685"/>
          </a:xfrm>
          <a:prstGeom prst="rect">
            <a:avLst/>
          </a:prstGeom>
          <a:effectLst>
            <a:outerShdw blurRad="50800" dist="50800" dir="5400000" algn="ctr"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a:t>
            </a:r>
          </a:p>
        </p:txBody>
      </p:sp>
      <p:pic>
        <p:nvPicPr>
          <p:cNvPr id="33" name="Picture 32">
            <a:extLst>
              <a:ext uri="{FF2B5EF4-FFF2-40B4-BE49-F238E27FC236}">
                <a16:creationId xmlns:a16="http://schemas.microsoft.com/office/drawing/2014/main" id="{ECD776E2-9DEB-4E7B-8523-27B711A4AFFE}"/>
              </a:ext>
            </a:extLst>
          </p:cNvPr>
          <p:cNvPicPr>
            <a:picLocks noChangeAspect="1"/>
          </p:cNvPicPr>
          <p:nvPr/>
        </p:nvPicPr>
        <p:blipFill>
          <a:blip r:embed="rId7"/>
          <a:stretch>
            <a:fillRect/>
          </a:stretch>
        </p:blipFill>
        <p:spPr>
          <a:xfrm>
            <a:off x="7277821" y="3540070"/>
            <a:ext cx="3110249" cy="792000"/>
          </a:xfrm>
          <a:prstGeom prst="rect">
            <a:avLst/>
          </a:prstGeom>
          <a:solidFill>
            <a:schemeClr val="accent1">
              <a:lumMod val="40000"/>
              <a:lumOff val="60000"/>
            </a:schemeClr>
          </a:solidFill>
          <a:effectLst>
            <a:outerShdw blurRad="50800" dist="50800" dir="5400000" algn="ctr" rotWithShape="0">
              <a:schemeClr val="tx2"/>
            </a:outerShdw>
          </a:effectLst>
        </p:spPr>
      </p:pic>
      <p:sp>
        <p:nvSpPr>
          <p:cNvPr id="34" name="Rectangle 33">
            <a:extLst>
              <a:ext uri="{FF2B5EF4-FFF2-40B4-BE49-F238E27FC236}">
                <a16:creationId xmlns:a16="http://schemas.microsoft.com/office/drawing/2014/main" id="{667AECE2-84AC-4C9A-B400-E1EAD4332B5B}"/>
              </a:ext>
            </a:extLst>
          </p:cNvPr>
          <p:cNvSpPr/>
          <p:nvPr/>
        </p:nvSpPr>
        <p:spPr>
          <a:xfrm>
            <a:off x="7952935" y="5079816"/>
            <a:ext cx="1790505" cy="482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kube</a:t>
            </a:r>
            <a:r>
              <a:rPr lang="en-IN" b="1" dirty="0"/>
              <a:t>-proxy</a:t>
            </a:r>
          </a:p>
        </p:txBody>
      </p:sp>
      <p:pic>
        <p:nvPicPr>
          <p:cNvPr id="35" name="Picture 34">
            <a:extLst>
              <a:ext uri="{FF2B5EF4-FFF2-40B4-BE49-F238E27FC236}">
                <a16:creationId xmlns:a16="http://schemas.microsoft.com/office/drawing/2014/main" id="{E03709D7-ABD3-4D8E-BA87-3BB2FDFBDD7D}"/>
              </a:ext>
            </a:extLst>
          </p:cNvPr>
          <p:cNvPicPr>
            <a:picLocks noChangeAspect="1"/>
          </p:cNvPicPr>
          <p:nvPr/>
        </p:nvPicPr>
        <p:blipFill>
          <a:blip r:embed="rId8"/>
          <a:stretch>
            <a:fillRect/>
          </a:stretch>
        </p:blipFill>
        <p:spPr>
          <a:xfrm>
            <a:off x="8502846" y="2125574"/>
            <a:ext cx="495300" cy="666750"/>
          </a:xfrm>
          <a:prstGeom prst="rect">
            <a:avLst/>
          </a:prstGeom>
        </p:spPr>
      </p:pic>
    </p:spTree>
    <p:extLst>
      <p:ext uri="{BB962C8B-B14F-4D97-AF65-F5344CB8AC3E}">
        <p14:creationId xmlns:p14="http://schemas.microsoft.com/office/powerpoint/2010/main" val="56629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727D7EF9-00B0-46BB-9DD2-19675C252608}"/>
              </a:ext>
            </a:extLst>
          </p:cNvPr>
          <p:cNvSpPr txBox="1">
            <a:spLocks noGrp="1"/>
          </p:cNvSpPr>
          <p:nvPr>
            <p:ph type="title"/>
          </p:nvPr>
        </p:nvSpPr>
        <p:spPr>
          <a:xfrm>
            <a:off x="521208" y="691899"/>
            <a:ext cx="6876288" cy="640080"/>
          </a:xfrm>
        </p:spPr>
        <p:txBody>
          <a:bodyPr/>
          <a:lstStyle/>
          <a:p>
            <a:pPr lvl="0"/>
            <a:r>
              <a:rPr lang="en-US" sz="3600" dirty="0">
                <a:solidFill>
                  <a:srgbClr val="FFFFFF"/>
                </a:solidFill>
              </a:rPr>
              <a:t>Kube API server</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11AE4710-7853-4FD8-916B-B40FBF8E8D62}"/>
              </a:ext>
            </a:extLst>
          </p:cNvPr>
          <p:cNvCxnSpPr/>
          <p:nvPr/>
        </p:nvCxnSpPr>
        <p:spPr>
          <a:xfrm>
            <a:off x="619762" y="1454152"/>
            <a:ext cx="10891519" cy="0"/>
          </a:xfrm>
          <a:prstGeom prst="straightConnector1">
            <a:avLst/>
          </a:prstGeom>
          <a:noFill/>
          <a:ln w="19046" cap="flat">
            <a:solidFill>
              <a:srgbClr val="FFFFFF"/>
            </a:solidFill>
            <a:prstDash val="solid"/>
            <a:miter/>
          </a:ln>
        </p:spPr>
      </p:cxnSp>
      <p:sp>
        <p:nvSpPr>
          <p:cNvPr id="6" name="TextBox 5">
            <a:extLst>
              <a:ext uri="{FF2B5EF4-FFF2-40B4-BE49-F238E27FC236}">
                <a16:creationId xmlns:a16="http://schemas.microsoft.com/office/drawing/2014/main" id="{F9FB62FA-56B4-40FF-BA43-4561CCAAE562}"/>
              </a:ext>
            </a:extLst>
          </p:cNvPr>
          <p:cNvSpPr txBox="1"/>
          <p:nvPr/>
        </p:nvSpPr>
        <p:spPr>
          <a:xfrm>
            <a:off x="1273217" y="3591529"/>
            <a:ext cx="3808069" cy="430887"/>
          </a:xfrm>
          <a:prstGeom prst="rect">
            <a:avLst/>
          </a:prstGeom>
          <a:noFill/>
        </p:spPr>
        <p:txBody>
          <a:bodyPr wrap="square" rtlCol="0">
            <a:spAutoFit/>
          </a:bodyPr>
          <a:lstStyle/>
          <a:p>
            <a:r>
              <a:rPr lang="en-IN" sz="2200" b="1" dirty="0">
                <a:solidFill>
                  <a:srgbClr val="FFFFFF"/>
                </a:solidFill>
                <a:latin typeface="+mj-lt"/>
                <a:ea typeface="+mj-ea"/>
                <a:cs typeface="+mj-cs"/>
              </a:rPr>
              <a:t>Interface to external world</a:t>
            </a:r>
          </a:p>
        </p:txBody>
      </p:sp>
      <p:sp>
        <p:nvSpPr>
          <p:cNvPr id="7" name="TextBox 6">
            <a:extLst>
              <a:ext uri="{FF2B5EF4-FFF2-40B4-BE49-F238E27FC236}">
                <a16:creationId xmlns:a16="http://schemas.microsoft.com/office/drawing/2014/main" id="{CF36F7ED-9B41-44AB-9F48-46708C3DBB78}"/>
              </a:ext>
            </a:extLst>
          </p:cNvPr>
          <p:cNvSpPr txBox="1"/>
          <p:nvPr/>
        </p:nvSpPr>
        <p:spPr>
          <a:xfrm>
            <a:off x="6449031" y="2621183"/>
            <a:ext cx="3808069" cy="430887"/>
          </a:xfrm>
          <a:prstGeom prst="rect">
            <a:avLst/>
          </a:prstGeom>
          <a:noFill/>
        </p:spPr>
        <p:txBody>
          <a:bodyPr wrap="square" rtlCol="0">
            <a:spAutoFit/>
          </a:bodyPr>
          <a:lstStyle/>
          <a:p>
            <a:r>
              <a:rPr lang="en-IN" sz="2200" b="1" dirty="0">
                <a:solidFill>
                  <a:srgbClr val="FFFFFF"/>
                </a:solidFill>
                <a:latin typeface="+mj-lt"/>
                <a:ea typeface="+mj-ea"/>
                <a:cs typeface="+mj-cs"/>
              </a:rPr>
              <a:t>Client Authentication</a:t>
            </a:r>
          </a:p>
        </p:txBody>
      </p:sp>
      <p:sp>
        <p:nvSpPr>
          <p:cNvPr id="8" name="TextBox 7">
            <a:extLst>
              <a:ext uri="{FF2B5EF4-FFF2-40B4-BE49-F238E27FC236}">
                <a16:creationId xmlns:a16="http://schemas.microsoft.com/office/drawing/2014/main" id="{2BA9348A-310B-4EEF-80BA-90CC7A2C87AE}"/>
              </a:ext>
            </a:extLst>
          </p:cNvPr>
          <p:cNvSpPr txBox="1"/>
          <p:nvPr/>
        </p:nvSpPr>
        <p:spPr>
          <a:xfrm>
            <a:off x="6450960" y="3502789"/>
            <a:ext cx="3808069" cy="430887"/>
          </a:xfrm>
          <a:prstGeom prst="rect">
            <a:avLst/>
          </a:prstGeom>
          <a:noFill/>
        </p:spPr>
        <p:txBody>
          <a:bodyPr wrap="square" rtlCol="0">
            <a:spAutoFit/>
          </a:bodyPr>
          <a:lstStyle/>
          <a:p>
            <a:r>
              <a:rPr lang="en-IN" sz="2200" b="1" dirty="0">
                <a:solidFill>
                  <a:srgbClr val="FFFFFF"/>
                </a:solidFill>
                <a:latin typeface="+mj-lt"/>
                <a:ea typeface="+mj-ea"/>
                <a:cs typeface="+mj-cs"/>
              </a:rPr>
              <a:t>Validate the request</a:t>
            </a:r>
          </a:p>
        </p:txBody>
      </p:sp>
      <p:sp>
        <p:nvSpPr>
          <p:cNvPr id="9" name="TextBox 8">
            <a:extLst>
              <a:ext uri="{FF2B5EF4-FFF2-40B4-BE49-F238E27FC236}">
                <a16:creationId xmlns:a16="http://schemas.microsoft.com/office/drawing/2014/main" id="{5072FC57-B01E-4500-AF1A-1226B514C8E0}"/>
              </a:ext>
            </a:extLst>
          </p:cNvPr>
          <p:cNvSpPr txBox="1"/>
          <p:nvPr/>
        </p:nvSpPr>
        <p:spPr>
          <a:xfrm>
            <a:off x="6429738" y="4291798"/>
            <a:ext cx="5081543" cy="769441"/>
          </a:xfrm>
          <a:prstGeom prst="rect">
            <a:avLst/>
          </a:prstGeom>
          <a:noFill/>
        </p:spPr>
        <p:txBody>
          <a:bodyPr wrap="square" rtlCol="0">
            <a:spAutoFit/>
          </a:bodyPr>
          <a:lstStyle/>
          <a:p>
            <a:r>
              <a:rPr lang="en-US" sz="2200" b="1" dirty="0">
                <a:solidFill>
                  <a:srgbClr val="FFFFFF"/>
                </a:solidFill>
                <a:latin typeface="+mj-lt"/>
                <a:ea typeface="+mj-ea"/>
                <a:cs typeface="+mj-cs"/>
              </a:rPr>
              <a:t>Update ETCD, scheduler and </a:t>
            </a:r>
            <a:r>
              <a:rPr lang="en-US" sz="2200" b="1" dirty="0" err="1">
                <a:solidFill>
                  <a:srgbClr val="FFFFFF"/>
                </a:solidFill>
                <a:latin typeface="+mj-lt"/>
                <a:ea typeface="+mj-ea"/>
                <a:cs typeface="+mj-cs"/>
              </a:rPr>
              <a:t>kubelet</a:t>
            </a:r>
            <a:endParaRPr lang="en-IN" sz="2200" b="1" dirty="0">
              <a:solidFill>
                <a:srgbClr val="FFFFFF"/>
              </a:solidFill>
              <a:latin typeface="+mj-lt"/>
              <a:ea typeface="+mj-ea"/>
              <a:cs typeface="+mj-cs"/>
            </a:endParaRPr>
          </a:p>
        </p:txBody>
      </p:sp>
      <p:pic>
        <p:nvPicPr>
          <p:cNvPr id="10" name="Picture 9">
            <a:extLst>
              <a:ext uri="{FF2B5EF4-FFF2-40B4-BE49-F238E27FC236}">
                <a16:creationId xmlns:a16="http://schemas.microsoft.com/office/drawing/2014/main" id="{24DD32AE-690D-43B5-999C-05C6BEA00BBE}"/>
              </a:ext>
            </a:extLst>
          </p:cNvPr>
          <p:cNvPicPr>
            <a:picLocks noChangeAspect="1"/>
          </p:cNvPicPr>
          <p:nvPr/>
        </p:nvPicPr>
        <p:blipFill>
          <a:blip r:embed="rId3"/>
          <a:stretch>
            <a:fillRect/>
          </a:stretch>
        </p:blipFill>
        <p:spPr>
          <a:xfrm>
            <a:off x="1372263" y="2809271"/>
            <a:ext cx="2009775" cy="457200"/>
          </a:xfrm>
          <a:prstGeom prst="rect">
            <a:avLst/>
          </a:prstGeom>
          <a:effectLst>
            <a:outerShdw blurRad="50800" dist="50800" dir="5400000" algn="ctr" rotWithShape="0">
              <a:schemeClr val="tx2"/>
            </a:outerShdw>
          </a:effectLst>
        </p:spPr>
      </p:pic>
      <p:cxnSp>
        <p:nvCxnSpPr>
          <p:cNvPr id="11" name="Straight Connector 10">
            <a:extLst>
              <a:ext uri="{FF2B5EF4-FFF2-40B4-BE49-F238E27FC236}">
                <a16:creationId xmlns:a16="http://schemas.microsoft.com/office/drawing/2014/main" id="{CC29AFAA-53AB-4D85-8F50-F66096C170EE}"/>
              </a:ext>
            </a:extLst>
          </p:cNvPr>
          <p:cNvCxnSpPr/>
          <p:nvPr/>
        </p:nvCxnSpPr>
        <p:spPr>
          <a:xfrm>
            <a:off x="5750518" y="1694512"/>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5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A915-9B92-48A2-BB34-3AD7189280DF}"/>
              </a:ext>
            </a:extLst>
          </p:cNvPr>
          <p:cNvSpPr>
            <a:spLocks noGrp="1"/>
          </p:cNvSpPr>
          <p:nvPr>
            <p:ph type="title"/>
          </p:nvPr>
        </p:nvSpPr>
        <p:spPr/>
        <p:txBody>
          <a:bodyPr/>
          <a:lstStyle/>
          <a:p>
            <a:r>
              <a:rPr lang="en-US" sz="3600" dirty="0">
                <a:solidFill>
                  <a:srgbClr val="FFFFFF"/>
                </a:solidFill>
              </a:rPr>
              <a:t>ETCD Cluster</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2213C96C-F2BD-47DD-BB5C-942E6C9926A5}"/>
              </a:ext>
            </a:extLst>
          </p:cNvPr>
          <p:cNvCxnSpPr/>
          <p:nvPr/>
        </p:nvCxnSpPr>
        <p:spPr>
          <a:xfrm>
            <a:off x="619762" y="1534162"/>
            <a:ext cx="10891519" cy="0"/>
          </a:xfrm>
          <a:prstGeom prst="straightConnector1">
            <a:avLst/>
          </a:prstGeom>
          <a:noFill/>
          <a:ln w="19046" cap="flat">
            <a:solidFill>
              <a:srgbClr val="FFFFFF"/>
            </a:solidFill>
            <a:prstDash val="solid"/>
            <a:miter/>
          </a:ln>
        </p:spPr>
      </p:cxnSp>
      <p:sp>
        <p:nvSpPr>
          <p:cNvPr id="16" name="TextBox 15">
            <a:extLst>
              <a:ext uri="{FF2B5EF4-FFF2-40B4-BE49-F238E27FC236}">
                <a16:creationId xmlns:a16="http://schemas.microsoft.com/office/drawing/2014/main" id="{2E7CC047-9BFC-4CF1-8B3C-1BBE33314F32}"/>
              </a:ext>
            </a:extLst>
          </p:cNvPr>
          <p:cNvSpPr txBox="1"/>
          <p:nvPr/>
        </p:nvSpPr>
        <p:spPr>
          <a:xfrm>
            <a:off x="6449031" y="2506883"/>
            <a:ext cx="5264549" cy="430887"/>
          </a:xfrm>
          <a:prstGeom prst="rect">
            <a:avLst/>
          </a:prstGeom>
          <a:noFill/>
        </p:spPr>
        <p:txBody>
          <a:bodyPr wrap="square" rtlCol="0">
            <a:spAutoFit/>
          </a:bodyPr>
          <a:lstStyle/>
          <a:p>
            <a:r>
              <a:rPr lang="en-IN" sz="2200" b="1" dirty="0">
                <a:solidFill>
                  <a:srgbClr val="FFFFFF"/>
                </a:solidFill>
                <a:latin typeface="+mj-lt"/>
                <a:ea typeface="+mj-ea"/>
                <a:cs typeface="+mj-cs"/>
              </a:rPr>
              <a:t>Stores configuration information 	</a:t>
            </a:r>
          </a:p>
        </p:txBody>
      </p:sp>
      <p:sp>
        <p:nvSpPr>
          <p:cNvPr id="18" name="TextBox 17">
            <a:extLst>
              <a:ext uri="{FF2B5EF4-FFF2-40B4-BE49-F238E27FC236}">
                <a16:creationId xmlns:a16="http://schemas.microsoft.com/office/drawing/2014/main" id="{947C5FBE-E901-4812-850E-7040EF879922}"/>
              </a:ext>
            </a:extLst>
          </p:cNvPr>
          <p:cNvSpPr txBox="1"/>
          <p:nvPr/>
        </p:nvSpPr>
        <p:spPr>
          <a:xfrm>
            <a:off x="6450960" y="3388489"/>
            <a:ext cx="4965527" cy="430887"/>
          </a:xfrm>
          <a:prstGeom prst="rect">
            <a:avLst/>
          </a:prstGeom>
          <a:noFill/>
        </p:spPr>
        <p:txBody>
          <a:bodyPr wrap="square" rtlCol="0">
            <a:spAutoFit/>
          </a:bodyPr>
          <a:lstStyle/>
          <a:p>
            <a:r>
              <a:rPr lang="en-US" sz="2200" b="1" dirty="0">
                <a:solidFill>
                  <a:srgbClr val="FFFFFF"/>
                </a:solidFill>
                <a:latin typeface="+mj-lt"/>
                <a:ea typeface="+mj-ea"/>
                <a:cs typeface="+mj-cs"/>
              </a:rPr>
              <a:t>Distributed among multiple nodes. </a:t>
            </a:r>
          </a:p>
        </p:txBody>
      </p:sp>
      <p:sp>
        <p:nvSpPr>
          <p:cNvPr id="20" name="TextBox 19">
            <a:extLst>
              <a:ext uri="{FF2B5EF4-FFF2-40B4-BE49-F238E27FC236}">
                <a16:creationId xmlns:a16="http://schemas.microsoft.com/office/drawing/2014/main" id="{72606293-3334-4438-A103-5078540674C0}"/>
              </a:ext>
            </a:extLst>
          </p:cNvPr>
          <p:cNvSpPr txBox="1"/>
          <p:nvPr/>
        </p:nvSpPr>
        <p:spPr>
          <a:xfrm>
            <a:off x="6429738" y="4177498"/>
            <a:ext cx="4815321" cy="430887"/>
          </a:xfrm>
          <a:prstGeom prst="rect">
            <a:avLst/>
          </a:prstGeom>
          <a:noFill/>
        </p:spPr>
        <p:txBody>
          <a:bodyPr wrap="square" rtlCol="0">
            <a:spAutoFit/>
          </a:bodyPr>
          <a:lstStyle/>
          <a:p>
            <a:r>
              <a:rPr lang="en-US" sz="2200" b="1" dirty="0">
                <a:solidFill>
                  <a:srgbClr val="FFFFFF"/>
                </a:solidFill>
                <a:latin typeface="+mj-lt"/>
                <a:ea typeface="+mj-ea"/>
                <a:cs typeface="+mj-cs"/>
              </a:rPr>
              <a:t>Accessible only by API server </a:t>
            </a:r>
          </a:p>
        </p:txBody>
      </p:sp>
      <p:sp>
        <p:nvSpPr>
          <p:cNvPr id="22" name="TextBox 21">
            <a:extLst>
              <a:ext uri="{FF2B5EF4-FFF2-40B4-BE49-F238E27FC236}">
                <a16:creationId xmlns:a16="http://schemas.microsoft.com/office/drawing/2014/main" id="{ADAFC841-5C4B-49E6-B776-0C51F8F5F9FA}"/>
              </a:ext>
            </a:extLst>
          </p:cNvPr>
          <p:cNvSpPr txBox="1"/>
          <p:nvPr/>
        </p:nvSpPr>
        <p:spPr>
          <a:xfrm>
            <a:off x="6466389" y="4966506"/>
            <a:ext cx="4815321" cy="430887"/>
          </a:xfrm>
          <a:prstGeom prst="rect">
            <a:avLst/>
          </a:prstGeom>
          <a:noFill/>
        </p:spPr>
        <p:txBody>
          <a:bodyPr wrap="square" rtlCol="0">
            <a:spAutoFit/>
          </a:bodyPr>
          <a:lstStyle/>
          <a:p>
            <a:r>
              <a:rPr lang="en-US" sz="2200" b="1" dirty="0">
                <a:solidFill>
                  <a:srgbClr val="FFFFFF"/>
                </a:solidFill>
                <a:latin typeface="+mj-lt"/>
                <a:ea typeface="+mj-ea"/>
                <a:cs typeface="+mj-cs"/>
              </a:rPr>
              <a:t>Has sensitive information. </a:t>
            </a:r>
          </a:p>
        </p:txBody>
      </p:sp>
      <p:sp>
        <p:nvSpPr>
          <p:cNvPr id="32" name="TextBox 31">
            <a:extLst>
              <a:ext uri="{FF2B5EF4-FFF2-40B4-BE49-F238E27FC236}">
                <a16:creationId xmlns:a16="http://schemas.microsoft.com/office/drawing/2014/main" id="{0B731112-0C71-4CC8-B35C-2C8E05F1915E}"/>
              </a:ext>
            </a:extLst>
          </p:cNvPr>
          <p:cNvSpPr txBox="1"/>
          <p:nvPr/>
        </p:nvSpPr>
        <p:spPr>
          <a:xfrm>
            <a:off x="775506" y="3477229"/>
            <a:ext cx="4779471" cy="430887"/>
          </a:xfrm>
          <a:prstGeom prst="rect">
            <a:avLst/>
          </a:prstGeom>
          <a:noFill/>
        </p:spPr>
        <p:txBody>
          <a:bodyPr wrap="square" rtlCol="0">
            <a:spAutoFit/>
          </a:bodyPr>
          <a:lstStyle/>
          <a:p>
            <a:r>
              <a:rPr lang="en-IN" sz="2200" b="1" dirty="0">
                <a:solidFill>
                  <a:srgbClr val="FFFFFF"/>
                </a:solidFill>
                <a:latin typeface="+mj-lt"/>
                <a:ea typeface="+mj-ea"/>
                <a:cs typeface="+mj-cs"/>
              </a:rPr>
              <a:t>Highly available Key value store</a:t>
            </a:r>
          </a:p>
        </p:txBody>
      </p:sp>
      <p:cxnSp>
        <p:nvCxnSpPr>
          <p:cNvPr id="33" name="Straight Connector 32">
            <a:extLst>
              <a:ext uri="{FF2B5EF4-FFF2-40B4-BE49-F238E27FC236}">
                <a16:creationId xmlns:a16="http://schemas.microsoft.com/office/drawing/2014/main" id="{E6A322F1-07CF-403C-BAC3-B9FA587E1730}"/>
              </a:ext>
            </a:extLst>
          </p:cNvPr>
          <p:cNvCxnSpPr/>
          <p:nvPr/>
        </p:nvCxnSpPr>
        <p:spPr>
          <a:xfrm>
            <a:off x="5750518" y="1694512"/>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70360012-15AD-42DD-BAA5-0D09D55A4C10}"/>
              </a:ext>
            </a:extLst>
          </p:cNvPr>
          <p:cNvPicPr>
            <a:picLocks noChangeAspect="1"/>
          </p:cNvPicPr>
          <p:nvPr/>
        </p:nvPicPr>
        <p:blipFill>
          <a:blip r:embed="rId2"/>
          <a:stretch>
            <a:fillRect/>
          </a:stretch>
        </p:blipFill>
        <p:spPr>
          <a:xfrm>
            <a:off x="2294307" y="2403238"/>
            <a:ext cx="1190625" cy="638175"/>
          </a:xfrm>
          <a:prstGeom prst="rect">
            <a:avLst/>
          </a:prstGeom>
          <a:effectLst>
            <a:outerShdw blurRad="50800" dist="50800" dir="5400000" algn="ctr" rotWithShape="0">
              <a:schemeClr val="tx2"/>
            </a:outerShdw>
          </a:effectLst>
        </p:spPr>
      </p:pic>
    </p:spTree>
    <p:extLst>
      <p:ext uri="{BB962C8B-B14F-4D97-AF65-F5344CB8AC3E}">
        <p14:creationId xmlns:p14="http://schemas.microsoft.com/office/powerpoint/2010/main" val="280415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A915-9B92-48A2-BB34-3AD7189280DF}"/>
              </a:ext>
            </a:extLst>
          </p:cNvPr>
          <p:cNvSpPr>
            <a:spLocks noGrp="1"/>
          </p:cNvSpPr>
          <p:nvPr>
            <p:ph type="title"/>
          </p:nvPr>
        </p:nvSpPr>
        <p:spPr>
          <a:xfrm>
            <a:off x="646111" y="452718"/>
            <a:ext cx="9404723" cy="928220"/>
          </a:xfrm>
        </p:spPr>
        <p:txBody>
          <a:bodyPr/>
          <a:lstStyle/>
          <a:p>
            <a:r>
              <a:rPr lang="en-US" sz="3600" dirty="0">
                <a:solidFill>
                  <a:srgbClr val="FFFFFF"/>
                </a:solidFill>
              </a:rPr>
              <a:t>Controller Manager</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2213C96C-F2BD-47DD-BB5C-942E6C9926A5}"/>
              </a:ext>
            </a:extLst>
          </p:cNvPr>
          <p:cNvCxnSpPr/>
          <p:nvPr/>
        </p:nvCxnSpPr>
        <p:spPr>
          <a:xfrm>
            <a:off x="619762" y="1534162"/>
            <a:ext cx="10891519" cy="0"/>
          </a:xfrm>
          <a:prstGeom prst="straightConnector1">
            <a:avLst/>
          </a:prstGeom>
          <a:noFill/>
          <a:ln w="19046" cap="flat">
            <a:solidFill>
              <a:srgbClr val="FFFFFF"/>
            </a:solidFill>
            <a:prstDash val="solid"/>
            <a:miter/>
          </a:ln>
        </p:spPr>
      </p:cxnSp>
      <p:sp>
        <p:nvSpPr>
          <p:cNvPr id="4" name="TextBox 3">
            <a:extLst>
              <a:ext uri="{FF2B5EF4-FFF2-40B4-BE49-F238E27FC236}">
                <a16:creationId xmlns:a16="http://schemas.microsoft.com/office/drawing/2014/main" id="{6C851996-9651-4D93-8E88-A58D981C4937}"/>
              </a:ext>
            </a:extLst>
          </p:cNvPr>
          <p:cNvSpPr txBox="1"/>
          <p:nvPr/>
        </p:nvSpPr>
        <p:spPr>
          <a:xfrm>
            <a:off x="812160" y="3365339"/>
            <a:ext cx="4629868" cy="769441"/>
          </a:xfrm>
          <a:prstGeom prst="rect">
            <a:avLst/>
          </a:prstGeom>
          <a:noFill/>
        </p:spPr>
        <p:txBody>
          <a:bodyPr wrap="square" rtlCol="0">
            <a:spAutoFit/>
          </a:bodyPr>
          <a:lstStyle/>
          <a:p>
            <a:r>
              <a:rPr lang="en-US" sz="2200" b="1" dirty="0">
                <a:solidFill>
                  <a:srgbClr val="FFFFFF"/>
                </a:solidFill>
                <a:latin typeface="+mj-lt"/>
                <a:ea typeface="+mj-ea"/>
                <a:cs typeface="+mj-cs"/>
              </a:rPr>
              <a:t>Control loop that watches the shared state of the cluster</a:t>
            </a:r>
            <a:endParaRPr lang="en-IN" sz="2200" b="1"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605C53F6-737D-4CD5-91FE-459AC2D7C4A0}"/>
              </a:ext>
            </a:extLst>
          </p:cNvPr>
          <p:cNvSpPr txBox="1"/>
          <p:nvPr/>
        </p:nvSpPr>
        <p:spPr>
          <a:xfrm>
            <a:off x="6217537" y="2506883"/>
            <a:ext cx="5264549" cy="430887"/>
          </a:xfrm>
          <a:prstGeom prst="rect">
            <a:avLst/>
          </a:prstGeom>
          <a:noFill/>
        </p:spPr>
        <p:txBody>
          <a:bodyPr wrap="square" rtlCol="0">
            <a:spAutoFit/>
          </a:bodyPr>
          <a:lstStyle/>
          <a:p>
            <a:r>
              <a:rPr lang="en-US" sz="2200" b="1" dirty="0">
                <a:solidFill>
                  <a:srgbClr val="FFFFFF"/>
                </a:solidFill>
                <a:latin typeface="+mj-lt"/>
                <a:ea typeface="+mj-ea"/>
                <a:cs typeface="+mj-cs"/>
              </a:rPr>
              <a:t>Node Controller</a:t>
            </a:r>
          </a:p>
        </p:txBody>
      </p:sp>
      <p:sp>
        <p:nvSpPr>
          <p:cNvPr id="10" name="TextBox 9">
            <a:extLst>
              <a:ext uri="{FF2B5EF4-FFF2-40B4-BE49-F238E27FC236}">
                <a16:creationId xmlns:a16="http://schemas.microsoft.com/office/drawing/2014/main" id="{250F6CAE-DB88-47CD-BC1D-387DE489E9C4}"/>
              </a:ext>
            </a:extLst>
          </p:cNvPr>
          <p:cNvSpPr txBox="1"/>
          <p:nvPr/>
        </p:nvSpPr>
        <p:spPr>
          <a:xfrm>
            <a:off x="6219466" y="3365339"/>
            <a:ext cx="4965527" cy="430887"/>
          </a:xfrm>
          <a:prstGeom prst="rect">
            <a:avLst/>
          </a:prstGeom>
          <a:noFill/>
        </p:spPr>
        <p:txBody>
          <a:bodyPr wrap="square" rtlCol="0">
            <a:spAutoFit/>
          </a:bodyPr>
          <a:lstStyle/>
          <a:p>
            <a:r>
              <a:rPr lang="en-US" sz="2200" b="1" dirty="0">
                <a:solidFill>
                  <a:srgbClr val="FFFFFF"/>
                </a:solidFill>
                <a:latin typeface="+mj-lt"/>
                <a:ea typeface="+mj-ea"/>
                <a:cs typeface="+mj-cs"/>
              </a:rPr>
              <a:t>Replication Controller</a:t>
            </a:r>
          </a:p>
        </p:txBody>
      </p:sp>
      <p:sp>
        <p:nvSpPr>
          <p:cNvPr id="12" name="TextBox 11">
            <a:extLst>
              <a:ext uri="{FF2B5EF4-FFF2-40B4-BE49-F238E27FC236}">
                <a16:creationId xmlns:a16="http://schemas.microsoft.com/office/drawing/2014/main" id="{1F6E7E76-2FBB-45F9-BCFD-DBB41E88C284}"/>
              </a:ext>
            </a:extLst>
          </p:cNvPr>
          <p:cNvSpPr txBox="1"/>
          <p:nvPr/>
        </p:nvSpPr>
        <p:spPr>
          <a:xfrm>
            <a:off x="6198244" y="4177498"/>
            <a:ext cx="4815321" cy="430887"/>
          </a:xfrm>
          <a:prstGeom prst="rect">
            <a:avLst/>
          </a:prstGeom>
          <a:noFill/>
        </p:spPr>
        <p:txBody>
          <a:bodyPr wrap="square" rtlCol="0">
            <a:spAutoFit/>
          </a:bodyPr>
          <a:lstStyle/>
          <a:p>
            <a:r>
              <a:rPr lang="en-US" sz="2200" b="1" dirty="0">
                <a:solidFill>
                  <a:srgbClr val="FFFFFF"/>
                </a:solidFill>
                <a:latin typeface="+mj-lt"/>
                <a:ea typeface="+mj-ea"/>
                <a:cs typeface="+mj-cs"/>
              </a:rPr>
              <a:t>Endpoint Controller</a:t>
            </a:r>
          </a:p>
        </p:txBody>
      </p:sp>
      <p:sp>
        <p:nvSpPr>
          <p:cNvPr id="14" name="TextBox 13">
            <a:extLst>
              <a:ext uri="{FF2B5EF4-FFF2-40B4-BE49-F238E27FC236}">
                <a16:creationId xmlns:a16="http://schemas.microsoft.com/office/drawing/2014/main" id="{1FAAE22E-D8CB-42CC-8190-D40CC92EBE9C}"/>
              </a:ext>
            </a:extLst>
          </p:cNvPr>
          <p:cNvSpPr txBox="1"/>
          <p:nvPr/>
        </p:nvSpPr>
        <p:spPr>
          <a:xfrm>
            <a:off x="6211745" y="4978081"/>
            <a:ext cx="5536553" cy="430887"/>
          </a:xfrm>
          <a:prstGeom prst="rect">
            <a:avLst/>
          </a:prstGeom>
          <a:noFill/>
        </p:spPr>
        <p:txBody>
          <a:bodyPr wrap="square" rtlCol="0">
            <a:spAutoFit/>
          </a:bodyPr>
          <a:lstStyle/>
          <a:p>
            <a:r>
              <a:rPr lang="en-US" sz="2200" b="1" dirty="0">
                <a:solidFill>
                  <a:srgbClr val="FFFFFF"/>
                </a:solidFill>
                <a:latin typeface="+mj-lt"/>
                <a:ea typeface="+mj-ea"/>
                <a:cs typeface="+mj-cs"/>
              </a:rPr>
              <a:t>Service Account and Token Controller</a:t>
            </a:r>
          </a:p>
        </p:txBody>
      </p:sp>
      <p:sp>
        <p:nvSpPr>
          <p:cNvPr id="16" name="Rectangle 15">
            <a:extLst>
              <a:ext uri="{FF2B5EF4-FFF2-40B4-BE49-F238E27FC236}">
                <a16:creationId xmlns:a16="http://schemas.microsoft.com/office/drawing/2014/main" id="{FE77D273-BF6C-4708-A26A-D0A3648D8D64}"/>
              </a:ext>
            </a:extLst>
          </p:cNvPr>
          <p:cNvSpPr/>
          <p:nvPr/>
        </p:nvSpPr>
        <p:spPr>
          <a:xfrm>
            <a:off x="1640378" y="2203842"/>
            <a:ext cx="2009775" cy="332509"/>
          </a:xfrm>
          <a:prstGeom prst="rect">
            <a:avLst/>
          </a:prstGeom>
          <a:effectLst>
            <a:outerShdw blurRad="50800" dist="50800" dir="5400000" algn="ctr"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a:t>
            </a:r>
          </a:p>
        </p:txBody>
      </p:sp>
      <p:sp>
        <p:nvSpPr>
          <p:cNvPr id="18" name="TextBox 17">
            <a:extLst>
              <a:ext uri="{FF2B5EF4-FFF2-40B4-BE49-F238E27FC236}">
                <a16:creationId xmlns:a16="http://schemas.microsoft.com/office/drawing/2014/main" id="{012C0517-98C3-443F-AAB0-1DED4C390C62}"/>
              </a:ext>
            </a:extLst>
          </p:cNvPr>
          <p:cNvSpPr txBox="1"/>
          <p:nvPr/>
        </p:nvSpPr>
        <p:spPr>
          <a:xfrm>
            <a:off x="812160" y="4524737"/>
            <a:ext cx="4629868" cy="430887"/>
          </a:xfrm>
          <a:prstGeom prst="rect">
            <a:avLst/>
          </a:prstGeom>
          <a:noFill/>
        </p:spPr>
        <p:txBody>
          <a:bodyPr wrap="square" rtlCol="0">
            <a:spAutoFit/>
          </a:bodyPr>
          <a:lstStyle/>
          <a:p>
            <a:r>
              <a:rPr lang="en-US" sz="2200" b="1" dirty="0">
                <a:solidFill>
                  <a:srgbClr val="FFFFFF"/>
                </a:solidFill>
                <a:latin typeface="+mj-lt"/>
                <a:ea typeface="+mj-ea"/>
                <a:cs typeface="+mj-cs"/>
              </a:rPr>
              <a:t>Regulates Kubernetes cluster</a:t>
            </a:r>
            <a:endParaRPr lang="en-IN" sz="2200" b="1" dirty="0">
              <a:solidFill>
                <a:srgbClr val="FFFFFF"/>
              </a:solidFill>
              <a:latin typeface="+mj-lt"/>
              <a:ea typeface="+mj-ea"/>
              <a:cs typeface="+mj-cs"/>
            </a:endParaRPr>
          </a:p>
        </p:txBody>
      </p:sp>
      <p:sp>
        <p:nvSpPr>
          <p:cNvPr id="20" name="TextBox 19">
            <a:extLst>
              <a:ext uri="{FF2B5EF4-FFF2-40B4-BE49-F238E27FC236}">
                <a16:creationId xmlns:a16="http://schemas.microsoft.com/office/drawing/2014/main" id="{A16A79BF-527A-43B8-9E81-5440D65880B8}"/>
              </a:ext>
            </a:extLst>
          </p:cNvPr>
          <p:cNvSpPr txBox="1"/>
          <p:nvPr/>
        </p:nvSpPr>
        <p:spPr>
          <a:xfrm>
            <a:off x="825662" y="5336892"/>
            <a:ext cx="4629868" cy="430887"/>
          </a:xfrm>
          <a:prstGeom prst="rect">
            <a:avLst/>
          </a:prstGeom>
          <a:noFill/>
        </p:spPr>
        <p:txBody>
          <a:bodyPr wrap="square" rtlCol="0">
            <a:spAutoFit/>
          </a:bodyPr>
          <a:lstStyle/>
          <a:p>
            <a:r>
              <a:rPr lang="en-US" sz="2200" b="1" dirty="0">
                <a:solidFill>
                  <a:srgbClr val="FFFFFF"/>
                </a:solidFill>
                <a:latin typeface="+mj-lt"/>
                <a:ea typeface="+mj-ea"/>
                <a:cs typeface="+mj-cs"/>
              </a:rPr>
              <a:t>Manages lifecycle functions</a:t>
            </a:r>
            <a:endParaRPr lang="en-IN" sz="2200" b="1" dirty="0">
              <a:solidFill>
                <a:srgbClr val="FFFFFF"/>
              </a:solidFill>
              <a:latin typeface="+mj-lt"/>
              <a:ea typeface="+mj-ea"/>
              <a:cs typeface="+mj-cs"/>
            </a:endParaRPr>
          </a:p>
        </p:txBody>
      </p:sp>
      <p:cxnSp>
        <p:nvCxnSpPr>
          <p:cNvPr id="21" name="Straight Connector 20">
            <a:extLst>
              <a:ext uri="{FF2B5EF4-FFF2-40B4-BE49-F238E27FC236}">
                <a16:creationId xmlns:a16="http://schemas.microsoft.com/office/drawing/2014/main" id="{5534BAEB-41D3-4720-9CBB-F6F2F9C4A21D}"/>
              </a:ext>
            </a:extLst>
          </p:cNvPr>
          <p:cNvCxnSpPr/>
          <p:nvPr/>
        </p:nvCxnSpPr>
        <p:spPr>
          <a:xfrm>
            <a:off x="5750518" y="1694512"/>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614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A915-9B92-48A2-BB34-3AD7189280DF}"/>
              </a:ext>
            </a:extLst>
          </p:cNvPr>
          <p:cNvSpPr>
            <a:spLocks noGrp="1"/>
          </p:cNvSpPr>
          <p:nvPr>
            <p:ph type="title"/>
          </p:nvPr>
        </p:nvSpPr>
        <p:spPr>
          <a:xfrm>
            <a:off x="646111" y="452718"/>
            <a:ext cx="9404723" cy="754097"/>
          </a:xfrm>
        </p:spPr>
        <p:txBody>
          <a:bodyPr/>
          <a:lstStyle/>
          <a:p>
            <a:r>
              <a:rPr lang="en-US" sz="3600" dirty="0">
                <a:solidFill>
                  <a:srgbClr val="FFFFFF"/>
                </a:solidFill>
              </a:rPr>
              <a:t>Scheduler</a:t>
            </a:r>
            <a:endParaRPr lang="en-IN" sz="3600" dirty="0">
              <a:solidFill>
                <a:srgbClr val="FFFFFF"/>
              </a:solidFill>
            </a:endParaRPr>
          </a:p>
        </p:txBody>
      </p:sp>
      <p:cxnSp>
        <p:nvCxnSpPr>
          <p:cNvPr id="3" name="Straight Connector 9">
            <a:extLst>
              <a:ext uri="{FF2B5EF4-FFF2-40B4-BE49-F238E27FC236}">
                <a16:creationId xmlns:a16="http://schemas.microsoft.com/office/drawing/2014/main" id="{2213C96C-F2BD-47DD-BB5C-942E6C9926A5}"/>
              </a:ext>
            </a:extLst>
          </p:cNvPr>
          <p:cNvCxnSpPr/>
          <p:nvPr/>
        </p:nvCxnSpPr>
        <p:spPr>
          <a:xfrm>
            <a:off x="619762" y="1534162"/>
            <a:ext cx="10891519" cy="0"/>
          </a:xfrm>
          <a:prstGeom prst="straightConnector1">
            <a:avLst/>
          </a:prstGeom>
          <a:noFill/>
          <a:ln w="19046" cap="flat">
            <a:solidFill>
              <a:srgbClr val="FFFFFF"/>
            </a:solidFill>
            <a:prstDash val="solid"/>
            <a:miter/>
          </a:ln>
        </p:spPr>
      </p:cxnSp>
      <p:sp>
        <p:nvSpPr>
          <p:cNvPr id="10" name="TextBox 9">
            <a:extLst>
              <a:ext uri="{FF2B5EF4-FFF2-40B4-BE49-F238E27FC236}">
                <a16:creationId xmlns:a16="http://schemas.microsoft.com/office/drawing/2014/main" id="{01C8836C-3311-41FE-8B13-A6ED880A06F0}"/>
              </a:ext>
            </a:extLst>
          </p:cNvPr>
          <p:cNvSpPr txBox="1"/>
          <p:nvPr/>
        </p:nvSpPr>
        <p:spPr>
          <a:xfrm>
            <a:off x="5914669" y="2534860"/>
            <a:ext cx="5798912" cy="769441"/>
          </a:xfrm>
          <a:prstGeom prst="rect">
            <a:avLst/>
          </a:prstGeom>
          <a:noFill/>
        </p:spPr>
        <p:txBody>
          <a:bodyPr wrap="square" rtlCol="0">
            <a:spAutoFit/>
          </a:bodyPr>
          <a:lstStyle/>
          <a:p>
            <a:r>
              <a:rPr lang="en-IN" sz="2200" b="1" dirty="0">
                <a:solidFill>
                  <a:srgbClr val="FFFFFF"/>
                </a:solidFill>
                <a:latin typeface="+mj-lt"/>
                <a:ea typeface="+mj-ea"/>
                <a:cs typeface="+mj-cs"/>
              </a:rPr>
              <a:t>Stores resources usage about each node	</a:t>
            </a:r>
          </a:p>
        </p:txBody>
      </p:sp>
      <p:sp>
        <p:nvSpPr>
          <p:cNvPr id="11" name="TextBox 10">
            <a:extLst>
              <a:ext uri="{FF2B5EF4-FFF2-40B4-BE49-F238E27FC236}">
                <a16:creationId xmlns:a16="http://schemas.microsoft.com/office/drawing/2014/main" id="{D51A9BAB-2FB4-4954-9417-332924DC8938}"/>
              </a:ext>
            </a:extLst>
          </p:cNvPr>
          <p:cNvSpPr txBox="1"/>
          <p:nvPr/>
        </p:nvSpPr>
        <p:spPr>
          <a:xfrm>
            <a:off x="5930098" y="3388489"/>
            <a:ext cx="5798912" cy="430887"/>
          </a:xfrm>
          <a:prstGeom prst="rect">
            <a:avLst/>
          </a:prstGeom>
          <a:noFill/>
        </p:spPr>
        <p:txBody>
          <a:bodyPr wrap="square" rtlCol="0">
            <a:spAutoFit/>
          </a:bodyPr>
          <a:lstStyle/>
          <a:p>
            <a:r>
              <a:rPr lang="en-US" sz="2200" b="1" dirty="0">
                <a:solidFill>
                  <a:srgbClr val="FFFFFF"/>
                </a:solidFill>
                <a:latin typeface="+mj-lt"/>
                <a:ea typeface="+mj-ea"/>
                <a:cs typeface="+mj-cs"/>
              </a:rPr>
              <a:t>Schedules the tasks to worker nodes</a:t>
            </a:r>
          </a:p>
        </p:txBody>
      </p:sp>
      <p:sp>
        <p:nvSpPr>
          <p:cNvPr id="12" name="TextBox 11">
            <a:extLst>
              <a:ext uri="{FF2B5EF4-FFF2-40B4-BE49-F238E27FC236}">
                <a16:creationId xmlns:a16="http://schemas.microsoft.com/office/drawing/2014/main" id="{2E3D7499-7C30-409F-8E2D-7214F33B7609}"/>
              </a:ext>
            </a:extLst>
          </p:cNvPr>
          <p:cNvSpPr txBox="1"/>
          <p:nvPr/>
        </p:nvSpPr>
        <p:spPr>
          <a:xfrm>
            <a:off x="5955175" y="4177498"/>
            <a:ext cx="4815321" cy="461665"/>
          </a:xfrm>
          <a:prstGeom prst="rect">
            <a:avLst/>
          </a:prstGeom>
          <a:noFill/>
        </p:spPr>
        <p:txBody>
          <a:bodyPr wrap="square" rtlCol="0">
            <a:spAutoFit/>
          </a:bodyPr>
          <a:lstStyle>
            <a:defPPr>
              <a:defRPr lang="en-US"/>
            </a:defPPr>
            <a:lvl1pPr>
              <a:defRPr sz="2200" b="1">
                <a:solidFill>
                  <a:srgbClr val="FFFFFF"/>
                </a:solidFill>
                <a:latin typeface="+mj-lt"/>
                <a:ea typeface="+mj-ea"/>
                <a:cs typeface="+mj-cs"/>
              </a:defRPr>
            </a:lvl1pPr>
          </a:lstStyle>
          <a:p>
            <a:r>
              <a:rPr lang="en-US" dirty="0"/>
              <a:t>Quality of Service</a:t>
            </a:r>
          </a:p>
        </p:txBody>
      </p:sp>
      <p:sp>
        <p:nvSpPr>
          <p:cNvPr id="13" name="TextBox 12">
            <a:extLst>
              <a:ext uri="{FF2B5EF4-FFF2-40B4-BE49-F238E27FC236}">
                <a16:creationId xmlns:a16="http://schemas.microsoft.com/office/drawing/2014/main" id="{61B175A0-33BA-45B0-ACFC-2665ACEA9355}"/>
              </a:ext>
            </a:extLst>
          </p:cNvPr>
          <p:cNvSpPr txBox="1"/>
          <p:nvPr/>
        </p:nvSpPr>
        <p:spPr>
          <a:xfrm>
            <a:off x="5945525" y="4966506"/>
            <a:ext cx="4815321" cy="430887"/>
          </a:xfrm>
          <a:prstGeom prst="rect">
            <a:avLst/>
          </a:prstGeom>
          <a:noFill/>
        </p:spPr>
        <p:txBody>
          <a:bodyPr wrap="square" rtlCol="0">
            <a:spAutoFit/>
          </a:bodyPr>
          <a:lstStyle/>
          <a:p>
            <a:r>
              <a:rPr lang="en-US" sz="2200" b="1" dirty="0">
                <a:solidFill>
                  <a:srgbClr val="FFFFFF"/>
                </a:solidFill>
                <a:latin typeface="+mj-lt"/>
                <a:ea typeface="+mj-ea"/>
                <a:cs typeface="+mj-cs"/>
              </a:rPr>
              <a:t>Affinity</a:t>
            </a:r>
          </a:p>
        </p:txBody>
      </p:sp>
      <p:pic>
        <p:nvPicPr>
          <p:cNvPr id="14" name="Picture 13">
            <a:extLst>
              <a:ext uri="{FF2B5EF4-FFF2-40B4-BE49-F238E27FC236}">
                <a16:creationId xmlns:a16="http://schemas.microsoft.com/office/drawing/2014/main" id="{EBC1DB39-884C-4AF5-9811-C717124B473D}"/>
              </a:ext>
            </a:extLst>
          </p:cNvPr>
          <p:cNvPicPr>
            <a:picLocks noChangeAspect="1"/>
          </p:cNvPicPr>
          <p:nvPr/>
        </p:nvPicPr>
        <p:blipFill>
          <a:blip r:embed="rId2"/>
          <a:stretch>
            <a:fillRect/>
          </a:stretch>
        </p:blipFill>
        <p:spPr>
          <a:xfrm>
            <a:off x="1654302" y="3501832"/>
            <a:ext cx="2305050" cy="400050"/>
          </a:xfrm>
          <a:prstGeom prst="rect">
            <a:avLst/>
          </a:prstGeom>
          <a:effectLst>
            <a:outerShdw blurRad="50800" dist="50800" dir="5400000" algn="ctr" rotWithShape="0">
              <a:schemeClr val="tx2"/>
            </a:outerShdw>
          </a:effectLst>
        </p:spPr>
      </p:pic>
      <p:cxnSp>
        <p:nvCxnSpPr>
          <p:cNvPr id="15" name="Straight Connector 14">
            <a:extLst>
              <a:ext uri="{FF2B5EF4-FFF2-40B4-BE49-F238E27FC236}">
                <a16:creationId xmlns:a16="http://schemas.microsoft.com/office/drawing/2014/main" id="{A470DBDD-67A7-48A2-A2F6-6CCF3DF9010D}"/>
              </a:ext>
            </a:extLst>
          </p:cNvPr>
          <p:cNvCxnSpPr/>
          <p:nvPr/>
        </p:nvCxnSpPr>
        <p:spPr>
          <a:xfrm>
            <a:off x="5441908" y="1694512"/>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23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5BCBB0B-6060-4064-95C8-5152CCC51D82}"/>
              </a:ext>
            </a:extLst>
          </p:cNvPr>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FFFFFF"/>
                </a:solidFill>
              </a:rPr>
              <a:t>Worker components</a:t>
            </a:r>
            <a:endParaRPr lang="en-IN" sz="3600" dirty="0">
              <a:solidFill>
                <a:srgbClr val="FFFFFF"/>
              </a:solidFill>
            </a:endParaRPr>
          </a:p>
        </p:txBody>
      </p:sp>
      <p:cxnSp>
        <p:nvCxnSpPr>
          <p:cNvPr id="6" name="Straight Connector 9">
            <a:extLst>
              <a:ext uri="{FF2B5EF4-FFF2-40B4-BE49-F238E27FC236}">
                <a16:creationId xmlns:a16="http://schemas.microsoft.com/office/drawing/2014/main" id="{C558AF3F-3D2C-468D-8F00-B4CE129DA5B5}"/>
              </a:ext>
            </a:extLst>
          </p:cNvPr>
          <p:cNvCxnSpPr/>
          <p:nvPr/>
        </p:nvCxnSpPr>
        <p:spPr>
          <a:xfrm>
            <a:off x="619762" y="1534162"/>
            <a:ext cx="10891519" cy="0"/>
          </a:xfrm>
          <a:prstGeom prst="straightConnector1">
            <a:avLst/>
          </a:prstGeom>
          <a:noFill/>
          <a:ln w="19046" cap="flat">
            <a:solidFill>
              <a:srgbClr val="FFFFFF"/>
            </a:solidFill>
            <a:prstDash val="solid"/>
            <a:miter/>
          </a:ln>
        </p:spPr>
      </p:cxnSp>
      <p:cxnSp>
        <p:nvCxnSpPr>
          <p:cNvPr id="11" name="Straight Connector 10">
            <a:extLst>
              <a:ext uri="{FF2B5EF4-FFF2-40B4-BE49-F238E27FC236}">
                <a16:creationId xmlns:a16="http://schemas.microsoft.com/office/drawing/2014/main" id="{A05473FA-114B-40B8-A958-D782579E5F96}"/>
              </a:ext>
            </a:extLst>
          </p:cNvPr>
          <p:cNvCxnSpPr/>
          <p:nvPr/>
        </p:nvCxnSpPr>
        <p:spPr>
          <a:xfrm>
            <a:off x="5544778" y="1776365"/>
            <a:ext cx="0" cy="466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993690F-EC20-47F8-A551-9FDB2E6A3502}"/>
              </a:ext>
            </a:extLst>
          </p:cNvPr>
          <p:cNvPicPr>
            <a:picLocks noChangeAspect="1"/>
          </p:cNvPicPr>
          <p:nvPr/>
        </p:nvPicPr>
        <p:blipFill>
          <a:blip r:embed="rId2"/>
          <a:stretch>
            <a:fillRect/>
          </a:stretch>
        </p:blipFill>
        <p:spPr>
          <a:xfrm>
            <a:off x="2257363" y="2301953"/>
            <a:ext cx="495300" cy="666750"/>
          </a:xfrm>
          <a:prstGeom prst="rect">
            <a:avLst/>
          </a:prstGeom>
        </p:spPr>
      </p:pic>
      <p:pic>
        <p:nvPicPr>
          <p:cNvPr id="13" name="Picture 12">
            <a:extLst>
              <a:ext uri="{FF2B5EF4-FFF2-40B4-BE49-F238E27FC236}">
                <a16:creationId xmlns:a16="http://schemas.microsoft.com/office/drawing/2014/main" id="{A16C76EC-5FB7-4BB6-85AB-B8B4107A116D}"/>
              </a:ext>
            </a:extLst>
          </p:cNvPr>
          <p:cNvPicPr>
            <a:picLocks noChangeAspect="1"/>
          </p:cNvPicPr>
          <p:nvPr/>
        </p:nvPicPr>
        <p:blipFill>
          <a:blip r:embed="rId3"/>
          <a:stretch>
            <a:fillRect/>
          </a:stretch>
        </p:blipFill>
        <p:spPr>
          <a:xfrm>
            <a:off x="1943038" y="3067050"/>
            <a:ext cx="1123950" cy="361950"/>
          </a:xfrm>
          <a:prstGeom prst="rect">
            <a:avLst/>
          </a:prstGeom>
        </p:spPr>
      </p:pic>
      <p:sp>
        <p:nvSpPr>
          <p:cNvPr id="14" name="TextBox 13">
            <a:extLst>
              <a:ext uri="{FF2B5EF4-FFF2-40B4-BE49-F238E27FC236}">
                <a16:creationId xmlns:a16="http://schemas.microsoft.com/office/drawing/2014/main" id="{EE935ACB-61F4-4751-ACE5-50950E03887A}"/>
              </a:ext>
            </a:extLst>
          </p:cNvPr>
          <p:cNvSpPr txBox="1"/>
          <p:nvPr/>
        </p:nvSpPr>
        <p:spPr>
          <a:xfrm>
            <a:off x="856530" y="3993266"/>
            <a:ext cx="4458411" cy="1107996"/>
          </a:xfrm>
          <a:prstGeom prst="rect">
            <a:avLst/>
          </a:prstGeom>
          <a:noFill/>
        </p:spPr>
        <p:txBody>
          <a:bodyPr wrap="square" rtlCol="0">
            <a:spAutoFit/>
          </a:bodyPr>
          <a:lstStyle/>
          <a:p>
            <a:r>
              <a:rPr lang="en-US" sz="2200" b="1" dirty="0">
                <a:solidFill>
                  <a:srgbClr val="FFFFFF"/>
                </a:solidFill>
                <a:latin typeface="+mj-lt"/>
                <a:ea typeface="+mj-ea"/>
                <a:cs typeface="+mj-cs"/>
              </a:rPr>
              <a:t>PODS are running as per </a:t>
            </a:r>
            <a:r>
              <a:rPr lang="en-US" sz="2200" b="1" dirty="0" err="1">
                <a:solidFill>
                  <a:srgbClr val="FFFFFF"/>
                </a:solidFill>
                <a:latin typeface="+mj-lt"/>
                <a:ea typeface="+mj-ea"/>
                <a:cs typeface="+mj-cs"/>
              </a:rPr>
              <a:t>PodSpec</a:t>
            </a:r>
            <a:r>
              <a:rPr lang="en-US" sz="2200" b="1" dirty="0">
                <a:solidFill>
                  <a:srgbClr val="FFFFFF"/>
                </a:solidFill>
                <a:latin typeface="+mj-lt"/>
                <a:ea typeface="+mj-ea"/>
                <a:cs typeface="+mj-cs"/>
              </a:rPr>
              <a:t> provided by API server</a:t>
            </a:r>
            <a:endParaRPr lang="en-IN" sz="2200" b="1" dirty="0">
              <a:solidFill>
                <a:srgbClr val="FFFFFF"/>
              </a:solidFill>
              <a:latin typeface="+mj-lt"/>
              <a:ea typeface="+mj-ea"/>
              <a:cs typeface="+mj-cs"/>
            </a:endParaRPr>
          </a:p>
        </p:txBody>
      </p:sp>
      <p:sp>
        <p:nvSpPr>
          <p:cNvPr id="2" name="Rectangle 1">
            <a:extLst>
              <a:ext uri="{FF2B5EF4-FFF2-40B4-BE49-F238E27FC236}">
                <a16:creationId xmlns:a16="http://schemas.microsoft.com/office/drawing/2014/main" id="{5341ABCA-BC56-42DD-937B-59CAE78F4E37}"/>
              </a:ext>
            </a:extLst>
          </p:cNvPr>
          <p:cNvSpPr/>
          <p:nvPr/>
        </p:nvSpPr>
        <p:spPr>
          <a:xfrm>
            <a:off x="7816829" y="2807940"/>
            <a:ext cx="1818636" cy="440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kube</a:t>
            </a:r>
            <a:r>
              <a:rPr lang="en-IN" b="1" dirty="0"/>
              <a:t>-proxy</a:t>
            </a:r>
          </a:p>
        </p:txBody>
      </p:sp>
      <p:sp>
        <p:nvSpPr>
          <p:cNvPr id="3" name="TextBox 2">
            <a:extLst>
              <a:ext uri="{FF2B5EF4-FFF2-40B4-BE49-F238E27FC236}">
                <a16:creationId xmlns:a16="http://schemas.microsoft.com/office/drawing/2014/main" id="{8769DC11-EF10-46EE-8C91-71FA2198C3F9}"/>
              </a:ext>
            </a:extLst>
          </p:cNvPr>
          <p:cNvSpPr txBox="1"/>
          <p:nvPr/>
        </p:nvSpPr>
        <p:spPr>
          <a:xfrm>
            <a:off x="6096000" y="4106708"/>
            <a:ext cx="5239465" cy="430887"/>
          </a:xfrm>
          <a:prstGeom prst="rect">
            <a:avLst/>
          </a:prstGeom>
          <a:noFill/>
        </p:spPr>
        <p:txBody>
          <a:bodyPr wrap="square" rtlCol="0">
            <a:spAutoFit/>
          </a:bodyPr>
          <a:lstStyle/>
          <a:p>
            <a:r>
              <a:rPr lang="en-US" sz="2200" b="1" dirty="0">
                <a:solidFill>
                  <a:srgbClr val="FFFFFF"/>
                </a:solidFill>
                <a:latin typeface="+mj-lt"/>
                <a:ea typeface="+mj-ea"/>
                <a:cs typeface="+mj-cs"/>
              </a:rPr>
              <a:t>Manages the Networking in the node</a:t>
            </a:r>
            <a:endParaRPr lang="en-IN" sz="2200" b="1" dirty="0">
              <a:solidFill>
                <a:srgbClr val="FFFFFF"/>
              </a:solidFill>
              <a:latin typeface="+mj-lt"/>
              <a:ea typeface="+mj-ea"/>
              <a:cs typeface="+mj-cs"/>
            </a:endParaRPr>
          </a:p>
        </p:txBody>
      </p:sp>
    </p:spTree>
    <p:extLst>
      <p:ext uri="{BB962C8B-B14F-4D97-AF65-F5344CB8AC3E}">
        <p14:creationId xmlns:p14="http://schemas.microsoft.com/office/powerpoint/2010/main" val="65205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29054</TotalTime>
  <Words>1298</Words>
  <Application>Microsoft Office PowerPoint</Application>
  <PresentationFormat>Widescreen</PresentationFormat>
  <Paragraphs>218</Paragraphs>
  <Slides>33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Century Gothic</vt:lpstr>
      <vt:lpstr>Wingdings 3</vt:lpstr>
      <vt:lpstr>Ion</vt:lpstr>
      <vt:lpstr>Kubernetes</vt:lpstr>
      <vt:lpstr>PowerPoint Presentation</vt:lpstr>
      <vt:lpstr>Installation</vt:lpstr>
      <vt:lpstr>K8 Architecture</vt:lpstr>
      <vt:lpstr>Kube API server</vt:lpstr>
      <vt:lpstr>ETCD Cluster</vt:lpstr>
      <vt:lpstr>Controller Manager</vt:lpstr>
      <vt:lpstr>Scheduler</vt:lpstr>
      <vt:lpstr>PowerPoint Presentation</vt:lpstr>
      <vt:lpstr>K8 Architecture</vt:lpstr>
      <vt:lpstr>Kubernetes Cluster</vt:lpstr>
      <vt:lpstr>High Availability</vt:lpstr>
      <vt:lpstr>Scheduler/ Controller</vt:lpstr>
      <vt:lpstr>ETCD </vt:lpstr>
      <vt:lpstr>High Availability</vt:lpstr>
      <vt:lpstr>High Availability</vt:lpstr>
      <vt:lpstr>High Availability</vt:lpstr>
      <vt:lpstr>High Availability</vt:lpstr>
      <vt:lpstr>PowerPoint Presentation</vt:lpstr>
      <vt:lpstr>POD</vt:lpstr>
      <vt:lpstr>POD</vt:lpstr>
      <vt:lpstr>POD</vt:lpstr>
      <vt:lpstr>POD Lifecyle</vt:lpstr>
      <vt:lpstr>Replication Controller</vt:lpstr>
      <vt:lpstr>ReplicaSet</vt:lpstr>
      <vt:lpstr>Replication Controller v/s and ReplicaSet</vt:lpstr>
      <vt:lpstr>kube-apiserver</vt:lpstr>
      <vt:lpstr>kube-controller-manager</vt:lpstr>
      <vt:lpstr>Google Cloud</vt:lpstr>
      <vt:lpstr>Kubernetes Adoption</vt:lpstr>
      <vt:lpstr>Openshift</vt:lpstr>
      <vt:lpstr>Kubernetes Cluster – Control Plane</vt:lpstr>
      <vt:lpstr>Kubernetes Cluster – Data Plane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PODs</dc:title>
  <dc:creator>nevin</dc:creator>
  <cp:lastModifiedBy>nevin</cp:lastModifiedBy>
  <cp:revision>793</cp:revision>
  <dcterms:created xsi:type="dcterms:W3CDTF">2019-12-27T18:09:43Z</dcterms:created>
  <dcterms:modified xsi:type="dcterms:W3CDTF">2020-10-09T12:02:10Z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