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69" r:id="rId3"/>
    <p:sldId id="331" r:id="rId4"/>
    <p:sldId id="330" r:id="rId5"/>
    <p:sldId id="364" r:id="rId6"/>
    <p:sldId id="365" r:id="rId7"/>
    <p:sldId id="368" r:id="rId8"/>
    <p:sldId id="367" r:id="rId9"/>
    <p:sldId id="376" r:id="rId10"/>
    <p:sldId id="377" r:id="rId11"/>
    <p:sldId id="371" r:id="rId12"/>
    <p:sldId id="375" r:id="rId13"/>
    <p:sldId id="333" r:id="rId14"/>
    <p:sldId id="334" r:id="rId15"/>
    <p:sldId id="348" r:id="rId16"/>
    <p:sldId id="350" r:id="rId17"/>
    <p:sldId id="351" r:id="rId18"/>
    <p:sldId id="358" r:id="rId19"/>
    <p:sldId id="352" r:id="rId20"/>
    <p:sldId id="354" r:id="rId21"/>
    <p:sldId id="353" r:id="rId22"/>
    <p:sldId id="372" r:id="rId23"/>
    <p:sldId id="373" r:id="rId24"/>
    <p:sldId id="374" r:id="rId25"/>
    <p:sldId id="337" r:id="rId26"/>
    <p:sldId id="378" r:id="rId27"/>
    <p:sldId id="338" r:id="rId28"/>
    <p:sldId id="355" r:id="rId29"/>
    <p:sldId id="359" r:id="rId30"/>
    <p:sldId id="360" r:id="rId31"/>
    <p:sldId id="361" r:id="rId32"/>
    <p:sldId id="362" r:id="rId33"/>
    <p:sldId id="344" r:id="rId34"/>
    <p:sldId id="345" r:id="rId35"/>
    <p:sldId id="346" r:id="rId36"/>
    <p:sldId id="304" r:id="rId37"/>
    <p:sldId id="381" r:id="rId38"/>
    <p:sldId id="370" r:id="rId39"/>
    <p:sldId id="37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vin" initials="n" lastIdx="1" clrIdx="0">
    <p:extLst>
      <p:ext uri="{19B8F6BF-5375-455C-9EA6-DF929625EA0E}">
        <p15:presenceInfo xmlns:p15="http://schemas.microsoft.com/office/powerpoint/2012/main" userId="nev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2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04" autoAdjust="0"/>
    <p:restoredTop sz="83671" autoAdjust="0"/>
  </p:normalViewPr>
  <p:slideViewPr>
    <p:cSldViewPr snapToGrid="0">
      <p:cViewPr varScale="1">
        <p:scale>
          <a:sx n="67" d="100"/>
          <a:sy n="67" d="100"/>
        </p:scale>
        <p:origin x="5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9DB15C-EBC6-4F90-A64B-3E7F136F43A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10AAF-F4AB-4CD7-A133-6547396E3E15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5A02498-0CEE-4DB4-BDD7-813DF6F97D4F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10/1/2020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4A3FC-C63E-4256-875E-B86C927F4BA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F02E0-59D0-4895-8607-A6933C55CF2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8CCD038-B5D8-469C-B314-6FFA9D67D37D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8094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E1FA6FD-BC3D-4ABA-B56C-516FFAE8603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FA952-9A5E-4E0D-ACC1-A9D14403F4C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B36FB4B-57A6-4431-A0D0-EADA3247709F}" type="datetime1">
              <a:rPr lang="en-US"/>
              <a:pPr lvl="0"/>
              <a:t>10/1/2020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26DB00D-E13B-423F-B8EF-2C8129E0FA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BB5FA60-A73D-47CC-B27E-9D6E7D41F40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F068C-E731-4431-BFF1-A9713F55E5E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80F98-5CDD-4525-9007-B09D8F03131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77BB77DB-12F9-4846-888C-ACA8298A92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3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EBAD64-5052-4B7A-BD82-1B988012CD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4BD0AF-D5A7-4EDA-AA8F-A104BBF14F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F58E4-3CB3-4023-9334-3DACCF760D3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B932E5C-056B-422B-B049-F54B1A0190E0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CALICO-NODE runs as </a:t>
            </a:r>
            <a:r>
              <a:rPr lang="en-US" dirty="0" err="1"/>
              <a:t>Daemonset</a:t>
            </a:r>
            <a:r>
              <a:rPr lang="en-US" dirty="0"/>
              <a:t> in all nodes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77BB77DB-12F9-4846-888C-ACA8298A920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15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4696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5934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884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642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355863-9797-4470-B66C-6A9BE6D3B4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14C8A5-081E-42F1-B152-7D17E10782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ACC94-2374-4DBE-B93C-64C4491D350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9736DC-ECDC-436A-BDE8-52FA0768D31A}" type="slidenum">
              <a:t>25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7200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355863-9797-4470-B66C-6A9BE6D3B4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14C8A5-081E-42F1-B152-7D17E10782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ACC94-2374-4DBE-B93C-64C4491D350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9736DC-ECDC-436A-BDE8-52FA0768D31A}" type="slidenum">
              <a:t>26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7053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355863-9797-4470-B66C-6A9BE6D3B4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14C8A5-081E-42F1-B152-7D17E10782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ACC94-2374-4DBE-B93C-64C4491D350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9736DC-ECDC-436A-BDE8-52FA0768D31A}" type="slidenum">
              <a:t>27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7752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77BB77DB-12F9-4846-888C-ACA8298A9206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774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355863-9797-4470-B66C-6A9BE6D3B4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14C8A5-081E-42F1-B152-7D17E10782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ACC94-2374-4DBE-B93C-64C4491D350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9736DC-ECDC-436A-BDE8-52FA0768D31A}" type="slidenum">
              <a:t>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681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355863-9797-4470-B66C-6A9BE6D3B4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14C8A5-081E-42F1-B152-7D17E10782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ACC94-2374-4DBE-B93C-64C4491D350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9736DC-ECDC-436A-BDE8-52FA0768D31A}" type="slidenum">
              <a:t>36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180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355863-9797-4470-B66C-6A9BE6D3B4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14C8A5-081E-42F1-B152-7D17E10782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ACC94-2374-4DBE-B93C-64C4491D350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9736DC-ECDC-436A-BDE8-52FA0768D31A}" type="slidenum">
              <a:t>37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5221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355863-9797-4470-B66C-6A9BE6D3B4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14C8A5-081E-42F1-B152-7D17E10782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ACC94-2374-4DBE-B93C-64C4491D350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9736DC-ECDC-436A-BDE8-52FA0768D31A}" type="slidenum">
              <a:t>38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180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355863-9797-4470-B66C-6A9BE6D3B4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14C8A5-081E-42F1-B152-7D17E10782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ACC94-2374-4DBE-B93C-64C4491D350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9736DC-ECDC-436A-BDE8-52FA0768D31A}" type="slidenum">
              <a:t>39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5692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355863-9797-4470-B66C-6A9BE6D3B4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14C8A5-081E-42F1-B152-7D17E10782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ACC94-2374-4DBE-B93C-64C4491D350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9736DC-ECDC-436A-BDE8-52FA0768D31A}" type="slidenum">
              <a:t>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8286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355863-9797-4470-B66C-6A9BE6D3B4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14C8A5-081E-42F1-B152-7D17E10782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ACC94-2374-4DBE-B93C-64C4491D350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9736DC-ECDC-436A-BDE8-52FA0768D31A}" type="slidenum">
              <a:t>5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5826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355863-9797-4470-B66C-6A9BE6D3B4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14C8A5-081E-42F1-B152-7D17E10782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ACC94-2374-4DBE-B93C-64C4491D350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9736DC-ECDC-436A-BDE8-52FA0768D31A}" type="slidenum">
              <a:t>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355863-9797-4470-B66C-6A9BE6D3B4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14C8A5-081E-42F1-B152-7D17E10782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ACC94-2374-4DBE-B93C-64C4491D350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9736DC-ECDC-436A-BDE8-52FA0768D31A}" type="slidenum">
              <a:t>8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592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355863-9797-4470-B66C-6A9BE6D3B4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14C8A5-081E-42F1-B152-7D17E10782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Communicate between </a:t>
            </a:r>
            <a:r>
              <a:rPr lang="en-US" dirty="0" err="1"/>
              <a:t>Vethxx</a:t>
            </a:r>
            <a:r>
              <a:rPr lang="en-US" dirty="0"/>
              <a:t>   to   </a:t>
            </a:r>
            <a:r>
              <a:rPr lang="en-US" dirty="0" err="1"/>
              <a:t>Vethyy</a:t>
            </a:r>
            <a:r>
              <a:rPr lang="en-US" dirty="0"/>
              <a:t> ..  It is using a bridge.  </a:t>
            </a:r>
          </a:p>
          <a:p>
            <a:r>
              <a:rPr lang="en-US" dirty="0"/>
              <a:t>Between PODs in a node, it uses L2 </a:t>
            </a:r>
          </a:p>
          <a:p>
            <a:endParaRPr lang="en-US" dirty="0"/>
          </a:p>
          <a:p>
            <a:r>
              <a:rPr lang="en-US" dirty="0"/>
              <a:t>To talk to each other </a:t>
            </a:r>
            <a:r>
              <a:rPr lang="en-IN" dirty="0" err="1"/>
              <a:t>linux</a:t>
            </a:r>
            <a:r>
              <a:rPr lang="en-IN" dirty="0"/>
              <a:t> ethernet bridge cbr0</a:t>
            </a:r>
            <a:endParaRPr lang="en-US" dirty="0"/>
          </a:p>
          <a:p>
            <a:r>
              <a:rPr lang="en-US" dirty="0"/>
              <a:t>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ACC94-2374-4DBE-B93C-64C4491D350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9736DC-ECDC-436A-BDE8-52FA0768D31A}" type="slidenum">
              <a:t>13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4873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355863-9797-4470-B66C-6A9BE6D3B4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14C8A5-081E-42F1-B152-7D17E10782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ACC94-2374-4DBE-B93C-64C4491D350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9736DC-ECDC-436A-BDE8-52FA0768D31A}" type="slidenum">
              <a:t>14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604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C5499B43-6585-40E6-8E3B-1B8F9BFF5273}"/>
              </a:ext>
            </a:extLst>
          </p:cNvPr>
          <p:cNvSpPr/>
          <p:nvPr/>
        </p:nvSpPr>
        <p:spPr>
          <a:xfrm>
            <a:off x="254953" y="262780"/>
            <a:ext cx="11682100" cy="6332430"/>
          </a:xfrm>
          <a:prstGeom prst="rect">
            <a:avLst/>
          </a:prstGeom>
          <a:solidFill>
            <a:srgbClr val="D247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BFC27DE-9C7C-4A67-90CA-52DF50ACA42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92156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4B416775-D4C5-40E1-A5B2-E7512F565DF7}"/>
              </a:ext>
            </a:extLst>
          </p:cNvPr>
          <p:cNvSpPr/>
          <p:nvPr/>
        </p:nvSpPr>
        <p:spPr>
          <a:xfrm>
            <a:off x="256032" y="265176"/>
            <a:ext cx="11683051" cy="6332430"/>
          </a:xfrm>
          <a:prstGeom prst="rect">
            <a:avLst/>
          </a:prstGeom>
          <a:solidFill>
            <a:srgbClr val="F5F5F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8B3A903A-7CC8-4751-83CA-C75AB6BBB6C5}"/>
              </a:ext>
            </a:extLst>
          </p:cNvPr>
          <p:cNvCxnSpPr/>
          <p:nvPr/>
        </p:nvCxnSpPr>
        <p:spPr>
          <a:xfrm>
            <a:off x="604436" y="1196391"/>
            <a:ext cx="10983133" cy="0"/>
          </a:xfrm>
          <a:prstGeom prst="straightConnector1">
            <a:avLst/>
          </a:prstGeom>
          <a:noFill/>
          <a:ln w="25402" cap="flat">
            <a:solidFill>
              <a:srgbClr val="D24726"/>
            </a:solidFill>
            <a:prstDash val="solid"/>
            <a:miter/>
          </a:ln>
        </p:spPr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B8B4728D-CC78-4BB0-93EF-90B9203412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448056"/>
            <a:ext cx="6877120" cy="640080"/>
          </a:xfrm>
        </p:spPr>
        <p:txBody>
          <a:bodyPr/>
          <a:lstStyle>
            <a:lvl1pPr>
              <a:defRPr>
                <a:solidFill>
                  <a:srgbClr val="3B3838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8348F7-E4F6-47DB-ADC5-4071F506049C}"/>
              </a:ext>
            </a:extLst>
          </p:cNvPr>
          <p:cNvSpPr txBox="1">
            <a:spLocks noGrp="1"/>
          </p:cNvSpPr>
          <p:nvPr>
            <p:ph idx="4294967295"/>
          </p:nvPr>
        </p:nvSpPr>
        <p:spPr/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  <a:lvl2pPr marL="0" indent="0">
              <a:buNone/>
              <a:defRPr>
                <a:solidFill>
                  <a:srgbClr val="404040"/>
                </a:solidFill>
              </a:defRPr>
            </a:lvl2pPr>
            <a:lvl3pPr marL="0" indent="0">
              <a:buNone/>
              <a:defRPr>
                <a:solidFill>
                  <a:srgbClr val="404040"/>
                </a:solidFill>
              </a:defRPr>
            </a:lvl3pPr>
            <a:lvl4pPr marL="0" indent="0">
              <a:buNone/>
              <a:defRPr>
                <a:solidFill>
                  <a:srgbClr val="404040"/>
                </a:solidFill>
              </a:defRPr>
            </a:lvl4pPr>
            <a:lvl5pPr marL="0" indent="0">
              <a:buNone/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62329DB-C5E3-4200-8B94-D4D07602819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A49643-77A0-4E51-8FE2-22C8421C6135}" type="datetime1">
              <a:rPr lang="en-US"/>
              <a:pPr lvl="0"/>
              <a:t>10/1/2020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CD21763-ADCF-4B9D-9F66-2AD0E8519F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D21346-9714-4F32-B17F-E39AA892620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371926" y="6203947"/>
            <a:ext cx="32765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25E635C7-B7DD-4A28-9845-9FDC7CFCF0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893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FA5FDDFB-A827-443F-B7BB-C932CBADB8FC}"/>
              </a:ext>
            </a:extLst>
          </p:cNvPr>
          <p:cNvSpPr/>
          <p:nvPr/>
        </p:nvSpPr>
        <p:spPr>
          <a:xfrm>
            <a:off x="254953" y="262780"/>
            <a:ext cx="11683051" cy="6332430"/>
          </a:xfrm>
          <a:prstGeom prst="rect">
            <a:avLst/>
          </a:prstGeom>
          <a:solidFill>
            <a:srgbClr val="F5F5F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1E429194-258C-43C1-B006-6D0EDAF43094}"/>
              </a:ext>
            </a:extLst>
          </p:cNvPr>
          <p:cNvSpPr/>
          <p:nvPr/>
        </p:nvSpPr>
        <p:spPr>
          <a:xfrm>
            <a:off x="254953" y="262780"/>
            <a:ext cx="11682100" cy="2072643"/>
          </a:xfrm>
          <a:prstGeom prst="rect">
            <a:avLst/>
          </a:prstGeom>
          <a:solidFill>
            <a:srgbClr val="D247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539E89-E9EA-4272-BEBE-4014294869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2FE80F1F-8F64-4635-8E7B-21700C3FFC48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39496" y="2560320"/>
            <a:ext cx="9445752" cy="3977639"/>
          </a:xfrm>
        </p:spPr>
        <p:txBody>
          <a:bodyPr/>
          <a:lstStyle>
            <a:lvl1pPr>
              <a:defRPr sz="2400">
                <a:solidFill>
                  <a:srgbClr val="404040"/>
                </a:solidFill>
                <a:latin typeface="Segoe UI Light"/>
              </a:defRPr>
            </a:lvl1pPr>
            <a:lvl2pPr marL="0" indent="0">
              <a:buNone/>
              <a:defRPr>
                <a:solidFill>
                  <a:srgbClr val="404040"/>
                </a:solidFill>
              </a:defRPr>
            </a:lvl2pPr>
            <a:lvl3pPr marL="0" indent="0">
              <a:buNone/>
              <a:defRPr>
                <a:solidFill>
                  <a:srgbClr val="404040"/>
                </a:solidFill>
              </a:defRPr>
            </a:lvl3pPr>
            <a:lvl4pPr marL="0" indent="0">
              <a:buNone/>
              <a:defRPr>
                <a:solidFill>
                  <a:srgbClr val="404040"/>
                </a:solidFill>
              </a:defRPr>
            </a:lvl4pPr>
            <a:lvl5pPr marL="0" indent="0">
              <a:buNone/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54710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A7886E78-17E6-47C3-9E90-16EB440180BF}"/>
              </a:ext>
            </a:extLst>
          </p:cNvPr>
          <p:cNvSpPr/>
          <p:nvPr/>
        </p:nvSpPr>
        <p:spPr>
          <a:xfrm>
            <a:off x="256032" y="265176"/>
            <a:ext cx="11683051" cy="6332430"/>
          </a:xfrm>
          <a:prstGeom prst="rect">
            <a:avLst/>
          </a:prstGeom>
          <a:solidFill>
            <a:srgbClr val="F5F5F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D4B10F4A-2154-45CE-81EA-283939A56C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7B3473A-D10B-4D71-A0ED-F9C587B122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C6A060C-28FD-44EC-A2D2-91A9503116F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39496" y="6203947"/>
            <a:ext cx="3276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595959"/>
                </a:solidFill>
                <a:uFillTx/>
                <a:latin typeface="Segoe UI"/>
              </a:defRPr>
            </a:lvl1pPr>
          </a:lstStyle>
          <a:p>
            <a:pPr lvl="0"/>
            <a:fld id="{49847602-E0C2-4907-8736-10EDE9F96A7D}" type="datetime1">
              <a:rPr lang="en-US"/>
              <a:pPr lvl="0"/>
              <a:t>10/1/2020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EF0A370-C65F-4E1F-89E4-18AA1305658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648196" y="6203947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595959"/>
                </a:solidFill>
                <a:uFillTx/>
                <a:latin typeface="Segoe U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401DB7B-C2AF-41A3-AEAB-1043A3155AB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375904" y="6203947"/>
            <a:ext cx="3276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595959"/>
                </a:solidFill>
                <a:uFillTx/>
                <a:latin typeface="Segoe UI"/>
              </a:defRPr>
            </a:lvl1pPr>
          </a:lstStyle>
          <a:p>
            <a:pPr lvl="0"/>
            <a:fld id="{5D26FE35-A289-494C-A88D-F188F20B053A}" type="slidenum"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8F717E-914B-4589-BCFA-3D9C2E3E9A85}"/>
              </a:ext>
            </a:extLst>
          </p:cNvPr>
          <p:cNvCxnSpPr/>
          <p:nvPr/>
        </p:nvCxnSpPr>
        <p:spPr>
          <a:xfrm>
            <a:off x="604436" y="1196391"/>
            <a:ext cx="10983133" cy="0"/>
          </a:xfrm>
          <a:prstGeom prst="straightConnector1">
            <a:avLst/>
          </a:prstGeom>
          <a:noFill/>
          <a:ln w="25402" cap="flat">
            <a:solidFill>
              <a:srgbClr val="D24726"/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Segoe UI Light"/>
        </a:defRPr>
      </a:lvl1pPr>
    </p:titleStyle>
    <p:bodyStyle>
      <a:lvl1pPr marL="0" marR="0" lvl="0" indent="0" algn="l" defTabSz="914400" rtl="0" fontAlgn="auto" hangingPunct="1">
        <a:lnSpc>
          <a:spcPct val="150000"/>
        </a:lnSpc>
        <a:spcBef>
          <a:spcPts val="1000"/>
        </a:spcBef>
        <a:spcAft>
          <a:spcPts val="1200"/>
        </a:spcAft>
        <a:buNone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Segoe UI"/>
        </a:defRPr>
      </a:lvl1pPr>
      <a:lvl2pPr marL="228600" marR="0" lvl="1" indent="-228600" algn="l" defTabSz="914400" rtl="0" fontAlgn="auto" hangingPunct="1">
        <a:lnSpc>
          <a:spcPct val="150000"/>
        </a:lnSpc>
        <a:spcBef>
          <a:spcPts val="1000"/>
        </a:spcBef>
        <a:spcAft>
          <a:spcPts val="1200"/>
        </a:spcAft>
        <a:buSzPct val="100000"/>
        <a:buFont typeface="Arial" pitchFamily="34"/>
        <a:buChar char="•"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Segoe UI"/>
        </a:defRPr>
      </a:lvl2pPr>
      <a:lvl3pPr marL="685800" marR="0" lvl="2" indent="-228600" algn="l" defTabSz="914400" rtl="0" fontAlgn="auto" hangingPunct="1">
        <a:lnSpc>
          <a:spcPct val="150000"/>
        </a:lnSpc>
        <a:spcBef>
          <a:spcPts val="1000"/>
        </a:spcBef>
        <a:spcAft>
          <a:spcPts val="1200"/>
        </a:spcAft>
        <a:buSzPct val="100000"/>
        <a:buFont typeface="Arial" pitchFamily="34"/>
        <a:buChar char="•"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Segoe UI"/>
        </a:defRPr>
      </a:lvl3pPr>
      <a:lvl4pPr marL="1143000" marR="0" lvl="3" indent="-228600" algn="l" defTabSz="914400" rtl="0" fontAlgn="auto" hangingPunct="1">
        <a:lnSpc>
          <a:spcPct val="150000"/>
        </a:lnSpc>
        <a:spcBef>
          <a:spcPts val="1000"/>
        </a:spcBef>
        <a:spcAft>
          <a:spcPts val="1200"/>
        </a:spcAft>
        <a:buSzPct val="100000"/>
        <a:buFont typeface="Arial" pitchFamily="34"/>
        <a:buChar char="•"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Segoe UI"/>
        </a:defRPr>
      </a:lvl4pPr>
      <a:lvl5pPr marL="1600200" marR="0" lvl="4" indent="-228600" algn="l" defTabSz="914400" rtl="0" fontAlgn="auto" hangingPunct="1">
        <a:lnSpc>
          <a:spcPct val="150000"/>
        </a:lnSpc>
        <a:spcBef>
          <a:spcPts val="1000"/>
        </a:spcBef>
        <a:spcAft>
          <a:spcPts val="1200"/>
        </a:spcAft>
        <a:buSzPct val="100000"/>
        <a:buFont typeface="Arial" pitchFamily="34"/>
        <a:buChar char="•"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Segoe U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admin/daemon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asks/administer-cluster/network-policy-provider/cilium-network-policy/" TargetMode="External"/><Relationship Id="rId2" Type="http://schemas.openxmlformats.org/officeDocument/2006/relationships/hyperlink" Target="https://kubernetes.io/docs/tasks/administer-cluster/network-policy-provider/calico-network-polic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ubernetes.io/docs/tasks/administer-cluster/network-policy-provider/romana-network-policy/" TargetMode="External"/><Relationship Id="rId4" Type="http://schemas.openxmlformats.org/officeDocument/2006/relationships/hyperlink" Target="https://kubernetes.io/docs/tasks/administer-cluster/network-policy-provider/kube-router-network-policy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an7.org/linux/man-pages/man4/veth.4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2E9E-231D-4F81-8F91-152595B874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093205"/>
            <a:ext cx="10515600" cy="1458716"/>
          </a:xfrm>
        </p:spPr>
        <p:txBody>
          <a:bodyPr anchor="ctr"/>
          <a:lstStyle/>
          <a:p>
            <a:pPr lvl="0"/>
            <a:r>
              <a:rPr lang="en-US" sz="4800" dirty="0">
                <a:solidFill>
                  <a:srgbClr val="FFFFFF"/>
                </a:solidFill>
              </a:rPr>
              <a:t>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84057-6AC5-4A5F-A407-5FBF25FA4565}"/>
              </a:ext>
            </a:extLst>
          </p:cNvPr>
          <p:cNvSpPr txBox="1">
            <a:spLocks/>
          </p:cNvSpPr>
          <p:nvPr/>
        </p:nvSpPr>
        <p:spPr>
          <a:xfrm>
            <a:off x="855622" y="3467356"/>
            <a:ext cx="9582738" cy="11377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</a:defRPr>
            </a:lvl1pPr>
            <a:lvl2pPr marL="228600" marR="0" lvl="1" indent="-228600" algn="l" defTabSz="914400" rtl="0" fontAlgn="auto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100000"/>
              <a:buFont typeface="Arial" pitchFamily="34"/>
              <a:buChar char="•"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</a:defRPr>
            </a:lvl2pPr>
            <a:lvl3pPr marL="685800" marR="0" lvl="2" indent="-228600" algn="l" defTabSz="914400" rtl="0" fontAlgn="auto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100000"/>
              <a:buFont typeface="Arial" pitchFamily="34"/>
              <a:buChar char="•"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</a:defRPr>
            </a:lvl3pPr>
            <a:lvl4pPr marL="1143000" marR="0" lvl="3" indent="-228600" algn="l" defTabSz="914400" rtl="0" fontAlgn="auto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100000"/>
              <a:buFont typeface="Arial" pitchFamily="34"/>
              <a:buChar char="•"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</a:defRPr>
            </a:lvl4pPr>
            <a:lvl5pPr marL="1600200" marR="0" lvl="4" indent="-228600" algn="l" defTabSz="914400" rtl="0" fontAlgn="auto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100000"/>
              <a:buFont typeface="Arial" pitchFamily="34"/>
              <a:buChar char="•"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rgbClr val="FFFFFF"/>
                </a:solidFill>
                <a:latin typeface="Segoe UI Light"/>
              </a:rPr>
              <a:t>Networking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5912-DE7F-4029-B36B-6634F6CB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Segoe UI Semibold" pitchFamily="34"/>
                <a:cs typeface="Segoe UI Semibold" pitchFamily="34"/>
              </a:rPr>
              <a:t>Linux Ethernet Bridge</a:t>
            </a:r>
            <a:endParaRPr lang="en-IN" dirty="0">
              <a:solidFill>
                <a:srgbClr val="C00000"/>
              </a:solidFill>
              <a:latin typeface="Segoe UI Semibold" pitchFamily="34"/>
              <a:cs typeface="Segoe UI Semibold" pitchFamily="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578E81-85C5-453D-BB06-A4CD47AED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5" y="2067930"/>
            <a:ext cx="4476750" cy="3038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FFB01A-F189-4A60-BEE4-6D068AD43A2F}"/>
              </a:ext>
            </a:extLst>
          </p:cNvPr>
          <p:cNvSpPr txBox="1"/>
          <p:nvPr/>
        </p:nvSpPr>
        <p:spPr>
          <a:xfrm>
            <a:off x="790575" y="2181225"/>
            <a:ext cx="5572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Segoe UI Semibold" pitchFamily="34"/>
                <a:cs typeface="Segoe UI Semibold" pitchFamily="34"/>
              </a:rPr>
              <a:t>Linux Ethernet bridge is a virtual Layer 2 networking device used to unite two or more network segments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115C28-352D-45BA-9223-045A841634BF}"/>
              </a:ext>
            </a:extLst>
          </p:cNvPr>
          <p:cNvSpPr txBox="1"/>
          <p:nvPr/>
        </p:nvSpPr>
        <p:spPr>
          <a:xfrm>
            <a:off x="790575" y="3505200"/>
            <a:ext cx="5591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Segoe UI Semibold" pitchFamily="34"/>
                <a:cs typeface="Segoe UI Semibold" pitchFamily="34"/>
              </a:rPr>
              <a:t>Pods can talk to each other through the root namespace using Linux Ethernet Bridge</a:t>
            </a:r>
            <a:endParaRPr lang="en-IN" dirty="0">
              <a:solidFill>
                <a:srgbClr val="C00000"/>
              </a:solidFill>
              <a:latin typeface="Segoe UI Semibold" pitchFamily="34"/>
              <a:cs typeface="Segoe UI Semibold" pitchFamily="34"/>
            </a:endParaRP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F4507C-0832-4389-B672-41D5F1E2FD6E}"/>
              </a:ext>
            </a:extLst>
          </p:cNvPr>
          <p:cNvSpPr txBox="1"/>
          <p:nvPr/>
        </p:nvSpPr>
        <p:spPr>
          <a:xfrm>
            <a:off x="771526" y="4657725"/>
            <a:ext cx="4895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Segoe UI Semibold" pitchFamily="34"/>
                <a:cs typeface="Segoe UI Semibold" pitchFamily="34"/>
              </a:rPr>
              <a:t>Ethernet bridge maintain a routing table and uses MAC-address unique to each Ethernet device in the network</a:t>
            </a:r>
            <a:endParaRPr lang="en-IN" dirty="0">
              <a:solidFill>
                <a:srgbClr val="C00000"/>
              </a:solidFill>
              <a:latin typeface="Segoe UI Semibold" pitchFamily="34"/>
              <a:cs typeface="Segoe UI Semibold" pitchFamily="34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25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FDAB-DAFF-4109-A08F-755A7B60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Intra-POD communication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F7B291-94D2-4E41-A085-CC085A14F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2120370"/>
            <a:ext cx="52768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07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A8A8-D164-465A-A333-355BD345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Intra-POD communication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0305B9-05BD-407F-92B2-58A12B2E5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275" y="1901711"/>
            <a:ext cx="4810126" cy="37216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265705-B92C-4CD4-8958-95EAC95D6E13}"/>
              </a:ext>
            </a:extLst>
          </p:cNvPr>
          <p:cNvSpPr txBox="1"/>
          <p:nvPr/>
        </p:nvSpPr>
        <p:spPr>
          <a:xfrm>
            <a:off x="552448" y="2209801"/>
            <a:ext cx="5638801" cy="104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Pod is comprised of one or more containers  along with a “pause” container</a:t>
            </a:r>
            <a:endParaRPr lang="en-IN" sz="220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2AE79A-1E24-47A2-8911-2FF0B0B47519}"/>
              </a:ext>
            </a:extLst>
          </p:cNvPr>
          <p:cNvSpPr txBox="1"/>
          <p:nvPr/>
        </p:nvSpPr>
        <p:spPr>
          <a:xfrm>
            <a:off x="552450" y="4210050"/>
            <a:ext cx="5419726" cy="155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Pause container responsibility is to bring up the network namespace.  It reserves and holds network namespace</a:t>
            </a:r>
            <a:endParaRPr lang="en-IN" sz="220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700899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E1A7FE1-0EA3-4AB2-8EE5-FC52EE729ED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Intra-node communication</a:t>
            </a:r>
            <a:endParaRPr lang="en-US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9BAA3-106E-498F-A472-660A62186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097" y="2037501"/>
            <a:ext cx="6074792" cy="341403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816DF07-13F7-4931-9ADA-533E93284B3F}"/>
              </a:ext>
            </a:extLst>
          </p:cNvPr>
          <p:cNvSpPr/>
          <p:nvPr/>
        </p:nvSpPr>
        <p:spPr>
          <a:xfrm>
            <a:off x="676405" y="4271373"/>
            <a:ext cx="4847573" cy="1139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Every Pod has its own </a:t>
            </a:r>
            <a:r>
              <a:rPr lang="en-US" sz="220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netns</a:t>
            </a:r>
            <a:r>
              <a:rPr lang="en-US" sz="22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with a virtual ethernet pair connecting it to the root </a:t>
            </a:r>
            <a:r>
              <a:rPr lang="en-US" sz="220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netns</a:t>
            </a:r>
            <a:endParaRPr lang="en-IN" sz="220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BE8028-D264-4183-BF35-EB697E3F9BBA}"/>
              </a:ext>
            </a:extLst>
          </p:cNvPr>
          <p:cNvSpPr txBox="1"/>
          <p:nvPr/>
        </p:nvSpPr>
        <p:spPr>
          <a:xfrm>
            <a:off x="676405" y="2505205"/>
            <a:ext cx="45970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The main network interface eth0 is in this root </a:t>
            </a:r>
            <a:r>
              <a:rPr lang="en-US" sz="220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netns</a:t>
            </a:r>
            <a:endParaRPr lang="en-IN" sz="220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713403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E1A7FE1-0EA3-4AB2-8EE5-FC52EE729ED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Inter-node communication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289DA6-DC89-489D-AB88-54EA26535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" y="2024197"/>
            <a:ext cx="9566910" cy="367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55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5B658-A404-4627-A37D-C57FBC3D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Calico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DF4AD-11D0-4FDE-A378-8F9E54DB853B}"/>
              </a:ext>
            </a:extLst>
          </p:cNvPr>
          <p:cNvSpPr txBox="1"/>
          <p:nvPr/>
        </p:nvSpPr>
        <p:spPr>
          <a:xfrm>
            <a:off x="891540" y="2183130"/>
            <a:ext cx="1001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Calico is a container networking solution which uses layer 3 to route packets to pods  </a:t>
            </a:r>
            <a:endParaRPr lang="en-IN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C5806-E1D3-46BD-87E1-6C7351A904E8}"/>
              </a:ext>
            </a:extLst>
          </p:cNvPr>
          <p:cNvSpPr txBox="1"/>
          <p:nvPr/>
        </p:nvSpPr>
        <p:spPr>
          <a:xfrm>
            <a:off x="902970" y="3314700"/>
            <a:ext cx="726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Calico can also provide network policy for Kubernetes</a:t>
            </a:r>
            <a:endParaRPr lang="en-IN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076935-559F-4D4B-AC09-BA731CD7D91A}"/>
              </a:ext>
            </a:extLst>
          </p:cNvPr>
          <p:cNvSpPr txBox="1"/>
          <p:nvPr/>
        </p:nvSpPr>
        <p:spPr>
          <a:xfrm>
            <a:off x="902970" y="4446270"/>
            <a:ext cx="828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Etcd</a:t>
            </a:r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is the backend data store for all the information Calico needs</a:t>
            </a:r>
            <a:endParaRPr lang="en-IN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60721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750D-1C68-43E7-B089-FF77D2BF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Calico Components</a:t>
            </a:r>
            <a:endParaRPr lang="en-IN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19505-8A9C-4E96-8DD9-4FB894168083}"/>
              </a:ext>
            </a:extLst>
          </p:cNvPr>
          <p:cNvSpPr txBox="1"/>
          <p:nvPr/>
        </p:nvSpPr>
        <p:spPr>
          <a:xfrm>
            <a:off x="1257300" y="1988820"/>
            <a:ext cx="673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ETCD</a:t>
            </a:r>
            <a:endParaRPr lang="en-IN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B60F22-A5F8-4EC6-93CE-2999B40B6B98}"/>
              </a:ext>
            </a:extLst>
          </p:cNvPr>
          <p:cNvSpPr txBox="1"/>
          <p:nvPr/>
        </p:nvSpPr>
        <p:spPr>
          <a:xfrm>
            <a:off x="1261110" y="2907030"/>
            <a:ext cx="673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BIRD</a:t>
            </a:r>
            <a:endParaRPr lang="en-IN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54160-1965-4C42-A46F-0DB4607593E8}"/>
              </a:ext>
            </a:extLst>
          </p:cNvPr>
          <p:cNvSpPr txBox="1"/>
          <p:nvPr/>
        </p:nvSpPr>
        <p:spPr>
          <a:xfrm>
            <a:off x="1264920" y="3928110"/>
            <a:ext cx="673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CONFD</a:t>
            </a:r>
            <a:endParaRPr lang="en-IN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B114AA-F3B8-4763-AFF0-C4F086A90C7B}"/>
              </a:ext>
            </a:extLst>
          </p:cNvPr>
          <p:cNvSpPr txBox="1"/>
          <p:nvPr/>
        </p:nvSpPr>
        <p:spPr>
          <a:xfrm>
            <a:off x="1297094" y="4892040"/>
            <a:ext cx="150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FELIX</a:t>
            </a:r>
            <a:endParaRPr lang="en-IN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EF2305-BD5E-4B4D-BA48-55B9189D0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054" y="1879045"/>
            <a:ext cx="6740891" cy="338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97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750D-1C68-43E7-B089-FF77D2BF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ETCD</a:t>
            </a:r>
            <a:endParaRPr lang="en-IN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19505-8A9C-4E96-8DD9-4FB894168083}"/>
              </a:ext>
            </a:extLst>
          </p:cNvPr>
          <p:cNvSpPr txBox="1"/>
          <p:nvPr/>
        </p:nvSpPr>
        <p:spPr>
          <a:xfrm>
            <a:off x="1245870" y="2800351"/>
            <a:ext cx="944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Etcd</a:t>
            </a:r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is the backend data store for all the information Calico needs</a:t>
            </a:r>
            <a:endParaRPr lang="en-IN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B60F22-A5F8-4EC6-93CE-2999B40B6B98}"/>
              </a:ext>
            </a:extLst>
          </p:cNvPr>
          <p:cNvSpPr txBox="1"/>
          <p:nvPr/>
        </p:nvSpPr>
        <p:spPr>
          <a:xfrm>
            <a:off x="1261110" y="3798570"/>
            <a:ext cx="673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The</a:t>
            </a:r>
            <a:r>
              <a:rPr lang="en-US" dirty="0"/>
              <a:t> </a:t>
            </a:r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default location for the calico keys is /calico</a:t>
            </a:r>
            <a:endParaRPr lang="en-IN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894839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7445-A779-4C37-8FA2-0770F34E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Felix</a:t>
            </a:r>
            <a:endParaRPr lang="en-IN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EC790-3D5B-4D04-8862-182789F3E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05" y="2619375"/>
            <a:ext cx="4276725" cy="809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6ED91F-FE1B-4378-A8D1-DF5FEC981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404" y="1920240"/>
            <a:ext cx="6740891" cy="338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8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750D-1C68-43E7-B089-FF77D2BF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BIRD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19505-8A9C-4E96-8DD9-4FB894168083}"/>
              </a:ext>
            </a:extLst>
          </p:cNvPr>
          <p:cNvSpPr txBox="1"/>
          <p:nvPr/>
        </p:nvSpPr>
        <p:spPr>
          <a:xfrm>
            <a:off x="834390" y="2686050"/>
            <a:ext cx="673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BIRD is a BGP routing daemon which runs on every host.</a:t>
            </a:r>
            <a:endParaRPr lang="en-IN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B60F22-A5F8-4EC6-93CE-2999B40B6B98}"/>
              </a:ext>
            </a:extLst>
          </p:cNvPr>
          <p:cNvSpPr txBox="1"/>
          <p:nvPr/>
        </p:nvSpPr>
        <p:spPr>
          <a:xfrm>
            <a:off x="838200" y="3718560"/>
            <a:ext cx="673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Calico makes uses of BGP to propagate routes between hosts.</a:t>
            </a:r>
            <a:endParaRPr lang="en-IN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A3F65-959F-407B-8F4E-8A19775A3C4A}"/>
              </a:ext>
            </a:extLst>
          </p:cNvPr>
          <p:cNvSpPr txBox="1"/>
          <p:nvPr/>
        </p:nvSpPr>
        <p:spPr>
          <a:xfrm>
            <a:off x="868680" y="4640580"/>
            <a:ext cx="10915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Bird runs on every host in the Kubernetes cluster, usually as a </a:t>
            </a:r>
            <a:r>
              <a:rPr lang="en-US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DaemonSet</a:t>
            </a:r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. It’s included in the calico/node container.</a:t>
            </a:r>
            <a:endParaRPr lang="en-IN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A84ACC-5D6B-47A2-B71E-7F4EA4112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856" y="1491279"/>
            <a:ext cx="45434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3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D84D-8A8F-4FEE-95D9-561AAB0D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Segoe UI Semibold" pitchFamily="34"/>
                <a:cs typeface="Segoe UI Semibold" pitchFamily="34"/>
              </a:rPr>
              <a:t>Docker Networking</a:t>
            </a:r>
            <a:endParaRPr lang="en-IN" dirty="0">
              <a:solidFill>
                <a:srgbClr val="C00000"/>
              </a:solidFill>
              <a:latin typeface="Segoe UI Semibold" pitchFamily="34"/>
              <a:cs typeface="Segoe UI Semibold" pitchFamily="34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AA6DFDD9-898A-42D2-A748-93D9019417D3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D8A3A8A6-5927-4919-BD4B-40EA6F668E11}"/>
              </a:ext>
            </a:extLst>
          </p:cNvPr>
          <p:cNvSpPr/>
          <p:nvPr/>
        </p:nvSpPr>
        <p:spPr>
          <a:xfrm>
            <a:off x="1280841" y="1952718"/>
            <a:ext cx="2045416" cy="1684961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Bridge</a:t>
            </a:r>
            <a:endParaRPr lang="en-IN" sz="2400" b="1" dirty="0">
              <a:solidFill>
                <a:schemeClr val="accent1"/>
              </a:solidFill>
            </a:endParaRP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E6165929-4B99-404D-AA49-E7D6A84864B0}"/>
              </a:ext>
            </a:extLst>
          </p:cNvPr>
          <p:cNvSpPr/>
          <p:nvPr/>
        </p:nvSpPr>
        <p:spPr>
          <a:xfrm>
            <a:off x="4780516" y="1913161"/>
            <a:ext cx="2178122" cy="1684961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None</a:t>
            </a:r>
            <a:endParaRPr lang="en-IN" sz="2400" b="1" dirty="0">
              <a:solidFill>
                <a:schemeClr val="accent1"/>
              </a:solidFill>
            </a:endParaRP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B2317839-0BBB-476E-BA84-A71F3A3C9672}"/>
              </a:ext>
            </a:extLst>
          </p:cNvPr>
          <p:cNvSpPr/>
          <p:nvPr/>
        </p:nvSpPr>
        <p:spPr>
          <a:xfrm>
            <a:off x="2850785" y="4520037"/>
            <a:ext cx="2178122" cy="1684961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host</a:t>
            </a:r>
            <a:endParaRPr lang="en-IN" sz="2400" b="1" dirty="0">
              <a:solidFill>
                <a:schemeClr val="accent1"/>
              </a:solidFill>
            </a:endParaRP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FE638300-A9F4-4C76-B3A5-794918277D8B}"/>
              </a:ext>
            </a:extLst>
          </p:cNvPr>
          <p:cNvSpPr/>
          <p:nvPr/>
        </p:nvSpPr>
        <p:spPr>
          <a:xfrm>
            <a:off x="8346222" y="1928514"/>
            <a:ext cx="2178122" cy="1684961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Overlay</a:t>
            </a:r>
            <a:endParaRPr lang="en-IN" sz="2400" b="1" dirty="0">
              <a:solidFill>
                <a:schemeClr val="accent1"/>
              </a:solidFill>
            </a:endParaRP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AE851DA2-7EBC-48AF-8559-BD623C01C0E8}"/>
              </a:ext>
            </a:extLst>
          </p:cNvPr>
          <p:cNvSpPr/>
          <p:nvPr/>
        </p:nvSpPr>
        <p:spPr>
          <a:xfrm>
            <a:off x="7064589" y="4520036"/>
            <a:ext cx="2178122" cy="1684961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1"/>
                </a:solidFill>
              </a:rPr>
              <a:t>Macvlan</a:t>
            </a:r>
            <a:endParaRPr lang="en-IN" sz="24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11741-3954-4828-B7DD-080E2FD3D9F9}"/>
              </a:ext>
            </a:extLst>
          </p:cNvPr>
          <p:cNvSpPr txBox="1"/>
          <p:nvPr/>
        </p:nvSpPr>
        <p:spPr>
          <a:xfrm>
            <a:off x="3647895" y="3977121"/>
            <a:ext cx="5586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$ docker network create -d &lt;type&gt;  name</a:t>
            </a:r>
            <a:endParaRPr lang="en-IN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882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750D-1C68-43E7-B089-FF77D2BF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Calico Felix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19505-8A9C-4E96-8DD9-4FB894168083}"/>
              </a:ext>
            </a:extLst>
          </p:cNvPr>
          <p:cNvSpPr txBox="1"/>
          <p:nvPr/>
        </p:nvSpPr>
        <p:spPr>
          <a:xfrm>
            <a:off x="1097280" y="2651760"/>
            <a:ext cx="524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Writes the routing table of the operating system</a:t>
            </a:r>
            <a:endParaRPr lang="en-IN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B60F22-A5F8-4EC6-93CE-2999B40B6B98}"/>
              </a:ext>
            </a:extLst>
          </p:cNvPr>
          <p:cNvSpPr txBox="1"/>
          <p:nvPr/>
        </p:nvSpPr>
        <p:spPr>
          <a:xfrm>
            <a:off x="1078230" y="3718560"/>
            <a:ext cx="673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It manipulates </a:t>
            </a:r>
            <a:r>
              <a:rPr lang="en-US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IPtables</a:t>
            </a:r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on the host. </a:t>
            </a:r>
            <a:endParaRPr lang="en-IN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635C0-9014-4EBD-A28C-055BAAAF2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695" y="2457450"/>
            <a:ext cx="45339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62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750D-1C68-43E7-B089-FF77D2BF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CONFD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19505-8A9C-4E96-8DD9-4FB894168083}"/>
              </a:ext>
            </a:extLst>
          </p:cNvPr>
          <p:cNvSpPr txBox="1"/>
          <p:nvPr/>
        </p:nvSpPr>
        <p:spPr>
          <a:xfrm>
            <a:off x="809625" y="2651760"/>
            <a:ext cx="1049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Configuration management tool which reads values from </a:t>
            </a:r>
            <a:r>
              <a:rPr lang="en-US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etcd</a:t>
            </a:r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and writes the BIRD configuration for Calico</a:t>
            </a:r>
            <a:endParaRPr lang="en-IN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145865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52AD-54FB-4D7D-89FB-11D1F3C7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Kubernetes Networking</a:t>
            </a:r>
            <a:endParaRPr lang="en-IN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8B6552-6C21-463C-A7FC-3A9D1337E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945" y="1541409"/>
            <a:ext cx="7700230" cy="496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23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52AD-54FB-4D7D-89FB-11D1F3C7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Kubernetes Networking</a:t>
            </a:r>
            <a:endParaRPr lang="en-IN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C8428C-5D4A-47CD-87E1-0294DFF06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4" y="1520463"/>
            <a:ext cx="7286625" cy="488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14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6F54-665D-4504-B97E-D5C7CBFA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Networking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D692CF-039D-46D3-A04D-215CCFE7E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699" y="1494597"/>
            <a:ext cx="8429625" cy="457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24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E1A7FE1-0EA3-4AB2-8EE5-FC52EE729ED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Service Networking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44103B-C21E-41F6-B075-2242FAE723BC}"/>
              </a:ext>
            </a:extLst>
          </p:cNvPr>
          <p:cNvSpPr txBox="1"/>
          <p:nvPr/>
        </p:nvSpPr>
        <p:spPr>
          <a:xfrm>
            <a:off x="617220" y="2160270"/>
            <a:ext cx="5478780" cy="128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Pods (and consequently their IPs) change all the time.  This makes the Pod IPs unreliable for using directly for communications.</a:t>
            </a:r>
            <a:endParaRPr lang="en-IN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A4CD14-888C-487E-B363-4CF9BA403070}"/>
              </a:ext>
            </a:extLst>
          </p:cNvPr>
          <p:cNvSpPr txBox="1"/>
          <p:nvPr/>
        </p:nvSpPr>
        <p:spPr>
          <a:xfrm>
            <a:off x="662940" y="4217670"/>
            <a:ext cx="5627370" cy="87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Services — a virtual IP with a group of Pod IPs as endpoints (identified via label selectors)</a:t>
            </a:r>
            <a:endParaRPr lang="en-IN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CEBB40-F825-4AB6-AF8E-5A43CA432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60" y="1809750"/>
            <a:ext cx="39624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39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E1A7FE1-0EA3-4AB2-8EE5-FC52EE729ED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Service Networking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C93DAD-BE8E-42D2-9C8B-818F88BAE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2200365"/>
            <a:ext cx="4933938" cy="33527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7302D9-0B00-4B8C-A5D7-EC5A7FBE1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346" y="2200365"/>
            <a:ext cx="5044279" cy="335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99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E1A7FE1-0EA3-4AB2-8EE5-FC52EE729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2666" y="609600"/>
            <a:ext cx="6805661" cy="47853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Service Networking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2E8D77-24EE-4328-A707-13E948DEC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0" y="2653876"/>
            <a:ext cx="5983604" cy="11637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CE2F12-9243-4CF9-8ECF-977584F2A365}"/>
              </a:ext>
            </a:extLst>
          </p:cNvPr>
          <p:cNvSpPr txBox="1"/>
          <p:nvPr/>
        </p:nvSpPr>
        <p:spPr>
          <a:xfrm>
            <a:off x="697230" y="2274569"/>
            <a:ext cx="4458970" cy="128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Virtual IP implementation (service) is actually iptables rules, that are managed by the </a:t>
            </a:r>
            <a:r>
              <a:rPr lang="en-US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KubeProxy</a:t>
            </a:r>
            <a:endParaRPr lang="en-IN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C47759-983D-4776-B116-3F8AFDFF7D77}"/>
              </a:ext>
            </a:extLst>
          </p:cNvPr>
          <p:cNvSpPr txBox="1"/>
          <p:nvPr/>
        </p:nvSpPr>
        <p:spPr>
          <a:xfrm>
            <a:off x="754380" y="4411980"/>
            <a:ext cx="4309110" cy="128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KubeProxy</a:t>
            </a:r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watches the </a:t>
            </a:r>
            <a:r>
              <a:rPr lang="en-US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api</a:t>
            </a:r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server for endpoints changes and updates the iptables rules accordingly</a:t>
            </a:r>
            <a:endParaRPr lang="en-IN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1B75B6-F44B-436A-86AD-323535609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230" y="4335478"/>
            <a:ext cx="4410075" cy="13637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CD8882-BA1D-411A-ABA9-0FF4F23986D2}"/>
              </a:ext>
            </a:extLst>
          </p:cNvPr>
          <p:cNvSpPr txBox="1"/>
          <p:nvPr/>
        </p:nvSpPr>
        <p:spPr>
          <a:xfrm>
            <a:off x="6924675" y="5772150"/>
            <a:ext cx="3897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Linux connection tracking table</a:t>
            </a:r>
          </a:p>
        </p:txBody>
      </p:sp>
    </p:spTree>
    <p:extLst>
      <p:ext uri="{BB962C8B-B14F-4D97-AF65-F5344CB8AC3E}">
        <p14:creationId xmlns:p14="http://schemas.microsoft.com/office/powerpoint/2010/main" val="4214385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750D-1C68-43E7-B089-FF77D2BF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Calico Pod-to-Pod Communication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9CC91-2B03-4956-8F30-B17CD0515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837" y="1985962"/>
            <a:ext cx="85629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99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83C6-F548-4B95-9703-75862F34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Pod-to-Pod Communication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ACA1FD-D369-40B7-A9A9-5D0FFFA44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98" y="2786062"/>
            <a:ext cx="2743200" cy="1285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FAB0A4-E21C-45F4-AA84-74E26C4D3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213" y="1725930"/>
            <a:ext cx="8808230" cy="386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9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E1A7FE1-0EA3-4AB2-8EE5-FC52EE729ED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C00000"/>
                </a:solidFill>
                <a:latin typeface="Segoe UI Semibold" pitchFamily="34"/>
                <a:cs typeface="Segoe UI Semibold" pitchFamily="34"/>
              </a:rPr>
              <a:t>Docker Networking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BEEDB-B2EB-424A-89A7-41B2094CC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641" y="1890925"/>
            <a:ext cx="2651929" cy="45190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E7046D-2BEB-4D8F-AD36-9EBE8F66E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927" y="2648863"/>
            <a:ext cx="3791715" cy="214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39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83C6-F548-4B95-9703-75862F34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ARP Resolution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0C71A4-CCD9-40BC-A193-6812DE5DB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15" y="1698306"/>
            <a:ext cx="4924425" cy="4410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4E215D-F129-4A2E-A8E1-3AEEA6A9B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915" y="1698306"/>
            <a:ext cx="4743450" cy="422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41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83C6-F548-4B95-9703-75862F34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ARP Resolution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523032-256F-497F-8A56-FD4BD26EE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393" y="1773554"/>
            <a:ext cx="7533971" cy="366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83C6-F548-4B95-9703-75862F34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Packet Forwarding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A58426-1DFC-44E4-ACB2-E3CF5D042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67" y="2624137"/>
            <a:ext cx="2447925" cy="1609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17D715-8885-4DA8-AF14-3FF98EABE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799" y="1965960"/>
            <a:ext cx="6846257" cy="350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58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AD84-D706-48E5-AA25-E127137D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Network Policy</a:t>
            </a:r>
            <a:endParaRPr lang="en-IN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5129A-FD74-4520-A996-A7DD23D16269}"/>
              </a:ext>
            </a:extLst>
          </p:cNvPr>
          <p:cNvSpPr txBox="1"/>
          <p:nvPr/>
        </p:nvSpPr>
        <p:spPr>
          <a:xfrm>
            <a:off x="651510" y="1943100"/>
            <a:ext cx="1060704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To apply a </a:t>
            </a:r>
            <a:r>
              <a:rPr lang="en-US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NetworkPolicy</a:t>
            </a:r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definition in a Kubernetes cluster, the network plugin must support </a:t>
            </a:r>
            <a:r>
              <a:rPr lang="en-US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NetworkPolicy</a:t>
            </a:r>
            <a:endParaRPr lang="en-IN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88880A-AC20-4B3D-8999-64255AAD2CE1}"/>
              </a:ext>
            </a:extLst>
          </p:cNvPr>
          <p:cNvSpPr txBox="1"/>
          <p:nvPr/>
        </p:nvSpPr>
        <p:spPr>
          <a:xfrm>
            <a:off x="651510" y="329184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Exp:- Calico</a:t>
            </a:r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, </a:t>
            </a:r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Cilium</a:t>
            </a:r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, </a:t>
            </a:r>
            <a:r>
              <a:rPr lang="en-US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Kube</a:t>
            </a:r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-router</a:t>
            </a:r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, </a:t>
            </a:r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Romana</a:t>
            </a:r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, and Weave Net</a:t>
            </a:r>
            <a:endParaRPr lang="en-IN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5D48E-5CAC-45BC-B303-DAF69035573C}"/>
              </a:ext>
            </a:extLst>
          </p:cNvPr>
          <p:cNvSpPr txBox="1"/>
          <p:nvPr/>
        </p:nvSpPr>
        <p:spPr>
          <a:xfrm>
            <a:off x="651510" y="4274820"/>
            <a:ext cx="934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The </a:t>
            </a:r>
            <a:r>
              <a:rPr lang="en-US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NetworkPolicy</a:t>
            </a:r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resource uses labels to determine which pods it will manage.</a:t>
            </a:r>
            <a:endParaRPr lang="en-IN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601164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AD84-D706-48E5-AA25-E127137D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Network Policy</a:t>
            </a:r>
            <a:endParaRPr lang="en-IN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4B5A4-9558-4C4B-B0D5-9A81218B4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318" y="1325880"/>
            <a:ext cx="2477042" cy="52806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5473C-4C78-4086-8A87-98536C31F211}"/>
              </a:ext>
            </a:extLst>
          </p:cNvPr>
          <p:cNvSpPr txBox="1"/>
          <p:nvPr/>
        </p:nvSpPr>
        <p:spPr>
          <a:xfrm>
            <a:off x="708660" y="2377440"/>
            <a:ext cx="73723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Example:- </a:t>
            </a:r>
          </a:p>
          <a:p>
            <a:endParaRPr lang="en-US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Traffic is from IPs in block 182.213.0.0/16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The client pod is in a namespace that is labeled project=</a:t>
            </a:r>
            <a:r>
              <a:rPr lang="en-US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mywebapp</a:t>
            </a:r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The client pod is labeled app=frontend and it is in the same namespace (default).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677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AD84-D706-48E5-AA25-E127137D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Network Policy – Fine Tuning</a:t>
            </a:r>
            <a:endParaRPr lang="en-IN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F4FF01-7897-44E8-B413-4CED0EF1B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44" y="2980730"/>
            <a:ext cx="2780010" cy="2447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604F03-71A7-45DA-ADA0-E62EB11BEDDB}"/>
              </a:ext>
            </a:extLst>
          </p:cNvPr>
          <p:cNvSpPr txBox="1"/>
          <p:nvPr/>
        </p:nvSpPr>
        <p:spPr>
          <a:xfrm>
            <a:off x="826043" y="2057400"/>
            <a:ext cx="3019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podSelector</a:t>
            </a:r>
            <a:endParaRPr lang="en-IN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  <a:p>
            <a:r>
              <a:rPr lang="en-IN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namespaceSelector</a:t>
            </a:r>
            <a:endParaRPr lang="en-IN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202E1D-D642-49F0-BE6E-3838D177A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387" y="2980730"/>
            <a:ext cx="3314700" cy="1409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888C99-ADC4-40FE-91F1-F0A2AA8353D0}"/>
              </a:ext>
            </a:extLst>
          </p:cNvPr>
          <p:cNvSpPr/>
          <p:nvPr/>
        </p:nvSpPr>
        <p:spPr>
          <a:xfrm>
            <a:off x="4106527" y="2308860"/>
            <a:ext cx="1437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ipBock</a:t>
            </a:r>
            <a:endParaRPr lang="en-IN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40879D-027B-4EFE-9C9F-499109DD0938}"/>
              </a:ext>
            </a:extLst>
          </p:cNvPr>
          <p:cNvSpPr/>
          <p:nvPr/>
        </p:nvSpPr>
        <p:spPr>
          <a:xfrm>
            <a:off x="7699357" y="2301240"/>
            <a:ext cx="1437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Deny all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17D642-9C6D-4CFC-8F08-4466ED0FA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8006" y="2980730"/>
            <a:ext cx="38004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58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E1A7FE1-0EA3-4AB2-8EE5-FC52EE729ED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Kubernetes Cluster Networking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DD9F60-7D9F-4721-8944-D98F5922F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943" y="1636799"/>
            <a:ext cx="8561701" cy="2346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A4FBA9-F731-4E45-80B1-0576F6004C16}"/>
              </a:ext>
            </a:extLst>
          </p:cNvPr>
          <p:cNvSpPr txBox="1"/>
          <p:nvPr/>
        </p:nvSpPr>
        <p:spPr>
          <a:xfrm>
            <a:off x="521207" y="2605413"/>
            <a:ext cx="240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Control-plane node(s)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6C2609-8FCD-461F-94E2-3379998C5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943" y="4531940"/>
            <a:ext cx="8561701" cy="15289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0D8389-7264-425A-AD54-8C85ADCD0924}"/>
              </a:ext>
            </a:extLst>
          </p:cNvPr>
          <p:cNvSpPr txBox="1"/>
          <p:nvPr/>
        </p:nvSpPr>
        <p:spPr>
          <a:xfrm>
            <a:off x="573399" y="5025019"/>
            <a:ext cx="240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Worker nodes</a:t>
            </a:r>
          </a:p>
        </p:txBody>
      </p:sp>
    </p:spTree>
    <p:extLst>
      <p:ext uri="{BB962C8B-B14F-4D97-AF65-F5344CB8AC3E}">
        <p14:creationId xmlns:p14="http://schemas.microsoft.com/office/powerpoint/2010/main" val="1766796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E1A7FE1-0EA3-4AB2-8EE5-FC52EE729ED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Kubernetes Logging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4B512-595E-48FF-89BC-36A9BC397ECF}"/>
              </a:ext>
            </a:extLst>
          </p:cNvPr>
          <p:cNvSpPr txBox="1"/>
          <p:nvPr/>
        </p:nvSpPr>
        <p:spPr>
          <a:xfrm>
            <a:off x="704850" y="1790700"/>
            <a:ext cx="10106586" cy="410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kubectl</a:t>
            </a:r>
            <a:r>
              <a:rPr lang="en-US" sz="16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logs -f # stream logs</a:t>
            </a:r>
          </a:p>
          <a:p>
            <a:pPr>
              <a:lnSpc>
                <a:spcPct val="200000"/>
              </a:lnSpc>
            </a:pPr>
            <a:r>
              <a:rPr lang="en-US" sz="160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kubectl</a:t>
            </a:r>
            <a:r>
              <a:rPr lang="en-US" sz="16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logs --since=1h # return logs newer than a relative duration</a:t>
            </a:r>
          </a:p>
          <a:p>
            <a:pPr>
              <a:lnSpc>
                <a:spcPct val="200000"/>
              </a:lnSpc>
            </a:pPr>
            <a:r>
              <a:rPr lang="en-US" sz="160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kubectl</a:t>
            </a:r>
            <a:r>
              <a:rPr lang="en-US" sz="16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logs --since-time=2020-08-13T10:46:00.000000000Z # return logs after a specific date</a:t>
            </a:r>
          </a:p>
          <a:p>
            <a:pPr>
              <a:lnSpc>
                <a:spcPct val="200000"/>
              </a:lnSpc>
            </a:pPr>
            <a:r>
              <a:rPr lang="en-US" sz="160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kubectl</a:t>
            </a:r>
            <a:r>
              <a:rPr lang="en-US" sz="16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logs --previous # print the logs for the previous instance of the container</a:t>
            </a:r>
          </a:p>
          <a:p>
            <a:pPr>
              <a:lnSpc>
                <a:spcPct val="200000"/>
              </a:lnSpc>
            </a:pPr>
            <a:r>
              <a:rPr lang="en-US" sz="160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kubectl</a:t>
            </a:r>
            <a:r>
              <a:rPr lang="en-US" sz="16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logs -c # print the logs of this container</a:t>
            </a:r>
          </a:p>
          <a:p>
            <a:pPr>
              <a:lnSpc>
                <a:spcPct val="200000"/>
              </a:lnSpc>
            </a:pPr>
            <a:r>
              <a:rPr lang="en-US" sz="160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kubectl</a:t>
            </a:r>
            <a:r>
              <a:rPr lang="en-US" sz="16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logs -l #  print logs from all containers in pods defined by label</a:t>
            </a:r>
          </a:p>
          <a:p>
            <a:pPr>
              <a:lnSpc>
                <a:spcPct val="200000"/>
              </a:lnSpc>
            </a:pPr>
            <a:r>
              <a:rPr lang="en-US" sz="160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kubectl</a:t>
            </a:r>
            <a:r>
              <a:rPr lang="en-US" sz="16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get events --sort-by=’.</a:t>
            </a:r>
            <a:r>
              <a:rPr lang="en-US" sz="160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metadata.creationTimestamp</a:t>
            </a:r>
            <a:r>
              <a:rPr lang="en-US" sz="16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’ # print all events in chronological order</a:t>
            </a:r>
          </a:p>
          <a:p>
            <a:pPr>
              <a:lnSpc>
                <a:spcPct val="200000"/>
              </a:lnSpc>
            </a:pPr>
            <a:r>
              <a:rPr lang="en-US" sz="160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kubectl</a:t>
            </a:r>
            <a:r>
              <a:rPr lang="en-US" sz="16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describe pod  # print pod details like status or recent events</a:t>
            </a:r>
            <a:endParaRPr lang="en-IN" sz="160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48501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E1A7FE1-0EA3-4AB2-8EE5-FC52EE729ED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Kubernetes Logging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451405-2144-455F-A960-8E7EDF137E58}"/>
              </a:ext>
            </a:extLst>
          </p:cNvPr>
          <p:cNvSpPr txBox="1"/>
          <p:nvPr/>
        </p:nvSpPr>
        <p:spPr>
          <a:xfrm>
            <a:off x="866775" y="2466975"/>
            <a:ext cx="985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Node logging         -     /var/log/containers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B19A62-0AF3-44EE-A20D-F6AE578C64AD}"/>
              </a:ext>
            </a:extLst>
          </p:cNvPr>
          <p:cNvSpPr txBox="1"/>
          <p:nvPr/>
        </p:nvSpPr>
        <p:spPr>
          <a:xfrm>
            <a:off x="866775" y="3634859"/>
            <a:ext cx="946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System processes ( </a:t>
            </a:r>
            <a:r>
              <a:rPr lang="en-IN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kubelet</a:t>
            </a:r>
            <a:r>
              <a:rPr lang="en-IN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)    - </a:t>
            </a:r>
            <a:r>
              <a:rPr lang="en-IN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journalctl</a:t>
            </a:r>
            <a:r>
              <a:rPr lang="en-IN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8B28C5-B998-484D-87D9-CEAA6C4650BD}"/>
              </a:ext>
            </a:extLst>
          </p:cNvPr>
          <p:cNvSpPr txBox="1"/>
          <p:nvPr/>
        </p:nvSpPr>
        <p:spPr>
          <a:xfrm>
            <a:off x="866775" y="4802743"/>
            <a:ext cx="946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Containers              -  /var/log</a:t>
            </a:r>
          </a:p>
        </p:txBody>
      </p:sp>
    </p:spTree>
    <p:extLst>
      <p:ext uri="{BB962C8B-B14F-4D97-AF65-F5344CB8AC3E}">
        <p14:creationId xmlns:p14="http://schemas.microsoft.com/office/powerpoint/2010/main" val="38161949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E1A7FE1-0EA3-4AB2-8EE5-FC52EE729ED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Kubernetes Logging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4B512-595E-48FF-89BC-36A9BC397ECF}"/>
              </a:ext>
            </a:extLst>
          </p:cNvPr>
          <p:cNvSpPr txBox="1"/>
          <p:nvPr/>
        </p:nvSpPr>
        <p:spPr>
          <a:xfrm>
            <a:off x="857249" y="2892981"/>
            <a:ext cx="10306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log aggregation</a:t>
            </a:r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  -      Supports logging agents for Elasticsearch, Google </a:t>
            </a:r>
            <a:r>
              <a:rPr lang="en-US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Stackdriver</a:t>
            </a:r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, </a:t>
            </a:r>
            <a:r>
              <a:rPr lang="en-US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Fluentd</a:t>
            </a:r>
            <a:endParaRPr lang="en-US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  <a:p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                                    (</a:t>
            </a:r>
            <a:r>
              <a:rPr lang="en-US" sz="12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Agent deployed per node as a </a:t>
            </a:r>
            <a:r>
              <a:rPr lang="en-US" sz="120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DaemonSet</a:t>
            </a:r>
            <a:r>
              <a:rPr lang="en-US" sz="12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to collect all the logs on that node)</a:t>
            </a:r>
          </a:p>
          <a:p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                              </a:t>
            </a:r>
            <a:endParaRPr lang="en-IN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8BCFA-2161-41F8-AFA0-E268AFD35073}"/>
              </a:ext>
            </a:extLst>
          </p:cNvPr>
          <p:cNvSpPr txBox="1"/>
          <p:nvPr/>
        </p:nvSpPr>
        <p:spPr>
          <a:xfrm>
            <a:off x="857249" y="2057935"/>
            <a:ext cx="1078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Kubetail</a:t>
            </a:r>
            <a:r>
              <a:rPr lang="en-IN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  -   </a:t>
            </a:r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Aggregate many pods into a single stream (</a:t>
            </a:r>
            <a:r>
              <a:rPr lang="en-US" sz="12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https://github.com/johanhaleby/kubetail)</a:t>
            </a:r>
            <a:endParaRPr lang="en-IN" sz="120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92A9D7-C41D-4F75-BA43-4C4950C8EF3D}"/>
              </a:ext>
            </a:extLst>
          </p:cNvPr>
          <p:cNvSpPr txBox="1"/>
          <p:nvPr/>
        </p:nvSpPr>
        <p:spPr>
          <a:xfrm>
            <a:off x="885825" y="4048124"/>
            <a:ext cx="9382125" cy="750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Using a sidecar for logging - </a:t>
            </a:r>
            <a:r>
              <a:rPr lang="en-US" sz="12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Deploy a sidecar container alongside your application that will pick up the application logs and stream them to </a:t>
            </a:r>
            <a:r>
              <a:rPr lang="en-US" sz="120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stdout</a:t>
            </a:r>
            <a:r>
              <a:rPr lang="en-US" sz="12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and stderr respectively</a:t>
            </a:r>
            <a:endParaRPr lang="en-IN" sz="120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EC0C9-BDF2-4433-8109-04D301090D73}"/>
              </a:ext>
            </a:extLst>
          </p:cNvPr>
          <p:cNvSpPr txBox="1"/>
          <p:nvPr/>
        </p:nvSpPr>
        <p:spPr>
          <a:xfrm>
            <a:off x="895349" y="5344060"/>
            <a:ext cx="1078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DataDog</a:t>
            </a:r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, Dynatrace</a:t>
            </a:r>
            <a:endParaRPr lang="en-IN" sz="120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73665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E1A7FE1-0EA3-4AB2-8EE5-FC52EE729ED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Segoe UI Semibold" pitchFamily="34"/>
                <a:cs typeface="Segoe UI Semibold" pitchFamily="34"/>
              </a:rPr>
              <a:t>Kubernetes Networking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037A3D-154D-45E2-8563-A535F00345DF}"/>
              </a:ext>
            </a:extLst>
          </p:cNvPr>
          <p:cNvSpPr/>
          <p:nvPr/>
        </p:nvSpPr>
        <p:spPr>
          <a:xfrm>
            <a:off x="1102289" y="2556933"/>
            <a:ext cx="44687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Every Pod has a unique IP</a:t>
            </a:r>
            <a:endParaRPr lang="en-IN" sz="220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94E16C-CA44-4660-B501-96479671AC89}"/>
              </a:ext>
            </a:extLst>
          </p:cNvPr>
          <p:cNvSpPr txBox="1"/>
          <p:nvPr/>
        </p:nvSpPr>
        <p:spPr>
          <a:xfrm>
            <a:off x="1100667" y="3818467"/>
            <a:ext cx="1026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Pod IPs are routable/accessible from all the other pods, </a:t>
            </a:r>
          </a:p>
          <a:p>
            <a:r>
              <a:rPr lang="en-US" sz="22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regardless of which node they’re in</a:t>
            </a:r>
            <a:endParaRPr lang="en-IN" sz="220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15816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E1A7FE1-0EA3-4AB2-8EE5-FC52EE729ED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C00000"/>
                </a:solidFill>
                <a:latin typeface="Segoe UI Semibold" pitchFamily="34"/>
                <a:cs typeface="Segoe UI Semibold" pitchFamily="34"/>
              </a:rPr>
              <a:t>Container Networking Interface (CNI)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B7801C-4BFB-46C1-B339-A481A0860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25" y="1950275"/>
            <a:ext cx="10520286" cy="260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35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E1A7FE1-0EA3-4AB2-8EE5-FC52EE729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448056"/>
            <a:ext cx="9639934" cy="6400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Segoe UI Semibold" pitchFamily="34"/>
                <a:cs typeface="Segoe UI Semibold" pitchFamily="34"/>
              </a:rPr>
              <a:t>Kubernetes Networking Fundamental concepts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0206E0-5B49-4A79-A391-4BB9EA616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012" y="2421221"/>
            <a:ext cx="7419975" cy="1504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53686F-8D2F-46D1-8654-99D296A1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001" y="4256983"/>
            <a:ext cx="57816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09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E1A7FE1-0EA3-4AB2-8EE5-FC52EE729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448056"/>
            <a:ext cx="9639934" cy="64008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C00000"/>
                </a:solidFill>
                <a:latin typeface="Segoe UI Semibold" pitchFamily="34"/>
                <a:cs typeface="Segoe UI Semibold" pitchFamily="34"/>
              </a:rPr>
              <a:t>CNI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91F3DE-62D0-48D3-A265-EF0DC033D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10" y="1886426"/>
            <a:ext cx="4745990" cy="3409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D56C0D-CDD8-4E20-8A5C-49F802F98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242" y="1975485"/>
            <a:ext cx="4132951" cy="323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3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E1A7FE1-0EA3-4AB2-8EE5-FC52EE729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448056"/>
            <a:ext cx="9639934" cy="64008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C00000"/>
                </a:solidFill>
                <a:latin typeface="Segoe UI Semibold" pitchFamily="34"/>
                <a:cs typeface="Segoe UI Semibold" pitchFamily="34"/>
              </a:rPr>
              <a:t>Kubernetes Networking Fundamental concepts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613A54-DEF9-40D7-8518-90CED321E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926" y="1885166"/>
            <a:ext cx="8220323" cy="382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6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E740-101C-41BE-9986-DE03B68D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Segoe UI Semibold" pitchFamily="34"/>
                <a:cs typeface="Segoe UI Semibold" pitchFamily="34"/>
              </a:rPr>
              <a:t>Container Networking</a:t>
            </a:r>
            <a:endParaRPr lang="en-IN" dirty="0">
              <a:solidFill>
                <a:srgbClr val="C00000"/>
              </a:solidFill>
              <a:latin typeface="Segoe UI Semibold" pitchFamily="34"/>
              <a:cs typeface="Segoe UI Semibold" pitchFamily="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9BCF1B-1B1B-4ACE-AAF5-85AF85E56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806" y="1361900"/>
            <a:ext cx="3457575" cy="4429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76A9EA-38D7-45C3-B62F-973859807B7E}"/>
              </a:ext>
            </a:extLst>
          </p:cNvPr>
          <p:cNvSpPr txBox="1"/>
          <p:nvPr/>
        </p:nvSpPr>
        <p:spPr>
          <a:xfrm>
            <a:off x="590550" y="2543175"/>
            <a:ext cx="4333875" cy="128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Segoe UI Semibold" pitchFamily="34"/>
                <a:cs typeface="Segoe UI Semibold" pitchFamily="34"/>
              </a:rPr>
              <a:t>Namespaces can be connected using a Linux </a:t>
            </a:r>
            <a:r>
              <a:rPr lang="en-US" dirty="0">
                <a:solidFill>
                  <a:srgbClr val="C00000"/>
                </a:solidFill>
                <a:latin typeface="Segoe UI Semibold" pitchFamily="34"/>
                <a:cs typeface="Segoe UI Semibold" pitchFamily="3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Virtual Ethernet Device</a:t>
            </a:r>
            <a:r>
              <a:rPr lang="en-US" dirty="0">
                <a:solidFill>
                  <a:srgbClr val="C00000"/>
                </a:solidFill>
                <a:latin typeface="Segoe UI Semibold" pitchFamily="34"/>
                <a:cs typeface="Segoe UI Semibold" pitchFamily="34"/>
              </a:rPr>
              <a:t> or ’</a:t>
            </a:r>
            <a:r>
              <a:rPr lang="en-US" dirty="0" err="1">
                <a:solidFill>
                  <a:srgbClr val="C00000"/>
                </a:solidFill>
                <a:latin typeface="Segoe UI Semibold" pitchFamily="34"/>
                <a:cs typeface="Segoe UI Semibold" pitchFamily="34"/>
              </a:rPr>
              <a:t>veth</a:t>
            </a:r>
            <a:r>
              <a:rPr lang="en-US" dirty="0">
                <a:solidFill>
                  <a:srgbClr val="C00000"/>
                </a:solidFill>
                <a:latin typeface="Segoe UI Semibold" pitchFamily="34"/>
                <a:cs typeface="Segoe UI Semibold" pitchFamily="34"/>
              </a:rPr>
              <a:t>’ pair</a:t>
            </a:r>
            <a:endParaRPr lang="en-IN" dirty="0">
              <a:solidFill>
                <a:srgbClr val="C00000"/>
              </a:solidFill>
              <a:latin typeface="Segoe UI Semibold" pitchFamily="34"/>
              <a:cs typeface="Segoe UI Semibold" pitchFamily="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C61ECA-C3EE-4D0A-AF2A-AB66C2416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9656" y="2305050"/>
            <a:ext cx="28575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8992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Welcome%20to%20PowerPoint</Template>
  <TotalTime>19611</TotalTime>
  <Words>824</Words>
  <Application>Microsoft Office PowerPoint</Application>
  <PresentationFormat>Widescreen</PresentationFormat>
  <Paragraphs>131</Paragraphs>
  <Slides>39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Segoe UI</vt:lpstr>
      <vt:lpstr>Segoe UI Light</vt:lpstr>
      <vt:lpstr>Segoe UI Semibold</vt:lpstr>
      <vt:lpstr>WelcomeDoc</vt:lpstr>
      <vt:lpstr>Kubernetes</vt:lpstr>
      <vt:lpstr>Docker Networking</vt:lpstr>
      <vt:lpstr>Docker Networking</vt:lpstr>
      <vt:lpstr>Kubernetes Networking Model</vt:lpstr>
      <vt:lpstr>Container Networking Interface (CNI)</vt:lpstr>
      <vt:lpstr>Kubernetes Networking Fundamental concepts</vt:lpstr>
      <vt:lpstr>CNI</vt:lpstr>
      <vt:lpstr>Kubernetes Networking Fundamental concepts</vt:lpstr>
      <vt:lpstr>Container Networking</vt:lpstr>
      <vt:lpstr>Linux Ethernet Bridge</vt:lpstr>
      <vt:lpstr>Intra-POD communication</vt:lpstr>
      <vt:lpstr>Intra-POD communication</vt:lpstr>
      <vt:lpstr>Intra-node communication</vt:lpstr>
      <vt:lpstr>Inter-node communication</vt:lpstr>
      <vt:lpstr>Calico</vt:lpstr>
      <vt:lpstr>Calico Components</vt:lpstr>
      <vt:lpstr>ETCD</vt:lpstr>
      <vt:lpstr>Felix</vt:lpstr>
      <vt:lpstr>BIRD</vt:lpstr>
      <vt:lpstr>Calico Felix</vt:lpstr>
      <vt:lpstr>CONFD</vt:lpstr>
      <vt:lpstr>Kubernetes Networking</vt:lpstr>
      <vt:lpstr>Kubernetes Networking</vt:lpstr>
      <vt:lpstr>Kubernetes Networking</vt:lpstr>
      <vt:lpstr>Service Networking</vt:lpstr>
      <vt:lpstr>Service Networking</vt:lpstr>
      <vt:lpstr>Service Networking</vt:lpstr>
      <vt:lpstr>Calico Pod-to-Pod Communication</vt:lpstr>
      <vt:lpstr>Pod-to-Pod Communication</vt:lpstr>
      <vt:lpstr>ARP Resolution</vt:lpstr>
      <vt:lpstr>ARP Resolution</vt:lpstr>
      <vt:lpstr>Packet Forwarding</vt:lpstr>
      <vt:lpstr>Network Policy</vt:lpstr>
      <vt:lpstr>Network Policy</vt:lpstr>
      <vt:lpstr>Network Policy – Fine Tuning</vt:lpstr>
      <vt:lpstr>Kubernetes Cluster Networking</vt:lpstr>
      <vt:lpstr>Kubernetes Logging</vt:lpstr>
      <vt:lpstr>Kubernetes Logging</vt:lpstr>
      <vt:lpstr>Kubernetes Logging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Security</dc:title>
  <dc:creator>nevin</dc:creator>
  <cp:lastModifiedBy>nevin</cp:lastModifiedBy>
  <cp:revision>477</cp:revision>
  <dcterms:created xsi:type="dcterms:W3CDTF">2019-12-27T18:09:43Z</dcterms:created>
  <dcterms:modified xsi:type="dcterms:W3CDTF">2020-10-03T09:07:47Z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