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6" r:id="rId3"/>
    <p:sldId id="367" r:id="rId4"/>
    <p:sldId id="369" r:id="rId5"/>
    <p:sldId id="370" r:id="rId6"/>
    <p:sldId id="371" r:id="rId7"/>
    <p:sldId id="372" r:id="rId8"/>
    <p:sldId id="373" r:id="rId9"/>
    <p:sldId id="374" r:id="rId10"/>
    <p:sldId id="325" r:id="rId11"/>
    <p:sldId id="375" r:id="rId12"/>
    <p:sldId id="391" r:id="rId13"/>
    <p:sldId id="376" r:id="rId14"/>
    <p:sldId id="378" r:id="rId15"/>
    <p:sldId id="379" r:id="rId16"/>
    <p:sldId id="380" r:id="rId17"/>
    <p:sldId id="381" r:id="rId18"/>
    <p:sldId id="382" r:id="rId19"/>
    <p:sldId id="385" r:id="rId20"/>
    <p:sldId id="384" r:id="rId21"/>
    <p:sldId id="271" r:id="rId22"/>
    <p:sldId id="386" r:id="rId23"/>
    <p:sldId id="387" r:id="rId24"/>
    <p:sldId id="388" r:id="rId25"/>
    <p:sldId id="326" r:id="rId26"/>
    <p:sldId id="389" r:id="rId27"/>
    <p:sldId id="327" r:id="rId28"/>
    <p:sldId id="390" r:id="rId29"/>
    <p:sldId id="328" r:id="rId30"/>
    <p:sldId id="329" r:id="rId31"/>
    <p:sldId id="3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vin" initials="n" lastIdx="1" clrIdx="0">
    <p:extLst>
      <p:ext uri="{19B8F6BF-5375-455C-9EA6-DF929625EA0E}">
        <p15:presenceInfo xmlns:p15="http://schemas.microsoft.com/office/powerpoint/2012/main" userId="ne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3671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9DB15C-EBC6-4F90-A64B-3E7F136F43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10AAF-F4AB-4CD7-A133-6547396E3E1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A02498-0CEE-4DB4-BDD7-813DF6F97D4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9/30/2020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3FC-C63E-4256-875E-B86C927F4BA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F02E0-59D0-4895-8607-A6933C55CF2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CCD038-B5D8-469C-B314-6FFA9D67D37D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09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1FA6FD-BC3D-4ABA-B56C-516FFAE860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FA952-9A5E-4E0D-ACC1-A9D14403F4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B36FB4B-57A6-4431-A0D0-EADA3247709F}" type="datetime1">
              <a:rPr lang="en-US"/>
              <a:pPr lvl="0"/>
              <a:t>9/30/2020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6DB00D-E13B-423F-B8EF-2C8129E0F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B5FA60-A73D-47CC-B27E-9D6E7D41F4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068C-E731-4431-BFF1-A9713F55E5E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0F98-5CDD-4525-9007-B09D8F0313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7BB77DB-12F9-4846-888C-ACA8298A9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BAD64-5052-4B7A-BD82-1B988012C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D0AF-D5A7-4EDA-AA8F-A104BBF14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58E4-3CB3-4023-9334-3DACCF760D3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32E5C-056B-422B-B049-F54B1A0190E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30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77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01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82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8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37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3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91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3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5499B43-6585-40E6-8E3B-1B8F9BFF5273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FC27DE-9C7C-4A67-90CA-52DF50AC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215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B416775-D4C5-40E1-A5B2-E7512F565DF7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B3A903A-7CC8-4751-83CA-C75AB6BBB6C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8B4728D-CC78-4BB0-93EF-90B920341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8348F7-E4F6-47DB-ADC5-4071F506049C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62329DB-C5E3-4200-8B94-D4D0760281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A49643-77A0-4E51-8FE2-22C8421C6135}" type="datetime1">
              <a:rPr lang="en-US"/>
              <a:pPr lvl="0"/>
              <a:t>9/30/2020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CD21763-ADCF-4B9D-9F66-2AD0E8519F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D21346-9714-4F32-B17F-E39AA89262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5E635C7-B7DD-4A28-9845-9FDC7CFCF0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93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A5FDDFB-A827-443F-B7BB-C932CBADB8FC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E429194-258C-43C1-B006-6D0EDAF43094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539E89-E9EA-4272-BEBE-401429486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FE80F1F-8F64-4635-8E7B-21700C3FFC4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471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7886E78-17E6-47C3-9E90-16EB440180BF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D4B10F4A-2154-45CE-81EA-283939A56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B3473A-D10B-4D71-A0ED-F9C587B12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6A060C-28FD-44EC-A2D2-91A9503116F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49847602-E0C2-4907-8736-10EDE9F96A7D}" type="datetime1">
              <a:rPr lang="en-US"/>
              <a:pPr lvl="0"/>
              <a:t>9/30/2020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F0A370-C65F-4E1F-89E4-18AA130565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01DB7B-C2AF-41A3-AEAB-1043A3155AB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5D26FE35-A289-494C-A88D-F188F20B053A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8F717E-914B-4589-BCFA-3D9C2E3E9A8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2E9E-231D-4F81-8F91-152595B87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93205"/>
            <a:ext cx="10515600" cy="1458716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84057-6AC5-4A5F-A407-5FBF25FA4565}"/>
              </a:ext>
            </a:extLst>
          </p:cNvPr>
          <p:cNvSpPr txBox="1">
            <a:spLocks/>
          </p:cNvSpPr>
          <p:nvPr/>
        </p:nvSpPr>
        <p:spPr>
          <a:xfrm>
            <a:off x="855622" y="3467356"/>
            <a:ext cx="9582738" cy="11377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1pPr>
            <a:lvl2pPr marL="228600" marR="0" lvl="1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2pPr>
            <a:lvl3pPr marL="685800" marR="0" lvl="2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3pPr>
            <a:lvl4pPr marL="1143000" marR="0" lvl="3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4pPr>
            <a:lvl5pPr marL="1600200" marR="0" lvl="4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FFFFFF"/>
                </a:solidFill>
                <a:latin typeface="Segoe UI Light"/>
              </a:rPr>
              <a:t>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with API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BE4D4-BE78-47DF-AA99-5254DD91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78" y="2076450"/>
            <a:ext cx="7143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TLS Certificates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E0F8A-0497-4178-A3F1-BC9D6A33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093" y="1666875"/>
            <a:ext cx="2962275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722295-77A0-4EF4-B8CC-7BE93491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967" y="2447925"/>
            <a:ext cx="3438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886F-0D12-4F35-B753-CF999042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TLS Certificates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B9A4C-59AF-4BB3-956C-4D0E28B3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719092"/>
            <a:ext cx="7591425" cy="40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TLS Certificates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BA6E9-7A51-49BD-A347-741D96BF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68" y="3233737"/>
            <a:ext cx="3009900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34754-EBF3-4677-9D90-3639960C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96" y="1676400"/>
            <a:ext cx="4589203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 (CA)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A888F-2A8B-4206-9390-BC638D31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2537127"/>
            <a:ext cx="4124325" cy="60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F9B22-74F2-407A-85F8-0E594392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3429000"/>
            <a:ext cx="244792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E835C-533A-4C35-BFF7-6F636A9A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0" y="4294156"/>
            <a:ext cx="239077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33210-17DA-4E78-8CD6-DFA3D269C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36" y="5172075"/>
            <a:ext cx="2409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 (CA)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D4433-9801-4259-8B38-DC8086E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52712"/>
            <a:ext cx="66103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39D20-1C1C-4498-8C8E-2977E0D0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452478"/>
            <a:ext cx="6667500" cy="2409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F05F1-C1E9-4F8B-9543-7F66C277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7" y="1584674"/>
            <a:ext cx="4124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 (CA)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44C14-F153-4E11-804D-3B997D31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53" y="2087856"/>
            <a:ext cx="3990975" cy="3941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00DC71-308B-4771-B373-9F79EF2A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47" y="2632547"/>
            <a:ext cx="5343524" cy="703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16CBEF-F4A1-4C47-89AF-326A62B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47" y="4158853"/>
            <a:ext cx="5343525" cy="589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A4CDC-0A28-4E4F-9039-C198D7926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312" y="1399894"/>
            <a:ext cx="2505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 (CA)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5C14F-05A1-46A9-B011-EE4E4F94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533037"/>
            <a:ext cx="3205162" cy="304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363A1-91F3-49E1-B18F-427115BD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21" y="2533037"/>
            <a:ext cx="3693380" cy="2991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54C40E-02EB-4264-B6D1-1425D298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2" y="1683068"/>
            <a:ext cx="2486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 (CA)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1C7A0-79E4-4F16-A6C4-ECC64319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328863"/>
            <a:ext cx="7019925" cy="32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5C6C-1F02-427D-BCAD-1E0CDADB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Groups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455BC-BE18-4B2C-AD0B-E6A0E2B2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1638300"/>
            <a:ext cx="5172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6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Kubernetes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A9FCE-5444-401B-8C87-D7FDE462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3256477"/>
            <a:ext cx="1933575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50C7C-A397-4273-BCD0-557ADAFA1BF3}"/>
              </a:ext>
            </a:extLst>
          </p:cNvPr>
          <p:cNvSpPr txBox="1"/>
          <p:nvPr/>
        </p:nvSpPr>
        <p:spPr>
          <a:xfrm>
            <a:off x="3371850" y="344804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6B460-C022-4511-AE3A-665610C0930C}"/>
              </a:ext>
            </a:extLst>
          </p:cNvPr>
          <p:cNvSpPr txBox="1"/>
          <p:nvPr/>
        </p:nvSpPr>
        <p:spPr>
          <a:xfrm>
            <a:off x="7820025" y="338137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BF666-289B-46BD-B7F7-7BC6F0DF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68" y="4276725"/>
            <a:ext cx="1866900" cy="334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BBAFF9-0867-48D8-882D-5D6D52CC5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82" y="4220035"/>
            <a:ext cx="2309812" cy="3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2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37D5-A3A6-4294-9E5F-CD1EBCC2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Groups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CD5F2-B819-46FD-B0E7-33D7CD46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137"/>
            <a:ext cx="9982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0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Role-Based Access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F583A-85FA-4630-BFA3-69C8F44DB678}"/>
              </a:ext>
            </a:extLst>
          </p:cNvPr>
          <p:cNvSpPr txBox="1"/>
          <p:nvPr/>
        </p:nvSpPr>
        <p:spPr>
          <a:xfrm>
            <a:off x="701457" y="2041743"/>
            <a:ext cx="10809961" cy="32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Security design that restricts access to valuable resources based on the role the user holds</a:t>
            </a:r>
            <a:endParaRPr lang="en-IN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F60F-F3BE-414B-94B3-2D13EF630F47}"/>
              </a:ext>
            </a:extLst>
          </p:cNvPr>
          <p:cNvSpPr txBox="1"/>
          <p:nvPr/>
        </p:nvSpPr>
        <p:spPr>
          <a:xfrm>
            <a:off x="713984" y="2978064"/>
            <a:ext cx="911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RBAC model in Kubernetes is based on three elements:</a:t>
            </a:r>
            <a:endParaRPr lang="en-IN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8847B-910F-4A90-A8C0-B33F964F91C3}"/>
              </a:ext>
            </a:extLst>
          </p:cNvPr>
          <p:cNvSpPr txBox="1"/>
          <p:nvPr/>
        </p:nvSpPr>
        <p:spPr>
          <a:xfrm>
            <a:off x="1215024" y="3594972"/>
            <a:ext cx="9845457" cy="241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Roles: definition of the permissions for each Kubernetes resource type</a:t>
            </a:r>
          </a:p>
          <a:p>
            <a:pPr>
              <a:lnSpc>
                <a:spcPct val="200000"/>
              </a:lnSpc>
            </a:pP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Subjects: users (human or machine users) or groups of users</a:t>
            </a:r>
          </a:p>
          <a:p>
            <a:pPr>
              <a:lnSpc>
                <a:spcPct val="200000"/>
              </a:lnSpc>
            </a:pPr>
            <a:r>
              <a:rPr lang="en-US" sz="20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RoleBindings</a:t>
            </a: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 definition of what Subjects have which Roles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grpSp>
        <p:nvGrpSpPr>
          <p:cNvPr id="7" name="Group 17" descr="Small circle with number 1 inside  indicating step 1">
            <a:extLst>
              <a:ext uri="{FF2B5EF4-FFF2-40B4-BE49-F238E27FC236}">
                <a16:creationId xmlns:a16="http://schemas.microsoft.com/office/drawing/2014/main" id="{FB96B45E-3FBD-44A3-8A18-3B6A76C9DCB1}"/>
              </a:ext>
            </a:extLst>
          </p:cNvPr>
          <p:cNvGrpSpPr/>
          <p:nvPr/>
        </p:nvGrpSpPr>
        <p:grpSpPr>
          <a:xfrm>
            <a:off x="695461" y="3890768"/>
            <a:ext cx="409834" cy="265432"/>
            <a:chOff x="1896301" y="2600590"/>
            <a:chExt cx="409834" cy="265432"/>
          </a:xfrm>
        </p:grpSpPr>
        <p:sp>
          <p:nvSpPr>
            <p:cNvPr id="8" name="Oval 18" descr="Small circle">
              <a:extLst>
                <a:ext uri="{FF2B5EF4-FFF2-40B4-BE49-F238E27FC236}">
                  <a16:creationId xmlns:a16="http://schemas.microsoft.com/office/drawing/2014/main" id="{09687044-2C83-40E9-9D40-07AF1FAA3D52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9" name="TextBox 19" descr="Number 1">
              <a:extLst>
                <a:ext uri="{FF2B5EF4-FFF2-40B4-BE49-F238E27FC236}">
                  <a16:creationId xmlns:a16="http://schemas.microsoft.com/office/drawing/2014/main" id="{231D08BD-F8A4-484F-875E-7C27E004F39B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grpSp>
        <p:nvGrpSpPr>
          <p:cNvPr id="10" name="Group 17" descr="Small circle with number 1 inside  indicating step 1">
            <a:extLst>
              <a:ext uri="{FF2B5EF4-FFF2-40B4-BE49-F238E27FC236}">
                <a16:creationId xmlns:a16="http://schemas.microsoft.com/office/drawing/2014/main" id="{3D1B7E6D-39F8-4D4B-AAF2-862D979FEB7C}"/>
              </a:ext>
            </a:extLst>
          </p:cNvPr>
          <p:cNvGrpSpPr/>
          <p:nvPr/>
        </p:nvGrpSpPr>
        <p:grpSpPr>
          <a:xfrm>
            <a:off x="695461" y="4529594"/>
            <a:ext cx="409834" cy="265432"/>
            <a:chOff x="1896301" y="2600590"/>
            <a:chExt cx="409834" cy="265432"/>
          </a:xfrm>
        </p:grpSpPr>
        <p:sp>
          <p:nvSpPr>
            <p:cNvPr id="11" name="Oval 18" descr="Small circle">
              <a:extLst>
                <a:ext uri="{FF2B5EF4-FFF2-40B4-BE49-F238E27FC236}">
                  <a16:creationId xmlns:a16="http://schemas.microsoft.com/office/drawing/2014/main" id="{0DC161F6-58CA-4B39-9D72-115CC729898C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12" name="TextBox 19" descr="Number 1">
              <a:extLst>
                <a:ext uri="{FF2B5EF4-FFF2-40B4-BE49-F238E27FC236}">
                  <a16:creationId xmlns:a16="http://schemas.microsoft.com/office/drawing/2014/main" id="{C48E7AF5-2DCA-4422-B845-5987847E88E6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grpSp>
        <p:nvGrpSpPr>
          <p:cNvPr id="13" name="Group 17" descr="Small circle with number 1 inside  indicating step 1">
            <a:extLst>
              <a:ext uri="{FF2B5EF4-FFF2-40B4-BE49-F238E27FC236}">
                <a16:creationId xmlns:a16="http://schemas.microsoft.com/office/drawing/2014/main" id="{08A67173-35C0-4BE1-851B-09DD5CBE1C40}"/>
              </a:ext>
            </a:extLst>
          </p:cNvPr>
          <p:cNvGrpSpPr/>
          <p:nvPr/>
        </p:nvGrpSpPr>
        <p:grpSpPr>
          <a:xfrm>
            <a:off x="695461" y="5105790"/>
            <a:ext cx="409834" cy="265432"/>
            <a:chOff x="1896301" y="2600590"/>
            <a:chExt cx="409834" cy="265432"/>
          </a:xfrm>
        </p:grpSpPr>
        <p:sp>
          <p:nvSpPr>
            <p:cNvPr id="14" name="Oval 18" descr="Small circle">
              <a:extLst>
                <a:ext uri="{FF2B5EF4-FFF2-40B4-BE49-F238E27FC236}">
                  <a16:creationId xmlns:a16="http://schemas.microsoft.com/office/drawing/2014/main" id="{5999D186-88AF-43BB-9E12-005A79838556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15" name="TextBox 19" descr="Number 1">
              <a:extLst>
                <a:ext uri="{FF2B5EF4-FFF2-40B4-BE49-F238E27FC236}">
                  <a16:creationId xmlns:a16="http://schemas.microsoft.com/office/drawing/2014/main" id="{7D153CDA-2672-4196-B246-1D41D04FE765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Role-Based Access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8847B-910F-4A90-A8C0-B33F964F91C3}"/>
              </a:ext>
            </a:extLst>
          </p:cNvPr>
          <p:cNvSpPr txBox="1"/>
          <p:nvPr/>
        </p:nvSpPr>
        <p:spPr>
          <a:xfrm>
            <a:off x="645034" y="1647825"/>
            <a:ext cx="299351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Roles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5193FA-E844-4D4A-B4E6-091B5BF7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2827171"/>
            <a:ext cx="5686425" cy="2333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E36187-8377-4B8F-B111-2E7D865A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3" y="2483909"/>
            <a:ext cx="1695450" cy="238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9024B3-DD60-4993-910D-E8EBA1EF4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25" y="3336076"/>
            <a:ext cx="18288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Role-Based Access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8847B-910F-4A90-A8C0-B33F964F91C3}"/>
              </a:ext>
            </a:extLst>
          </p:cNvPr>
          <p:cNvSpPr txBox="1"/>
          <p:nvPr/>
        </p:nvSpPr>
        <p:spPr>
          <a:xfrm>
            <a:off x="521209" y="1647825"/>
            <a:ext cx="9958248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Roles Binding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9024B3-DD60-4993-910D-E8EBA1EF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3361794"/>
            <a:ext cx="1828800" cy="1228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C9CBD-2619-4E4A-B017-834A462A5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3533243"/>
            <a:ext cx="1666875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86C33A-0F32-456C-8B94-080722635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213" y="3019425"/>
            <a:ext cx="430530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1FC55-622A-441B-A51C-7D73ED641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213" y="2486025"/>
            <a:ext cx="2695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6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1816-B1C7-4831-82AE-176CACF7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Access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7DEBC-22F4-47EB-BDA5-7D242D567D82}"/>
              </a:ext>
            </a:extLst>
          </p:cNvPr>
          <p:cNvSpPr txBox="1"/>
          <p:nvPr/>
        </p:nvSpPr>
        <p:spPr>
          <a:xfrm>
            <a:off x="838200" y="2562225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auth can-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create deployments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70A9B-282C-4BE7-80B8-FFD4B1D1D5E4}"/>
              </a:ext>
            </a:extLst>
          </p:cNvPr>
          <p:cNvSpPr txBox="1"/>
          <p:nvPr/>
        </p:nvSpPr>
        <p:spPr>
          <a:xfrm>
            <a:off x="866775" y="3390900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auth can-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delete services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A5EA9-5ADE-4AED-A45E-3BB6BC0DDDD3}"/>
              </a:ext>
            </a:extLst>
          </p:cNvPr>
          <p:cNvSpPr txBox="1"/>
          <p:nvPr/>
        </p:nvSpPr>
        <p:spPr>
          <a:xfrm>
            <a:off x="885825" y="4257675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auth can-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delete nodes --as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dave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2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Roles, Subjects, </a:t>
            </a:r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RoleBindings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F302-93A6-4023-8F0B-E580DB85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281419"/>
            <a:ext cx="5286375" cy="2533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608EDB-F1B2-43C4-9019-5AA057DF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8842"/>
            <a:ext cx="5229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Namespaced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v/s clustered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5D6F1-1EAD-4C8F-927C-E9673782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538412"/>
            <a:ext cx="1076325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92EA9D-CD53-4532-B1FB-2A01C1C5B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2881314"/>
            <a:ext cx="3219450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6F857-FFF5-4AA3-9BA8-36EA394A6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690" y="2433639"/>
            <a:ext cx="140970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CA8A1-AB2B-44A1-BA95-F342C5309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881314"/>
            <a:ext cx="33909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0D0619-E1E3-4241-A894-603CC774D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4795841"/>
            <a:ext cx="4181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ClusterRoles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and </a:t>
            </a:r>
            <a:r>
              <a:rPr lang="en-IN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ClusterRoleBindings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F583A-85FA-4630-BFA3-69C8F44DB678}"/>
              </a:ext>
            </a:extLst>
          </p:cNvPr>
          <p:cNvSpPr txBox="1"/>
          <p:nvPr/>
        </p:nvSpPr>
        <p:spPr>
          <a:xfrm>
            <a:off x="701457" y="2041743"/>
            <a:ext cx="10809961" cy="32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ClusterRoles</a:t>
            </a: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and </a:t>
            </a:r>
            <a:r>
              <a:rPr lang="en-US" sz="20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ClusterRoleBindings</a:t>
            </a: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which are useful in the following cases:</a:t>
            </a:r>
            <a:endParaRPr lang="en-IN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8847B-910F-4A90-A8C0-B33F964F91C3}"/>
              </a:ext>
            </a:extLst>
          </p:cNvPr>
          <p:cNvSpPr txBox="1"/>
          <p:nvPr/>
        </p:nvSpPr>
        <p:spPr>
          <a:xfrm>
            <a:off x="1215024" y="2668048"/>
            <a:ext cx="98454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Give permissions for non-</a:t>
            </a:r>
            <a:r>
              <a:rPr lang="en-US" sz="20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namespaced</a:t>
            </a:r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resources like nodes</a:t>
            </a:r>
          </a:p>
          <a:p>
            <a:endParaRPr lang="en-US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endParaRPr lang="en-US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Give permissions for resources in all the namespaces of a cluster</a:t>
            </a:r>
          </a:p>
          <a:p>
            <a:endParaRPr lang="en-US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endParaRPr lang="en-US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r>
              <a:rPr lang="en-US" sz="20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Give permissions for non-resource endpoints like /</a:t>
            </a:r>
            <a:r>
              <a:rPr lang="en-US" sz="20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healthz</a:t>
            </a:r>
            <a:endParaRPr lang="en-US" sz="20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grpSp>
        <p:nvGrpSpPr>
          <p:cNvPr id="7" name="Group 17" descr="Small circle with number 1 inside  indicating step 1">
            <a:extLst>
              <a:ext uri="{FF2B5EF4-FFF2-40B4-BE49-F238E27FC236}">
                <a16:creationId xmlns:a16="http://schemas.microsoft.com/office/drawing/2014/main" id="{FB96B45E-3FBD-44A3-8A18-3B6A76C9DCB1}"/>
              </a:ext>
            </a:extLst>
          </p:cNvPr>
          <p:cNvGrpSpPr/>
          <p:nvPr/>
        </p:nvGrpSpPr>
        <p:grpSpPr>
          <a:xfrm>
            <a:off x="695461" y="3026474"/>
            <a:ext cx="409834" cy="265432"/>
            <a:chOff x="1896301" y="2600590"/>
            <a:chExt cx="409834" cy="265432"/>
          </a:xfrm>
        </p:grpSpPr>
        <p:sp>
          <p:nvSpPr>
            <p:cNvPr id="8" name="Oval 18" descr="Small circle">
              <a:extLst>
                <a:ext uri="{FF2B5EF4-FFF2-40B4-BE49-F238E27FC236}">
                  <a16:creationId xmlns:a16="http://schemas.microsoft.com/office/drawing/2014/main" id="{09687044-2C83-40E9-9D40-07AF1FAA3D52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9" name="TextBox 19" descr="Number 1">
              <a:extLst>
                <a:ext uri="{FF2B5EF4-FFF2-40B4-BE49-F238E27FC236}">
                  <a16:creationId xmlns:a16="http://schemas.microsoft.com/office/drawing/2014/main" id="{231D08BD-F8A4-484F-875E-7C27E004F39B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grpSp>
        <p:nvGrpSpPr>
          <p:cNvPr id="10" name="Group 17" descr="Small circle with number 1 inside  indicating step 1">
            <a:extLst>
              <a:ext uri="{FF2B5EF4-FFF2-40B4-BE49-F238E27FC236}">
                <a16:creationId xmlns:a16="http://schemas.microsoft.com/office/drawing/2014/main" id="{3D1B7E6D-39F8-4D4B-AAF2-862D979FEB7C}"/>
              </a:ext>
            </a:extLst>
          </p:cNvPr>
          <p:cNvGrpSpPr/>
          <p:nvPr/>
        </p:nvGrpSpPr>
        <p:grpSpPr>
          <a:xfrm>
            <a:off x="695461" y="3953398"/>
            <a:ext cx="409834" cy="265432"/>
            <a:chOff x="1896301" y="2600590"/>
            <a:chExt cx="409834" cy="265432"/>
          </a:xfrm>
        </p:grpSpPr>
        <p:sp>
          <p:nvSpPr>
            <p:cNvPr id="11" name="Oval 18" descr="Small circle">
              <a:extLst>
                <a:ext uri="{FF2B5EF4-FFF2-40B4-BE49-F238E27FC236}">
                  <a16:creationId xmlns:a16="http://schemas.microsoft.com/office/drawing/2014/main" id="{0DC161F6-58CA-4B39-9D72-115CC729898C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12" name="TextBox 19" descr="Number 1">
              <a:extLst>
                <a:ext uri="{FF2B5EF4-FFF2-40B4-BE49-F238E27FC236}">
                  <a16:creationId xmlns:a16="http://schemas.microsoft.com/office/drawing/2014/main" id="{C48E7AF5-2DCA-4422-B845-5987847E88E6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grpSp>
        <p:nvGrpSpPr>
          <p:cNvPr id="13" name="Group 17" descr="Small circle with number 1 inside  indicating step 1">
            <a:extLst>
              <a:ext uri="{FF2B5EF4-FFF2-40B4-BE49-F238E27FC236}">
                <a16:creationId xmlns:a16="http://schemas.microsoft.com/office/drawing/2014/main" id="{08A67173-35C0-4BE1-851B-09DD5CBE1C40}"/>
              </a:ext>
            </a:extLst>
          </p:cNvPr>
          <p:cNvGrpSpPr/>
          <p:nvPr/>
        </p:nvGrpSpPr>
        <p:grpSpPr>
          <a:xfrm>
            <a:off x="695461" y="4905374"/>
            <a:ext cx="409834" cy="265432"/>
            <a:chOff x="1896301" y="2600590"/>
            <a:chExt cx="409834" cy="265432"/>
          </a:xfrm>
        </p:grpSpPr>
        <p:sp>
          <p:nvSpPr>
            <p:cNvPr id="14" name="Oval 18" descr="Small circle">
              <a:extLst>
                <a:ext uri="{FF2B5EF4-FFF2-40B4-BE49-F238E27FC236}">
                  <a16:creationId xmlns:a16="http://schemas.microsoft.com/office/drawing/2014/main" id="{5999D186-88AF-43BB-9E12-005A79838556}"/>
                </a:ext>
              </a:extLst>
            </p:cNvPr>
            <p:cNvSpPr/>
            <p:nvPr/>
          </p:nvSpPr>
          <p:spPr>
            <a:xfrm>
              <a:off x="1948906" y="2600590"/>
              <a:ext cx="300919" cy="2654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15" name="TextBox 19" descr="Number 1">
              <a:extLst>
                <a:ext uri="{FF2B5EF4-FFF2-40B4-BE49-F238E27FC236}">
                  <a16:creationId xmlns:a16="http://schemas.microsoft.com/office/drawing/2014/main" id="{7D153CDA-2672-4196-B246-1D41D04FE765}"/>
                </a:ext>
              </a:extLst>
            </p:cNvPr>
            <p:cNvSpPr txBox="1"/>
            <p:nvPr/>
          </p:nvSpPr>
          <p:spPr>
            <a:xfrm>
              <a:off x="1896301" y="2611133"/>
              <a:ext cx="409834" cy="2391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93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44F7-5669-4B6F-83DD-0CC6D92C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Role and </a:t>
            </a:r>
            <a:r>
              <a:rPr lang="en-US" dirty="0" err="1"/>
              <a:t>ClusterRoleBinding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CE692-35D3-4583-A43C-D422FDED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133725"/>
            <a:ext cx="1847850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63CC7-F5BC-4526-A9B9-6892AC69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133725"/>
            <a:ext cx="1695450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8E1E0-0C72-4C40-AD0B-CE942BA35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1612631"/>
            <a:ext cx="2057400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4E307-062E-4D34-BAFB-ED4637AFA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5" y="1887093"/>
            <a:ext cx="47529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E306BC-FD5C-487B-8C82-B94CC261D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875" y="3933825"/>
            <a:ext cx="2676525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C72E3-4B0D-4A97-A320-19EA4A7B6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5" y="4162425"/>
            <a:ext cx="4962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44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Roles, Subjects, </a:t>
            </a:r>
            <a:r>
              <a:rPr lang="en-IN" dirty="0" err="1"/>
              <a:t>RoleBindings</a:t>
            </a: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2CCC2-AD32-4940-9308-C95CC13E6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630726"/>
            <a:ext cx="5133975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8EBB9-A3DB-4CBF-A12F-34448DE7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4603"/>
            <a:ext cx="5181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-  Who can access?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38D52-C4B0-41D3-9C69-2CC79E9A9285}"/>
              </a:ext>
            </a:extLst>
          </p:cNvPr>
          <p:cNvSpPr/>
          <p:nvPr/>
        </p:nvSpPr>
        <p:spPr>
          <a:xfrm>
            <a:off x="1981134" y="2282309"/>
            <a:ext cx="327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Files – Username and Passwords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0B01B-2FDC-4259-B07E-D08D188F1308}"/>
              </a:ext>
            </a:extLst>
          </p:cNvPr>
          <p:cNvSpPr/>
          <p:nvPr/>
        </p:nvSpPr>
        <p:spPr>
          <a:xfrm>
            <a:off x="1969565" y="2968109"/>
            <a:ext cx="293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Files – Username and Tokens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147E1-D324-4758-ADB1-1A40372DF82E}"/>
              </a:ext>
            </a:extLst>
          </p:cNvPr>
          <p:cNvSpPr/>
          <p:nvPr/>
        </p:nvSpPr>
        <p:spPr>
          <a:xfrm>
            <a:off x="1953417" y="3692009"/>
            <a:ext cx="129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Certificates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2E820-6506-410F-BC6C-36311657280F}"/>
              </a:ext>
            </a:extLst>
          </p:cNvPr>
          <p:cNvSpPr/>
          <p:nvPr/>
        </p:nvSpPr>
        <p:spPr>
          <a:xfrm>
            <a:off x="1912136" y="4368284"/>
            <a:ext cx="415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External Authentication providers  - LDAP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11CCB-A4DE-4B14-957A-954E780BF787}"/>
              </a:ext>
            </a:extLst>
          </p:cNvPr>
          <p:cNvSpPr/>
          <p:nvPr/>
        </p:nvSpPr>
        <p:spPr>
          <a:xfrm>
            <a:off x="1982968" y="5092184"/>
            <a:ext cx="176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Service Accounts</a:t>
            </a:r>
          </a:p>
        </p:txBody>
      </p:sp>
    </p:spTree>
    <p:extLst>
      <p:ext uri="{BB962C8B-B14F-4D97-AF65-F5344CB8AC3E}">
        <p14:creationId xmlns:p14="http://schemas.microsoft.com/office/powerpoint/2010/main" val="58928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Bind Subject to Role or </a:t>
            </a:r>
            <a:r>
              <a:rPr lang="en-US" dirty="0" err="1"/>
              <a:t>ClusterRole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A5D4E-FB67-4B47-8BD3-744D9E70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19" y="1981199"/>
            <a:ext cx="5057775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21195-E6E1-4BB0-889C-E48BCC394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73" y="2945835"/>
            <a:ext cx="50577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8BD1A-F9A4-4968-9B52-2B554F416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444" y="3429000"/>
            <a:ext cx="2943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2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D0AC-5893-4111-8A23-50FF4A8B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Certificate Management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C83C1-7CFB-41B7-87D7-A921FD08614B}"/>
              </a:ext>
            </a:extLst>
          </p:cNvPr>
          <p:cNvSpPr txBox="1"/>
          <p:nvPr/>
        </p:nvSpPr>
        <p:spPr>
          <a:xfrm>
            <a:off x="628650" y="2362200"/>
            <a:ext cx="1056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sz="2000" dirty="0" err="1">
                <a:solidFill>
                  <a:srgbClr val="C00000"/>
                </a:solidFill>
                <a:latin typeface="Segoe UI Light"/>
              </a:rPr>
              <a:t>kubeadm</a:t>
            </a:r>
            <a:r>
              <a:rPr lang="en-IN" sz="2000" dirty="0">
                <a:solidFill>
                  <a:srgbClr val="C00000"/>
                </a:solidFill>
                <a:latin typeface="Segoe UI Light"/>
              </a:rPr>
              <a:t> alpha certs check-expiration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4CAF9-60F2-4B95-AC6D-DA4C66CC0CA5}"/>
              </a:ext>
            </a:extLst>
          </p:cNvPr>
          <p:cNvSpPr txBox="1"/>
          <p:nvPr/>
        </p:nvSpPr>
        <p:spPr>
          <a:xfrm>
            <a:off x="723900" y="3257550"/>
            <a:ext cx="790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Segoe UI Light"/>
              </a:rPr>
              <a:t>Automatic certificate renewal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F6B4F-BCB5-4052-A01E-EFB158019371}"/>
              </a:ext>
            </a:extLst>
          </p:cNvPr>
          <p:cNvSpPr txBox="1"/>
          <p:nvPr/>
        </p:nvSpPr>
        <p:spPr>
          <a:xfrm>
            <a:off x="723899" y="4267200"/>
            <a:ext cx="881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Segoe UI Light"/>
              </a:rPr>
              <a:t>Manual certificate renewal           -   </a:t>
            </a:r>
            <a:r>
              <a:rPr lang="en-IN" sz="2000" dirty="0" err="1">
                <a:solidFill>
                  <a:srgbClr val="C00000"/>
                </a:solidFill>
                <a:latin typeface="Segoe UI Light"/>
              </a:rPr>
              <a:t>kubeadm</a:t>
            </a:r>
            <a:r>
              <a:rPr lang="en-IN" sz="2000" dirty="0">
                <a:solidFill>
                  <a:srgbClr val="C00000"/>
                </a:solidFill>
                <a:latin typeface="Segoe UI Light"/>
              </a:rPr>
              <a:t> alpha certs renew </a:t>
            </a:r>
          </a:p>
        </p:txBody>
      </p:sp>
    </p:spTree>
    <p:extLst>
      <p:ext uri="{BB962C8B-B14F-4D97-AF65-F5344CB8AC3E}">
        <p14:creationId xmlns:p14="http://schemas.microsoft.com/office/powerpoint/2010/main" val="13616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C9759-C516-4663-922F-48181A10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93" y="2419981"/>
            <a:ext cx="890588" cy="1044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A92CE4-6CA6-40FE-B639-C198B838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93" y="2486533"/>
            <a:ext cx="1014413" cy="911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080C0-3662-4349-A3C6-BB05C1052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3571123"/>
            <a:ext cx="1614487" cy="381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D76DE-B796-4D41-B2F6-BCAC0526A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650" y="3571123"/>
            <a:ext cx="3648075" cy="367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25251-9D0C-46A3-8D5A-A96229191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762" y="4662549"/>
            <a:ext cx="2009775" cy="381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874AE8-E461-46E1-AC29-98CA66BAE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080" y="4729286"/>
            <a:ext cx="1631442" cy="303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A25DF5-5C49-41E7-A4FB-01B63D039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281" y="4019611"/>
            <a:ext cx="2828925" cy="642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6B4115-0840-4435-8282-29094CD993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62" y="5527229"/>
            <a:ext cx="1540669" cy="300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CEFAC7-37AD-4882-8033-362CA30E3E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1743" y="5062598"/>
            <a:ext cx="309754" cy="464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5A1D86-92C6-4615-AC2D-FEBCF1EF8B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3087" y="2604335"/>
            <a:ext cx="2047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Mechanisms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5FC78-7F37-489F-810A-916A1284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90983"/>
            <a:ext cx="8096250" cy="16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Basic Auth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E219F-8CE8-448B-982F-C9F788B1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112" y="2573269"/>
            <a:ext cx="181927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6CCAE-D763-4943-A913-DCF55340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7" y="2649263"/>
            <a:ext cx="2962275" cy="257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14D4B-9B93-4194-B4EC-F2F248011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05" y="2959238"/>
            <a:ext cx="1514475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EC36D-32CA-4FDF-BF87-3778D677E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805" y="3300205"/>
            <a:ext cx="2519363" cy="1044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6CD83-1EC3-47A5-8EEA-8CA08854D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261" y="3364394"/>
            <a:ext cx="390525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AA832-250C-4CA4-BE6B-246CA35AC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6455" y="3822353"/>
            <a:ext cx="3776664" cy="2418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B5583-DABF-4726-A6F3-C966F2CC0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805" y="2147887"/>
            <a:ext cx="20669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Basic Auth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30BA24-9D98-450A-A4A6-5E190D47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55" y="1952711"/>
            <a:ext cx="6899508" cy="2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8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Basic Auth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1E1C9-E4D9-4001-A968-FE9A7451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630" y="2234755"/>
            <a:ext cx="1647825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BB425-25BB-49F9-B130-2DE52C88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5" y="3429000"/>
            <a:ext cx="2066925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6CDB5-8039-43C3-A0B7-EED13EE41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15" y="3752851"/>
            <a:ext cx="5505450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E315D-E887-49D2-8C9F-CE20257DF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430" y="3571875"/>
            <a:ext cx="3333750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D2872-1744-4F9E-82DD-47FC00EB8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430" y="2971801"/>
            <a:ext cx="181927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D7707-8C82-44C0-B86E-08509AD27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215" y="5165027"/>
            <a:ext cx="9877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0704-7598-4129-8108-880D8F6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 – Basic Auth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1E1C9-E4D9-4001-A968-FE9A7451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630" y="2234755"/>
            <a:ext cx="1647825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BB425-25BB-49F9-B130-2DE52C88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5" y="3429000"/>
            <a:ext cx="2066925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6CDB5-8039-43C3-A0B7-EED13EE41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15" y="3752851"/>
            <a:ext cx="5505450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E315D-E887-49D2-8C9F-CE20257DF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430" y="3571875"/>
            <a:ext cx="3333750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D2872-1744-4F9E-82DD-47FC00EB8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430" y="2971801"/>
            <a:ext cx="181927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D7707-8C82-44C0-B86E-08509AD27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215" y="5165027"/>
            <a:ext cx="9877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928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17532</TotalTime>
  <Words>278</Words>
  <Application>Microsoft Office PowerPoint</Application>
  <PresentationFormat>Widescreen</PresentationFormat>
  <Paragraphs>71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Segoe UI</vt:lpstr>
      <vt:lpstr>Segoe UI Light</vt:lpstr>
      <vt:lpstr>Segoe UI Semibold</vt:lpstr>
      <vt:lpstr>WelcomeDoc</vt:lpstr>
      <vt:lpstr>Kubernetes</vt:lpstr>
      <vt:lpstr>Secure Kubernetes</vt:lpstr>
      <vt:lpstr>Authentication -  Who can access? </vt:lpstr>
      <vt:lpstr>Authentication</vt:lpstr>
      <vt:lpstr>Authentication Mechanisms </vt:lpstr>
      <vt:lpstr>Authentication – Basic Auth </vt:lpstr>
      <vt:lpstr>Authentication – Basic Auth </vt:lpstr>
      <vt:lpstr>Authentication – Basic Auth </vt:lpstr>
      <vt:lpstr>Authentication – Basic Auth </vt:lpstr>
      <vt:lpstr>Authentication with API</vt:lpstr>
      <vt:lpstr>Authentication – TLS Certificates</vt:lpstr>
      <vt:lpstr>Authentication – TLS Certificates</vt:lpstr>
      <vt:lpstr>Authentication – TLS Certificates</vt:lpstr>
      <vt:lpstr>Certificate Authority (CA)</vt:lpstr>
      <vt:lpstr>Certificate Authority (CA)</vt:lpstr>
      <vt:lpstr>Certificate Authority (CA)</vt:lpstr>
      <vt:lpstr>Certificate Authority (CA)</vt:lpstr>
      <vt:lpstr>Certificate Authority (CA)</vt:lpstr>
      <vt:lpstr>API Groups</vt:lpstr>
      <vt:lpstr>API Groups</vt:lpstr>
      <vt:lpstr>Role-Based Access Control</vt:lpstr>
      <vt:lpstr>Role-Based Access Control</vt:lpstr>
      <vt:lpstr>Role-Based Access Control</vt:lpstr>
      <vt:lpstr>Verify Access</vt:lpstr>
      <vt:lpstr>Roles, Subjects, RoleBindings </vt:lpstr>
      <vt:lpstr>Namespaced v/s clustered resources</vt:lpstr>
      <vt:lpstr>ClusterRoles and ClusterRoleBindings</vt:lpstr>
      <vt:lpstr>Cluster Role and ClusterRoleBinding</vt:lpstr>
      <vt:lpstr>Roles, Subjects, RoleBindings </vt:lpstr>
      <vt:lpstr>Bind Subject to Role or ClusterRole</vt:lpstr>
      <vt:lpstr>Certificate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Security</dc:title>
  <dc:creator>nevin</dc:creator>
  <cp:lastModifiedBy>nevin</cp:lastModifiedBy>
  <cp:revision>527</cp:revision>
  <dcterms:created xsi:type="dcterms:W3CDTF">2019-12-27T18:09:43Z</dcterms:created>
  <dcterms:modified xsi:type="dcterms:W3CDTF">2020-09-30T09:30:29Z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