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1" lang="en-IN" sz="4800" spc="-1" strike="noStrike">
                <a:solidFill>
                  <a:srgbClr val="333333"/>
                </a:solidFill>
                <a:latin typeface="Open Sans"/>
              </a:rPr>
              <a:t>Click to edit the title </a:t>
            </a:r>
            <a:r>
              <a:rPr b="1" lang="en-IN" sz="4800" spc="-1" strike="noStrike">
                <a:solidFill>
                  <a:srgbClr val="333333"/>
                </a:solidFill>
                <a:latin typeface="Open Sans"/>
              </a:rPr>
              <a:t>text format</a:t>
            </a:r>
            <a:endParaRPr b="1" lang="en-IN" sz="4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8568000" cy="98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333333"/>
                </a:solidFill>
                <a:latin typeface="Open Sans"/>
              </a:rPr>
              <a:t>Click to edit the outline text format</a:t>
            </a:r>
            <a:endParaRPr b="0" lang="en-IN" sz="2400" spc="-1" strike="noStrike">
              <a:solidFill>
                <a:srgbClr val="333333"/>
              </a:solidFill>
              <a:latin typeface="Open Sans"/>
            </a:endParaRPr>
          </a:p>
          <a:p>
            <a:pPr lvl="1" marL="864000" indent="-324000">
              <a:spcAft>
                <a:spcPts val="1497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333333"/>
                </a:solidFill>
                <a:latin typeface="Open Sans"/>
              </a:rPr>
              <a:t>Second Outline Level</a:t>
            </a:r>
            <a:endParaRPr b="0" lang="en-IN" sz="2400" spc="-1" strike="noStrike">
              <a:solidFill>
                <a:srgbClr val="333333"/>
              </a:solidFill>
              <a:latin typeface="Open Sans"/>
            </a:endParaRPr>
          </a:p>
          <a:p>
            <a:pPr lvl="2" marL="1296000" indent="-288000">
              <a:spcAft>
                <a:spcPts val="112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333333"/>
                </a:solidFill>
                <a:latin typeface="Open Sans"/>
              </a:rPr>
              <a:t>Third Outline Level</a:t>
            </a:r>
            <a:endParaRPr b="0" lang="en-IN" sz="2400" spc="-1" strike="noStrike">
              <a:solidFill>
                <a:srgbClr val="333333"/>
              </a:solidFill>
              <a:latin typeface="Open Sans"/>
            </a:endParaRPr>
          </a:p>
          <a:p>
            <a:pPr lvl="3" marL="1728000" indent="-216000">
              <a:spcAft>
                <a:spcPts val="743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333333"/>
                </a:solidFill>
                <a:latin typeface="Open Sans"/>
              </a:rPr>
              <a:t>Fourth Outline Level</a:t>
            </a:r>
            <a:endParaRPr b="0" lang="en-IN" sz="2400" spc="-1" strike="noStrike">
              <a:solidFill>
                <a:srgbClr val="333333"/>
              </a:solidFill>
              <a:latin typeface="Open Sans"/>
            </a:endParaRPr>
          </a:p>
          <a:p>
            <a:pPr lvl="4" marL="2160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333333"/>
                </a:solidFill>
                <a:latin typeface="Open Sans"/>
              </a:rPr>
              <a:t>Fifth Outline Level</a:t>
            </a:r>
            <a:endParaRPr b="0" lang="en-IN" sz="2400" spc="-1" strike="noStrike">
              <a:solidFill>
                <a:srgbClr val="333333"/>
              </a:solidFill>
              <a:latin typeface="Open Sans"/>
            </a:endParaRPr>
          </a:p>
          <a:p>
            <a:pPr lvl="5" marL="2592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333333"/>
                </a:solidFill>
                <a:latin typeface="Open Sans"/>
              </a:rPr>
              <a:t>Sixth Outline Level</a:t>
            </a:r>
            <a:endParaRPr b="0" lang="en-IN" sz="2400" spc="-1" strike="noStrike">
              <a:solidFill>
                <a:srgbClr val="333333"/>
              </a:solidFill>
              <a:latin typeface="Open Sans"/>
            </a:endParaRPr>
          </a:p>
          <a:p>
            <a:pPr lvl="6" marL="3024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333333"/>
                </a:solidFill>
                <a:latin typeface="Open Sans"/>
              </a:rPr>
              <a:t>Seventh Outline Level</a:t>
            </a:r>
            <a:endParaRPr b="0" lang="en-IN" sz="2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44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Open Sans"/>
              </a:rPr>
              <a:t>&lt;date/time&gt;</a:t>
            </a:r>
            <a:endParaRPr b="0" lang="en-IN" sz="1400" spc="-1" strike="noStrike">
              <a:latin typeface="Open Sans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N" sz="1400" spc="-1" strike="noStrike">
                <a:latin typeface="Open Sans"/>
              </a:rPr>
              <a:t>&lt;footer&gt;</a:t>
            </a:r>
            <a:endParaRPr b="0" lang="en-IN" sz="1400" spc="-1" strike="noStrike">
              <a:latin typeface="Open Sans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57AFAAAC-9685-4D63-A596-9F0F940631CB}" type="slidenum">
              <a:rPr b="0" lang="en-IN" sz="1400" spc="-1" strike="noStrike">
                <a:latin typeface="Open Sans"/>
              </a:rPr>
              <a:t>&lt;number&gt;</a:t>
            </a:fld>
            <a:r>
              <a:rPr b="0" lang="en-IN" sz="1400" spc="-1" strike="noStrike">
                <a:latin typeface="Open Sans"/>
              </a:rPr>
              <a:t> / </a:t>
            </a:r>
            <a:fld id="{EBE360CE-FD2E-41E6-96A8-C4FA6666FF7A}" type="slidecount">
              <a:rPr b="0" lang="en-IN" sz="1400" spc="-1" strike="noStrike">
                <a:latin typeface="Open Sans"/>
              </a:rPr>
              <a:t>8</a:t>
            </a:fld>
            <a:endParaRPr b="0" lang="en-IN" sz="1400" spc="-1" strike="noStrike">
              <a:latin typeface="Open Sans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0" y="4320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IN" sz="4400" spc="-1" strike="noStrike">
                <a:solidFill>
                  <a:srgbClr val="333333"/>
                </a:solidFill>
                <a:latin typeface="Open Sans"/>
              </a:rPr>
              <a:t>Click to edit the title text format</a:t>
            </a:r>
            <a:endParaRPr b="1" lang="en-IN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Open Sans"/>
              </a:rPr>
              <a:t>Click to edit the outline text format</a:t>
            </a:r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333333"/>
                </a:solidFill>
                <a:latin typeface="Open Sans"/>
              </a:rPr>
              <a:t>Second Outline Level</a:t>
            </a:r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  <a:p>
            <a:pPr lvl="2" marL="1296000" indent="-288000">
              <a:spcAft>
                <a:spcPts val="845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Open Sans"/>
              </a:rPr>
              <a:t>Third Outline Level</a:t>
            </a:r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  <a:p>
            <a:pPr lvl="3" marL="1728000" indent="-216000">
              <a:spcAft>
                <a:spcPts val="567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333333"/>
                </a:solidFill>
                <a:latin typeface="Open Sans"/>
              </a:rPr>
              <a:t>Fourth Outline Level</a:t>
            </a:r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  <a:p>
            <a:pPr lvl="4" marL="2160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Open Sans"/>
              </a:rPr>
              <a:t>Fifth Outline Level</a:t>
            </a:r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  <a:p>
            <a:pPr lvl="5" marL="2592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Open Sans"/>
              </a:rPr>
              <a:t>Sixth Outline Level</a:t>
            </a:r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  <a:p>
            <a:pPr lvl="6" marL="3024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Open Sans"/>
              </a:rPr>
              <a:t>Seventh Outline Level</a:t>
            </a:r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Open Sans"/>
              </a:rPr>
              <a:t>&lt;date/time&gt;</a:t>
            </a:r>
            <a:endParaRPr b="0" lang="en-IN" sz="1400" spc="-1" strike="noStrike">
              <a:latin typeface="Open Sans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N" sz="1400" spc="-1" strike="noStrike">
                <a:latin typeface="Open Sans"/>
              </a:rPr>
              <a:t>&lt;footer&gt;</a:t>
            </a:r>
            <a:endParaRPr b="0" lang="en-IN" sz="1400" spc="-1" strike="noStrike">
              <a:latin typeface="Open Sans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3692B9D7-CECE-4DFE-B537-D2C798262BA9}" type="slidenum">
              <a:rPr b="0" lang="en-IN" sz="1400" spc="-1" strike="noStrike">
                <a:latin typeface="Open Sans"/>
              </a:rPr>
              <a:t>&lt;number&gt;</a:t>
            </a:fld>
            <a:r>
              <a:rPr b="0" lang="en-IN" sz="1400" spc="-1" strike="noStrike">
                <a:latin typeface="Open Sans"/>
              </a:rPr>
              <a:t> / </a:t>
            </a:r>
            <a:fld id="{CF711EBE-1BAD-4337-BF50-BBAE18A35344}" type="slidecount">
              <a:rPr b="0" lang="en-IN" sz="1400" spc="-1" strike="noStrike">
                <a:latin typeface="Open Sans"/>
              </a:rPr>
              <a:t>8</a:t>
            </a:fld>
            <a:endParaRPr b="0" lang="en-IN" sz="1400" spc="-1" strike="noStrike">
              <a:latin typeface="Open Sans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0" y="288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792000" y="2664000"/>
            <a:ext cx="8568000" cy="14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1" lang="en-IN" sz="4800" spc="-1" strike="noStrike">
                <a:solidFill>
                  <a:srgbClr val="333333"/>
                </a:solidFill>
                <a:latin typeface="Open Sans"/>
              </a:rPr>
              <a:t>Compiler Design assignment</a:t>
            </a:r>
            <a:endParaRPr b="1" lang="en-IN" sz="4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792000" y="5040000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3200" spc="-1" strike="noStrike">
                <a:latin typeface="Open Sans"/>
              </a:rPr>
              <a:t>Compute – programming language compiler</a:t>
            </a:r>
            <a:endParaRPr b="0" lang="en-IN" sz="3200" spc="-1" strike="noStrike">
              <a:latin typeface="Open Sans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4400" spc="-1" strike="noStrike">
                <a:solidFill>
                  <a:srgbClr val="333333"/>
                </a:solidFill>
                <a:latin typeface="Open Sans"/>
              </a:rPr>
              <a:t>Features</a:t>
            </a:r>
            <a:endParaRPr b="1" lang="en-IN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Open Sans"/>
              </a:rPr>
              <a:t>A simple programming language used for implementing arithmentic and comparision operations for integers.</a:t>
            </a:r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Open Sans"/>
              </a:rPr>
              <a:t>Supports sinlge character variables.</a:t>
            </a:r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Open Sans"/>
              </a:rPr>
              <a:t>Evaluates and prints the expression.</a:t>
            </a:r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Open Sans"/>
              </a:rPr>
              <a:t>Intermediate code generation in the form of three address code quadraples.</a:t>
            </a:r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Open Sans"/>
              </a:rPr>
              <a:t>Uses line number tracking for tracking the line at which error occured.</a:t>
            </a:r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4400" spc="-1" strike="noStrike">
                <a:solidFill>
                  <a:srgbClr val="333333"/>
                </a:solidFill>
                <a:latin typeface="Open Sans"/>
              </a:rPr>
              <a:t>Grammar of the language.</a:t>
            </a:r>
            <a:endParaRPr b="1" lang="en-IN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1152000" y="1872000"/>
            <a:ext cx="7908120" cy="554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720000" y="279720"/>
            <a:ext cx="8855640" cy="130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4400" spc="-1" strike="noStrike">
                <a:solidFill>
                  <a:srgbClr val="333333"/>
                </a:solidFill>
                <a:latin typeface="Open Sans"/>
              </a:rPr>
              <a:t>Symbol table implementation</a:t>
            </a:r>
            <a:endParaRPr b="1" lang="en-IN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Open Sans"/>
              </a:rPr>
              <a:t>Variables can be assigned from a-z and A-Z.</a:t>
            </a:r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Open Sans"/>
              </a:rPr>
              <a:t>Uses a Symbol Table of size 52.</a:t>
            </a:r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Open Sans"/>
              </a:rPr>
              <a:t>Simple hashing algorithm of computing the array index is done based on the character.</a:t>
            </a:r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Open Sans"/>
              </a:rPr>
              <a:t>This assigns the address from a-z and A-Z from 0 to 51</a:t>
            </a:r>
            <a:r>
              <a:rPr b="0" lang="en-IN" sz="2800" spc="-1" strike="noStrike" baseline="101000">
                <a:solidFill>
                  <a:srgbClr val="333333"/>
                </a:solidFill>
                <a:latin typeface="Open Sans"/>
              </a:rPr>
              <a:t>st</a:t>
            </a:r>
            <a:r>
              <a:rPr b="0" lang="en-IN" sz="2800" spc="-1" strike="noStrike">
                <a:solidFill>
                  <a:srgbClr val="333333"/>
                </a:solidFill>
                <a:latin typeface="Open Sans"/>
              </a:rPr>
              <a:t> position in the table.</a:t>
            </a:r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Open Sans"/>
              </a:rPr>
              <a:t>The values of the variables are stored against these address.</a:t>
            </a:r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720000" y="279720"/>
            <a:ext cx="8855640" cy="130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4400" spc="-1" strike="noStrike">
                <a:solidFill>
                  <a:srgbClr val="333333"/>
                </a:solidFill>
                <a:latin typeface="Open Sans"/>
              </a:rPr>
              <a:t>Semantic analysis implementation.</a:t>
            </a:r>
            <a:endParaRPr b="1" lang="en-IN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Open Sans"/>
              </a:rPr>
              <a:t>Defined under the union are the types, </a:t>
            </a:r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Open Sans"/>
              </a:rPr>
              <a:t>int num; char id; struct incod code;</a:t>
            </a:r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Open Sans"/>
              </a:rPr>
              <a:t>Code consists of codeVariable and value.</a:t>
            </a:r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Open Sans"/>
              </a:rPr>
              <a:t>Code is used for expressions and conditions.</a:t>
            </a:r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Open Sans"/>
              </a:rPr>
              <a:t>Used for storing the representation after the reduction to three address code and the value obtained after computing.</a:t>
            </a:r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720000" y="279720"/>
            <a:ext cx="8855640" cy="130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4400" spc="-1" strike="noStrike">
                <a:solidFill>
                  <a:srgbClr val="333333"/>
                </a:solidFill>
                <a:latin typeface="Open Sans"/>
              </a:rPr>
              <a:t>Three address code generation.</a:t>
            </a:r>
            <a:endParaRPr b="1" lang="en-IN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Open Sans"/>
              </a:rPr>
              <a:t>Uses the struct threeAddress defined under the name quadraple. Has members :</a:t>
            </a:r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Open Sans"/>
              </a:rPr>
              <a:t>Result – The result of the current three address computation.</a:t>
            </a:r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Open Sans"/>
              </a:rPr>
              <a:t>Operator – The operator in the computation.</a:t>
            </a:r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Open Sans"/>
              </a:rPr>
              <a:t>Operand_1 – The first operand.</a:t>
            </a:r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Open Sans"/>
              </a:rPr>
              <a:t>Operand_2 – The second operand.</a:t>
            </a:r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720000" y="279720"/>
            <a:ext cx="8855640" cy="130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4400" spc="-1" strike="noStrike">
                <a:solidFill>
                  <a:srgbClr val="333333"/>
                </a:solidFill>
                <a:latin typeface="Open Sans"/>
              </a:rPr>
              <a:t>Three address code generation. (Contd.)</a:t>
            </a:r>
            <a:endParaRPr b="1" lang="en-IN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Open Sans"/>
              </a:rPr>
              <a:t>Uses an array of this structure for storing expressions as the compiler parses.</a:t>
            </a:r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Open Sans"/>
              </a:rPr>
              <a:t>The final code is generated by traversing this array and the code is written in the file program.txt</a:t>
            </a:r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Open Sans"/>
              </a:rPr>
              <a:t>All the data in the struct are represented as strings.</a:t>
            </a:r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4400" spc="-1" strike="noStrike">
                <a:solidFill>
                  <a:srgbClr val="333333"/>
                </a:solidFill>
                <a:latin typeface="Open Sans"/>
              </a:rPr>
              <a:t>Conclusion</a:t>
            </a:r>
            <a:endParaRPr b="1" lang="en-IN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Open Sans"/>
              </a:rPr>
              <a:t>Successfully implemented lexical, syntax and semantic analysis of the designed grammar.</a:t>
            </a:r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Open Sans"/>
              </a:rPr>
              <a:t>Implemented the three address code generation.</a:t>
            </a:r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Open Sans"/>
              </a:rPr>
              <a:t>https://github.com/nevinbaiju/compute-language-compiler</a:t>
            </a:r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LibreOffice/5.4.5.1$Linux_X86_64 LibreOffice_project/40m0$Build-1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2018-04-07T01:04:13Z</dcterms:created>
  <dc:creator/>
  <dc:description/>
  <dc:language>en-IN</dc:language>
  <cp:lastModifiedBy/>
  <dcterms:modified xsi:type="dcterms:W3CDTF">2018-04-07T01:29:30Z</dcterms:modified>
  <cp:revision>3</cp:revision>
  <dc:subject/>
  <dc:title/>
</cp:coreProperties>
</file>