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6"/>
  </p:notesMasterIdLst>
  <p:sldIdLst>
    <p:sldId id="256" r:id="rId5"/>
  </p:sldIdLst>
  <p:sldSz cx="43891200" cy="438912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1803E"/>
    <a:srgbClr val="EB9146"/>
    <a:srgbClr val="FF9A49"/>
    <a:srgbClr val="F76764"/>
    <a:srgbClr val="65A6F5"/>
    <a:srgbClr val="005DAF"/>
    <a:srgbClr val="00C800"/>
    <a:srgbClr val="006BCB"/>
    <a:srgbClr val="003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860" autoAdjust="0"/>
  </p:normalViewPr>
  <p:slideViewPr>
    <p:cSldViewPr snapToGrid="0" snapToObjects="1">
      <p:cViewPr>
        <p:scale>
          <a:sx n="26" d="100"/>
          <a:sy n="26" d="100"/>
        </p:scale>
        <p:origin x="64" y="-2184"/>
      </p:cViewPr>
      <p:guideLst>
        <p:guide orient="horz" pos="13824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7E09A-3CD4-6747-8FD8-849BB7EE99CF}" type="datetimeFigureOut">
              <a:rPr lang="en-US" smtClean="0"/>
              <a:pPr/>
              <a:t>9/30/18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F21A1-D78E-C044-91C4-630D2B008D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5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F21A1-D78E-C044-91C4-630D2B008D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3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3634723"/>
            <a:ext cx="37307520" cy="940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24871680"/>
            <a:ext cx="3072384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757687"/>
            <a:ext cx="9875520" cy="37449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757687"/>
            <a:ext cx="28895040" cy="37449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8204163"/>
            <a:ext cx="3730752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8602967"/>
            <a:ext cx="3730752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10241284"/>
            <a:ext cx="1938528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10241284"/>
            <a:ext cx="1938528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9/30/18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9824723"/>
            <a:ext cx="19392902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3919200"/>
            <a:ext cx="19392902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9824723"/>
            <a:ext cx="1940052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3919200"/>
            <a:ext cx="1940052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9/30/18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9/30/18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9/30/18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747520"/>
            <a:ext cx="14439902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747524"/>
            <a:ext cx="245364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9184644"/>
            <a:ext cx="14439902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9/30/18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30723840"/>
            <a:ext cx="2633472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3921760"/>
            <a:ext cx="2633472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34350963"/>
            <a:ext cx="2633472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9/30/18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757683"/>
            <a:ext cx="3950208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10241284"/>
            <a:ext cx="3950208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40680643"/>
            <a:ext cx="102412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pPr/>
              <a:t>9/30/18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40680643"/>
            <a:ext cx="138988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40680643"/>
            <a:ext cx="102412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tiff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392848" y="31808057"/>
            <a:ext cx="14224003" cy="6727372"/>
          </a:xfrm>
          <a:prstGeom prst="rect">
            <a:avLst/>
          </a:prstGeom>
          <a:solidFill>
            <a:schemeClr val="bg1"/>
          </a:solidFill>
          <a:ln w="12700">
            <a:solidFill>
              <a:srgbClr val="003E7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algn="ctr"/>
            <a:r>
              <a:rPr lang="en-US" sz="7200" b="1" dirty="0">
                <a:solidFill>
                  <a:schemeClr val="tx1"/>
                </a:solidFill>
              </a:rPr>
              <a:t>Questions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"/>
            <a:ext cx="43891200" cy="6304214"/>
          </a:xfrm>
          <a:prstGeom prst="rect">
            <a:avLst/>
          </a:prstGeom>
          <a:solidFill>
            <a:srgbClr val="003E74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0" tIns="219456" rIns="3657600" bIns="219456" rtlCol="0" anchor="ctr"/>
          <a:lstStyle/>
          <a:p>
            <a:pPr algn="ctr"/>
            <a:r>
              <a:rPr lang="en-US" sz="13800" b="1" dirty="0"/>
              <a:t>An Analysis of Houston Police Department Officer-Involved Shootings</a:t>
            </a:r>
          </a:p>
          <a:p>
            <a:pPr algn="ctr"/>
            <a:r>
              <a:rPr lang="en-US" sz="8800" dirty="0"/>
              <a:t>Nevin George (Cinco Ranch High School) &amp; Max Grossman (Rice University)</a:t>
            </a:r>
            <a:endParaRPr lang="en-US" sz="8800" i="1" dirty="0"/>
          </a:p>
        </p:txBody>
      </p:sp>
      <p:sp>
        <p:nvSpPr>
          <p:cNvPr id="12" name="Rectangle 11"/>
          <p:cNvSpPr/>
          <p:nvPr/>
        </p:nvSpPr>
        <p:spPr>
          <a:xfrm>
            <a:off x="29396267" y="20948904"/>
            <a:ext cx="14224003" cy="8848896"/>
          </a:xfrm>
          <a:prstGeom prst="rect">
            <a:avLst/>
          </a:prstGeom>
          <a:solidFill>
            <a:schemeClr val="bg1"/>
          </a:solidFill>
          <a:ln w="12700">
            <a:solidFill>
              <a:srgbClr val="003E7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algn="ctr"/>
            <a:r>
              <a:rPr lang="en-US" sz="7200" b="1" dirty="0">
                <a:solidFill>
                  <a:srgbClr val="000000"/>
                </a:solidFill>
              </a:rPr>
              <a:t>Models</a:t>
            </a:r>
          </a:p>
          <a:p>
            <a:pPr algn="ctr"/>
            <a:endParaRPr lang="en-US" sz="2400" b="1" dirty="0">
              <a:solidFill>
                <a:srgbClr val="000000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Tried different models to predict suspect injury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Decision Tree Classifier yielded a 1.0 accuracy score</a:t>
            </a:r>
          </a:p>
          <a:p>
            <a:pPr marL="1325880" lvl="1" indent="-6858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4800" dirty="0">
                <a:solidFill>
                  <a:schemeClr val="tx1"/>
                </a:solidFill>
              </a:rPr>
              <a:t>Accurately identified the suspect injury of every suspect in the test set</a:t>
            </a:r>
            <a:endParaRPr lang="en-US" sz="4800" dirty="0">
              <a:solidFill>
                <a:srgbClr val="000000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During the algorithm, the data goes through a series of conditions, and the final prediction of suspect injury depends on whether it passes or fails those conditions.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887781" y="16032035"/>
            <a:ext cx="14224003" cy="12767922"/>
          </a:xfrm>
          <a:prstGeom prst="rect">
            <a:avLst/>
          </a:prstGeom>
          <a:solidFill>
            <a:schemeClr val="bg1"/>
          </a:solidFill>
          <a:ln w="12700">
            <a:solidFill>
              <a:srgbClr val="003E7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algn="ctr"/>
            <a:r>
              <a:rPr lang="en-US" sz="7200" b="1" dirty="0">
                <a:solidFill>
                  <a:srgbClr val="000000"/>
                </a:solidFill>
              </a:rPr>
              <a:t>Suspect Graphs</a:t>
            </a:r>
          </a:p>
          <a:p>
            <a:pPr algn="ctr"/>
            <a:endParaRPr lang="en-US" sz="24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2848" y="6550435"/>
            <a:ext cx="14224003" cy="18905969"/>
          </a:xfrm>
          <a:prstGeom prst="rect">
            <a:avLst/>
          </a:prstGeom>
          <a:solidFill>
            <a:schemeClr val="bg1"/>
          </a:solidFill>
          <a:ln w="12700">
            <a:solidFill>
              <a:srgbClr val="003E7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algn="ctr"/>
            <a:r>
              <a:rPr lang="en-US" sz="7200" b="1" dirty="0">
                <a:solidFill>
                  <a:schemeClr val="tx1"/>
                </a:solidFill>
              </a:rPr>
              <a:t>Background</a:t>
            </a:r>
            <a:endParaRPr lang="en-US" sz="4800" dirty="0">
              <a:solidFill>
                <a:schemeClr val="tx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Officer-involved shootings (OIS) has been an issue since the establishment of the first American police department in Boston in 1838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  <a:p>
            <a:endParaRPr lang="en-US" sz="4800" dirty="0">
              <a:solidFill>
                <a:schemeClr val="tx1"/>
              </a:solidFill>
            </a:endParaRPr>
          </a:p>
          <a:p>
            <a:endParaRPr lang="en-US" sz="4800" dirty="0">
              <a:solidFill>
                <a:schemeClr val="tx1"/>
              </a:solidFill>
            </a:endParaRP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Texas State Legislature passed Art. 2.139 of the Texas Code of Criminal Procedure on 9/1/2015, which requires law enforcement agencies to report details of all officer-involved shootings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Since then, OIS per year in Houston has greatly decreased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2848" y="25937478"/>
            <a:ext cx="14224003" cy="5389506"/>
          </a:xfrm>
          <a:prstGeom prst="rect">
            <a:avLst/>
          </a:prstGeom>
          <a:solidFill>
            <a:schemeClr val="bg1"/>
          </a:solidFill>
          <a:ln w="12700">
            <a:solidFill>
              <a:srgbClr val="003E7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algn="ctr"/>
            <a:r>
              <a:rPr lang="en-US" sz="7200" b="1" dirty="0">
                <a:solidFill>
                  <a:schemeClr val="tx1"/>
                </a:solidFill>
              </a:rPr>
              <a:t>Dataset &amp; Previous Literature</a:t>
            </a:r>
          </a:p>
          <a:p>
            <a:pPr algn="ctr"/>
            <a:endParaRPr lang="en-US" sz="4800" b="1" dirty="0">
              <a:solidFill>
                <a:schemeClr val="tx1"/>
              </a:solidFill>
            </a:endParaRP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HPD maintains records of all OIS in Houston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A previous study by researchers at Northwestern University analyzed trends in the Houston OIS dataset from 2005 to 2013</a:t>
            </a:r>
          </a:p>
          <a:p>
            <a:pPr marL="1371600" lvl="1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396267" y="30061888"/>
            <a:ext cx="14224003" cy="9098289"/>
          </a:xfrm>
          <a:prstGeom prst="rect">
            <a:avLst/>
          </a:prstGeom>
          <a:solidFill>
            <a:schemeClr val="bg1"/>
          </a:solidFill>
          <a:ln w="12700">
            <a:solidFill>
              <a:srgbClr val="003E7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algn="ctr"/>
            <a:r>
              <a:rPr lang="en-US" sz="7700" b="1" dirty="0">
                <a:solidFill>
                  <a:schemeClr val="tx1"/>
                </a:solidFill>
              </a:rPr>
              <a:t>Findings</a:t>
            </a:r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No significant differences between the graphs of this data and those of the previous study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Lack of change adds evidence that the Act did in fact cause the sharp decline in police shootings</a:t>
            </a:r>
          </a:p>
          <a:p>
            <a:pPr marL="1325880" lvl="1" indent="-6858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4800" dirty="0">
                <a:solidFill>
                  <a:schemeClr val="tx1"/>
                </a:solidFill>
              </a:rPr>
              <a:t>Could not have been caused by race, gender, etc. because those features did not change</a:t>
            </a:r>
          </a:p>
          <a:p>
            <a:pPr marL="685800" indent="-6858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Corroborate national police shooting trends such as evidence of racial bias, non-white suspects killed at younger age, and officers rarely injured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4887781" y="29074449"/>
            <a:ext cx="14224003" cy="14462789"/>
          </a:xfrm>
          <a:prstGeom prst="rect">
            <a:avLst/>
          </a:prstGeom>
          <a:solidFill>
            <a:schemeClr val="bg1"/>
          </a:solidFill>
          <a:ln w="12700">
            <a:solidFill>
              <a:srgbClr val="003E7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algn="ctr"/>
            <a:r>
              <a:rPr lang="en-US" sz="7200" b="1" dirty="0">
                <a:solidFill>
                  <a:srgbClr val="000000"/>
                </a:solidFill>
              </a:rPr>
              <a:t>Officer Graphs</a:t>
            </a:r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  <a:p>
            <a:pPr algn="ctr"/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CF6A182-F2AA-4CEE-A4BD-AE0DDD6624E7}"/>
              </a:ext>
            </a:extLst>
          </p:cNvPr>
          <p:cNvSpPr/>
          <p:nvPr/>
        </p:nvSpPr>
        <p:spPr>
          <a:xfrm>
            <a:off x="561562" y="32983714"/>
            <a:ext cx="14041733" cy="546732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How much of the decrease in Houston OIS can be attributed to the Act?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How do the trends of this data relate to the trends found in the previous study?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What are some new trends, if any, in this data?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What is the likelihood of a suspect being killed in the encounter?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E592C3B-C63D-4A7F-8A50-9841F0D04B28}"/>
              </a:ext>
            </a:extLst>
          </p:cNvPr>
          <p:cNvSpPr/>
          <p:nvPr/>
        </p:nvSpPr>
        <p:spPr>
          <a:xfrm>
            <a:off x="14957750" y="21686980"/>
            <a:ext cx="14056283" cy="18823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In both graphs, black suspects make up 55-60% and Hispanic suspects around 28%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White suspects only make up 9-13%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F7930-8254-487A-9D60-5C6F6553A483}"/>
              </a:ext>
            </a:extLst>
          </p:cNvPr>
          <p:cNvSpPr txBox="1"/>
          <p:nvPr/>
        </p:nvSpPr>
        <p:spPr>
          <a:xfrm>
            <a:off x="20670652" y="33531524"/>
            <a:ext cx="18473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615C658-4D9C-4988-8FEB-C49A3AAB9EBF}"/>
              </a:ext>
            </a:extLst>
          </p:cNvPr>
          <p:cNvSpPr/>
          <p:nvPr/>
        </p:nvSpPr>
        <p:spPr>
          <a:xfrm>
            <a:off x="29396267" y="39387689"/>
            <a:ext cx="14224003" cy="4149549"/>
          </a:xfrm>
          <a:prstGeom prst="rect">
            <a:avLst/>
          </a:prstGeom>
          <a:solidFill>
            <a:schemeClr val="bg1"/>
          </a:solidFill>
          <a:ln w="12700">
            <a:solidFill>
              <a:srgbClr val="003E7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algn="ctr"/>
            <a:r>
              <a:rPr lang="en-US" sz="7700" b="1" dirty="0">
                <a:solidFill>
                  <a:schemeClr val="tx1"/>
                </a:solidFill>
              </a:rPr>
              <a:t>Future Steps</a:t>
            </a:r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The results of this study may be shared with the HPD, which could be </a:t>
            </a:r>
            <a:r>
              <a:rPr lang="en-US" sz="4800">
                <a:solidFill>
                  <a:srgbClr val="000000"/>
                </a:solidFill>
              </a:rPr>
              <a:t>useful when </a:t>
            </a:r>
            <a:r>
              <a:rPr lang="en-US" sz="4800" dirty="0">
                <a:solidFill>
                  <a:srgbClr val="000000"/>
                </a:solidFill>
              </a:rPr>
              <a:t>deciding future policies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923CC8-27EB-F447-AEAC-56DD5D6B4E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76" t="3307" r="5188" b="2917"/>
          <a:stretch/>
        </p:blipFill>
        <p:spPr>
          <a:xfrm>
            <a:off x="1226919" y="19999534"/>
            <a:ext cx="12711017" cy="493294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4D9CEA6-F8A9-9B45-A657-280005C0E47A}"/>
              </a:ext>
            </a:extLst>
          </p:cNvPr>
          <p:cNvSpPr/>
          <p:nvPr/>
        </p:nvSpPr>
        <p:spPr>
          <a:xfrm>
            <a:off x="392848" y="39016502"/>
            <a:ext cx="14224003" cy="4529018"/>
          </a:xfrm>
          <a:prstGeom prst="rect">
            <a:avLst/>
          </a:prstGeom>
          <a:solidFill>
            <a:schemeClr val="bg1"/>
          </a:solidFill>
          <a:ln w="12700">
            <a:solidFill>
              <a:srgbClr val="003E7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algn="ctr"/>
            <a:r>
              <a:rPr lang="en-US" sz="7200" b="1" dirty="0">
                <a:solidFill>
                  <a:schemeClr val="tx1"/>
                </a:solidFill>
              </a:rPr>
              <a:t>Features Considered &amp; Tools Used</a:t>
            </a:r>
            <a:endParaRPr lang="en-US" sz="4800" dirty="0">
              <a:solidFill>
                <a:srgbClr val="000000"/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Suspect and officer sex, race, age, injury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Suspect weapon, officer on duty, # of officers, and response type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Used Python, Pandas, matplotlib, Seaborn plots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000000"/>
              </a:solidFill>
            </a:endParaRPr>
          </a:p>
          <a:p>
            <a:pPr marL="1371600" lvl="1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00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7C40F9-BABC-0047-956B-AC79E670AB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748"/>
          <a:stretch/>
        </p:blipFill>
        <p:spPr>
          <a:xfrm>
            <a:off x="8020817" y="10625051"/>
            <a:ext cx="6244942" cy="40307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1904536-70DB-7745-B309-54B56DC89D23}"/>
              </a:ext>
            </a:extLst>
          </p:cNvPr>
          <p:cNvSpPr txBox="1"/>
          <p:nvPr/>
        </p:nvSpPr>
        <p:spPr>
          <a:xfrm>
            <a:off x="783658" y="10416931"/>
            <a:ext cx="735145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Escalated enormously following incidents such as the death of Michael Brown in Ferguson, MO and Botham Jean in Dallas, TX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/>
          </a:p>
          <a:p>
            <a:endParaRPr lang="en-US" sz="48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A62AD3B-389E-2842-8C73-469AD3FA6587}"/>
              </a:ext>
            </a:extLst>
          </p:cNvPr>
          <p:cNvSpPr/>
          <p:nvPr/>
        </p:nvSpPr>
        <p:spPr>
          <a:xfrm>
            <a:off x="29420096" y="6505776"/>
            <a:ext cx="14224003" cy="14142464"/>
          </a:xfrm>
          <a:prstGeom prst="rect">
            <a:avLst/>
          </a:prstGeom>
          <a:solidFill>
            <a:schemeClr val="bg1"/>
          </a:solidFill>
          <a:ln w="12700">
            <a:solidFill>
              <a:srgbClr val="003E7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algn="ctr"/>
            <a:r>
              <a:rPr lang="en-US" sz="7200" b="1" dirty="0">
                <a:solidFill>
                  <a:srgbClr val="000000"/>
                </a:solidFill>
              </a:rPr>
              <a:t>Additional Graphs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396FB38-9EC8-874C-9468-9FFA2B7B2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5005" y="8128519"/>
            <a:ext cx="8150780" cy="418187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1957334-62BD-294D-B0F3-4584D2D64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57799" y="16390037"/>
            <a:ext cx="8477985" cy="272833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9D16813-B089-0443-9858-99A7404E4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61749" y="12650735"/>
            <a:ext cx="8074036" cy="310680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3688CC3-938A-D741-9E1F-F285077739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75490" y="30843865"/>
            <a:ext cx="7131506" cy="408796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AB727BB-C8AB-3641-B57F-20E211F364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77254" y="30925659"/>
            <a:ext cx="5795498" cy="392438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0ABFD54-603B-BD42-B820-13C0EFD7CC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49136" y="37228870"/>
            <a:ext cx="5108526" cy="34737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2DCC1B-D195-3745-B838-4159F82D6F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404078" y="17787080"/>
            <a:ext cx="5141693" cy="346697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3104BDA5-F26D-BC48-BE09-BFA2794896CA}"/>
              </a:ext>
            </a:extLst>
          </p:cNvPr>
          <p:cNvSpPr/>
          <p:nvPr/>
        </p:nvSpPr>
        <p:spPr>
          <a:xfrm>
            <a:off x="14971640" y="35142023"/>
            <a:ext cx="14056283" cy="18823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Both graphs have peaks at 30-39 years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Current data also has small peak around 50 years</a:t>
            </a:r>
            <a:endParaRPr lang="en-US" sz="3600" dirty="0">
              <a:solidFill>
                <a:srgbClr val="000000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5147AFD1-7BDD-274C-8534-D21C0ED37A8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132836" y="17543652"/>
            <a:ext cx="7729116" cy="394396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C8B03F08-4254-2340-812C-7BF928BCA1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132836" y="37436613"/>
            <a:ext cx="8533130" cy="3256699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3ACC4AC2-53BC-934E-A8B9-B3040D3FEA2A}"/>
              </a:ext>
            </a:extLst>
          </p:cNvPr>
          <p:cNvSpPr/>
          <p:nvPr/>
        </p:nvSpPr>
        <p:spPr>
          <a:xfrm>
            <a:off x="14856809" y="40876489"/>
            <a:ext cx="14056283" cy="18823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Current data – 100% male officers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Previous study – 94% male officers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</a:rPr>
              <a:t>Male-dominated officer force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F96183E0-950C-A546-90A0-1A778BFAA5E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016743" y="24611479"/>
            <a:ext cx="4794403" cy="3232797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60DD3CB1-5238-3A4D-B487-D3AEA01255D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200540" y="24666995"/>
            <a:ext cx="8539018" cy="3211835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F20E15E5-664C-ED41-823E-C068517CA2EC}"/>
              </a:ext>
            </a:extLst>
          </p:cNvPr>
          <p:cNvSpPr/>
          <p:nvPr/>
        </p:nvSpPr>
        <p:spPr>
          <a:xfrm>
            <a:off x="14887779" y="6501066"/>
            <a:ext cx="14224003" cy="9256477"/>
          </a:xfrm>
          <a:prstGeom prst="rect">
            <a:avLst/>
          </a:prstGeom>
          <a:solidFill>
            <a:schemeClr val="bg1"/>
          </a:solidFill>
          <a:ln w="12700">
            <a:solidFill>
              <a:srgbClr val="003E7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algn="ctr"/>
            <a:r>
              <a:rPr lang="en-US" sz="7200" b="1" dirty="0">
                <a:solidFill>
                  <a:schemeClr val="tx1"/>
                </a:solidFill>
              </a:rPr>
              <a:t>Geo-coding the Data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81734F-7594-1D41-BA08-F1DC43CA5789}"/>
              </a:ext>
            </a:extLst>
          </p:cNvPr>
          <p:cNvSpPr txBox="1"/>
          <p:nvPr/>
        </p:nvSpPr>
        <p:spPr>
          <a:xfrm>
            <a:off x="23575250" y="17863766"/>
            <a:ext cx="160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Previous Study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8210E-51E2-3040-A24B-3BAF09AB3653}"/>
              </a:ext>
            </a:extLst>
          </p:cNvPr>
          <p:cNvSpPr txBox="1"/>
          <p:nvPr/>
        </p:nvSpPr>
        <p:spPr>
          <a:xfrm>
            <a:off x="24284709" y="25046922"/>
            <a:ext cx="160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Previous Study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65454-6C94-034A-8D27-3D5A0073D436}"/>
              </a:ext>
            </a:extLst>
          </p:cNvPr>
          <p:cNvSpPr txBox="1"/>
          <p:nvPr/>
        </p:nvSpPr>
        <p:spPr>
          <a:xfrm>
            <a:off x="23212870" y="31112767"/>
            <a:ext cx="160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Previous Study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70A580-3EFC-FB4C-BCFB-EA44D98C2612}"/>
              </a:ext>
            </a:extLst>
          </p:cNvPr>
          <p:cNvSpPr txBox="1"/>
          <p:nvPr/>
        </p:nvSpPr>
        <p:spPr>
          <a:xfrm>
            <a:off x="23977257" y="37318398"/>
            <a:ext cx="160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Previous Study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E65F9-FFD4-E844-AD93-A9BDC4DA0438}"/>
              </a:ext>
            </a:extLst>
          </p:cNvPr>
          <p:cNvSpPr txBox="1"/>
          <p:nvPr/>
        </p:nvSpPr>
        <p:spPr>
          <a:xfrm>
            <a:off x="21640295" y="17926505"/>
            <a:ext cx="11871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 – black</a:t>
            </a:r>
          </a:p>
          <a:p>
            <a:r>
              <a:rPr lang="en-US" sz="1400" dirty="0"/>
              <a:t>H – Hispanic</a:t>
            </a:r>
          </a:p>
          <a:p>
            <a:r>
              <a:rPr lang="en-US" sz="1400" dirty="0"/>
              <a:t>U – Unknown</a:t>
            </a:r>
          </a:p>
          <a:p>
            <a:r>
              <a:rPr lang="en-US" sz="1400" dirty="0"/>
              <a:t>W – White</a:t>
            </a:r>
          </a:p>
          <a:p>
            <a:r>
              <a:rPr lang="en-US" sz="1400" dirty="0"/>
              <a:t>A - Asian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D01788-B57E-6945-8E8A-193DA4F654B0}"/>
              </a:ext>
            </a:extLst>
          </p:cNvPr>
          <p:cNvSpPr/>
          <p:nvPr/>
        </p:nvSpPr>
        <p:spPr>
          <a:xfrm>
            <a:off x="29382710" y="8694184"/>
            <a:ext cx="6242314" cy="344549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Blacks are killed at a disproportionate number with respect to the population size of each race in Houston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5E68CC-3AD0-1E4A-8D78-1DC662761346}"/>
              </a:ext>
            </a:extLst>
          </p:cNvPr>
          <p:cNvSpPr/>
          <p:nvPr/>
        </p:nvSpPr>
        <p:spPr>
          <a:xfrm>
            <a:off x="29420094" y="13387560"/>
            <a:ext cx="6242314" cy="163315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96.6% of officers sustain no injuries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AFF81-3613-FC48-BA6A-3BECFE6C08E7}"/>
              </a:ext>
            </a:extLst>
          </p:cNvPr>
          <p:cNvSpPr txBox="1"/>
          <p:nvPr/>
        </p:nvSpPr>
        <p:spPr>
          <a:xfrm>
            <a:off x="35185005" y="19347238"/>
            <a:ext cx="7345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Average age of victims:</a:t>
            </a:r>
            <a:br>
              <a:rPr lang="en-US" sz="2000" dirty="0"/>
            </a:br>
            <a:r>
              <a:rPr lang="en-US" sz="2000" dirty="0"/>
              <a:t>Black – 28.1	White – 37.9</a:t>
            </a:r>
          </a:p>
          <a:p>
            <a:r>
              <a:rPr lang="en-US" sz="2000" dirty="0"/>
              <a:t>Hispanic – 27.4	Asian – 21.0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173070-915F-D14D-9516-1D09F314597E}"/>
              </a:ext>
            </a:extLst>
          </p:cNvPr>
          <p:cNvSpPr/>
          <p:nvPr/>
        </p:nvSpPr>
        <p:spPr>
          <a:xfrm>
            <a:off x="29390411" y="15865084"/>
            <a:ext cx="5611714" cy="359118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t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White suspects are on average around 10 years older than black and Hispanic suspects.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Insufficient data on Hispanic suspects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40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3029</TotalTime>
  <Words>530</Words>
  <Application>Microsoft Macintosh PowerPoint</Application>
  <PresentationFormat>Custom</PresentationFormat>
  <Paragraphs>99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George, Nevin (CRHS)</cp:lastModifiedBy>
  <cp:revision>375</cp:revision>
  <dcterms:created xsi:type="dcterms:W3CDTF">2010-04-12T23:12:02Z</dcterms:created>
  <dcterms:modified xsi:type="dcterms:W3CDTF">2018-09-30T19:01:13Z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