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83" r:id="rId3"/>
    <p:sldId id="382" r:id="rId4"/>
    <p:sldId id="392" r:id="rId5"/>
    <p:sldId id="384" r:id="rId6"/>
    <p:sldId id="387" r:id="rId7"/>
    <p:sldId id="388" r:id="rId8"/>
    <p:sldId id="389" r:id="rId9"/>
    <p:sldId id="261" r:id="rId10"/>
    <p:sldId id="265" r:id="rId11"/>
    <p:sldId id="263" r:id="rId12"/>
    <p:sldId id="348" r:id="rId13"/>
    <p:sldId id="394" r:id="rId14"/>
    <p:sldId id="266" r:id="rId15"/>
    <p:sldId id="396" r:id="rId16"/>
    <p:sldId id="397" r:id="rId17"/>
    <p:sldId id="350" r:id="rId18"/>
    <p:sldId id="399" r:id="rId19"/>
    <p:sldId id="352" r:id="rId20"/>
    <p:sldId id="329" r:id="rId21"/>
    <p:sldId id="414" r:id="rId22"/>
    <p:sldId id="393" r:id="rId23"/>
    <p:sldId id="395" r:id="rId24"/>
    <p:sldId id="264" r:id="rId25"/>
    <p:sldId id="403" r:id="rId26"/>
    <p:sldId id="349" r:id="rId27"/>
    <p:sldId id="400" r:id="rId28"/>
    <p:sldId id="405" r:id="rId29"/>
    <p:sldId id="406" r:id="rId30"/>
    <p:sldId id="353" r:id="rId31"/>
    <p:sldId id="354" r:id="rId32"/>
    <p:sldId id="355" r:id="rId33"/>
    <p:sldId id="275" r:id="rId34"/>
    <p:sldId id="356" r:id="rId35"/>
    <p:sldId id="3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rley Chen" initials="SC" lastIdx="2" clrIdx="0">
    <p:extLst>
      <p:ext uri="{19B8F6BF-5375-455C-9EA6-DF929625EA0E}">
        <p15:presenceInfo xmlns:p15="http://schemas.microsoft.com/office/powerpoint/2012/main" userId="19123e9fcf5bb4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9824" autoAdjust="0"/>
  </p:normalViewPr>
  <p:slideViewPr>
    <p:cSldViewPr snapToGrid="0">
      <p:cViewPr varScale="1">
        <p:scale>
          <a:sx n="104" d="100"/>
          <a:sy n="10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D5B12-6768-4D05-81A0-2E6413D9917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EE029-6867-4A4F-AB68-54A7C16F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E029-6867-4A4F-AB68-54A7C16F7C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all x, if x is a king, then x is a person</a:t>
            </a:r>
            <a:r>
              <a:rPr lang="en-US" dirty="0"/>
              <a:t>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sentence ∀ x P , where P is any logical expression, says that P is true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every object x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Naturally, universal quantification goes with implication and existential quantification goes with "and"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228DE-97D6-452E-9634-573940A09F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90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 Everybody has someone they love.</a:t>
            </a:r>
          </a:p>
          <a:p>
            <a:endParaRPr lang="en-US" dirty="0"/>
          </a:p>
          <a:p>
            <a:r>
              <a:rPr lang="en-US" dirty="0"/>
              <a:t>(2) There is someone who is loved by everyone.</a:t>
            </a:r>
          </a:p>
          <a:p>
            <a:endParaRPr lang="en-US" dirty="0"/>
          </a:p>
          <a:p>
            <a:r>
              <a:rPr lang="en-US" dirty="0"/>
              <a:t>(3) Everybody has someone who loves them.</a:t>
            </a:r>
          </a:p>
          <a:p>
            <a:endParaRPr lang="en-US" dirty="0"/>
          </a:p>
          <a:p>
            <a:r>
              <a:rPr lang="en-US" dirty="0"/>
              <a:t>(4) There is someone who loves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228DE-97D6-452E-9634-573940A09F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537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Everything in the domain is both a king and a person. (too strong)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OlderThan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If there is one person that's not a king, this is true. If there is anything that's older than 30, this is true.  (too weak)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∀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x King(x)</a:t>
                </a:r>
                <a:r>
                  <a:rPr 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</a:t>
                </a:r>
                <a: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Person(x)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Everything in the domain is both a king and a person. (too strong)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∃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x King(x)</a:t>
                </a:r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⇒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OlderThan30(x)</a:t>
                </a:r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If there is one person that's not a king, this is true. If there is anything that's older than 30, this is true.  (too weak)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228DE-97D6-452E-9634-573940A09F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22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Everything in the domain is both a king and a person. (too strong)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OlderThan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If there is one person that's not a king, this is true. If there is anything that's older than 30, this is true.  (too weak)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∀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x King(x)</a:t>
                </a:r>
                <a:r>
                  <a:rPr 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</a:t>
                </a:r>
                <a: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Person(x)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Everything in the domain is both a king and a person. (too strong)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∃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x King(x)</a:t>
                </a:r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⇒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OlderThan30(x)</a:t>
                </a:r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If there is one person that's not a king, this is true. If there is anything that's older than 30, this is true.  (too weak)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228DE-97D6-452E-9634-573940A09F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621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228DE-97D6-452E-9634-573940A09F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659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E029-6867-4A4F-AB68-54A7C16F7C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35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228DE-97D6-452E-9634-573940A09F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57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1847-1D19-479D-A926-F43B6D9F2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2196-6F1C-4EBB-B1FB-34A24A124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AF93-6242-4960-BE9F-17198C1F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D6F-234C-4450-8E1C-8BE2AD343F0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6E7E-7F92-4091-984C-A1A12802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43D4-D9D1-4235-A167-7F978B0E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FE8-582F-4184-B4B2-A5C9C9C7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6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38CC-C78B-4E9C-BF22-DEBBDBD3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6A1DC-9DAE-4021-A5F2-EA4AEE946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D7F9-CBCE-4FD8-BD99-9A02ED76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D6F-234C-4450-8E1C-8BE2AD343F0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27BE-78CA-4BC1-B1A3-4577CC5C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C518-04FE-4090-8D47-D5885551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FE8-582F-4184-B4B2-A5C9C9C7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F3393-4E8B-4D89-9500-BE727E8EA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65E4B-8BAC-4D00-BDDE-EE7BAFD1C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AC94C-BD90-49C6-9C1D-7EC1B4B8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D6F-234C-4450-8E1C-8BE2AD343F0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5E525-66EB-459F-8A21-32DC3BE1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E483-C9FB-456D-9D51-7AB26E48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FE8-582F-4184-B4B2-A5C9C9C7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1C30-CF36-4349-9180-F8C98726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6680-AA43-4D2A-868C-3DED3D0A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9C55-E283-4C0B-A52B-168D5665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D6F-234C-4450-8E1C-8BE2AD343F0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5C90-801F-48BF-BB2E-93770B33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AB16-15C0-4828-94BE-7C68D8AD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FE8-582F-4184-B4B2-A5C9C9C7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5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4A1A-DEF4-4648-ACD0-9B1BC561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C7824-BCE4-46FF-BF09-EDD5145F5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6486-2A02-4D0D-A387-D24DA223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D6F-234C-4450-8E1C-8BE2AD343F0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91A1D-49F5-4212-B298-08BAD398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9CE4F-EBE1-439B-A80A-64B8F99F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FE8-582F-4184-B4B2-A5C9C9C7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0C10-B14F-4DD1-8106-E5146D94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8859-2253-443E-89F2-B3E88C9C1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D0817-F04A-4D2E-9AFA-CE83F9A5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EE891-8109-4CE7-973F-6185712C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D6F-234C-4450-8E1C-8BE2AD343F0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8F87-CDA8-419F-8B20-763E5136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6226F-B0CC-4F2A-A6E8-0E4C22B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FE8-582F-4184-B4B2-A5C9C9C7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8BE5-0BCF-43E9-BDAE-477B091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E439B-2427-42BC-9FEA-9A5B9F50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BA937-962E-4400-B7B8-1EC4E9C6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ECA81-E930-4E08-B6DA-D4B526D7D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1AF33-C0E8-4268-9451-3EAE66BE5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7FB03-39D0-47C6-A276-627534F2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D6F-234C-4450-8E1C-8BE2AD343F0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ED26F-D51C-48FD-BF15-D3FF2E63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15A0D-7F23-4D5F-A5A9-4F17EA5F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FE8-582F-4184-B4B2-A5C9C9C7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8948-88FC-40B5-A3E0-2CAB788D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19834-D7FD-48C7-AED9-51A8A86C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D6F-234C-4450-8E1C-8BE2AD343F0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17388-FF91-43C0-B153-E04BF3B2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59F04-E1D4-4201-95A0-B5F36FE1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FE8-582F-4184-B4B2-A5C9C9C7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5697C-E899-48EC-A605-99F5ECFF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D6F-234C-4450-8E1C-8BE2AD343F0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67C20-33C7-4FE3-A285-D347F774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B5A9-972F-4541-A01B-09575637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FE8-582F-4184-B4B2-A5C9C9C7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2AA8-ECE7-4B42-9845-E2BE0CDE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818D-743C-41A3-8772-71BC0392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17CC1-B9A6-46B9-AEEB-499D5DFB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BB752-E972-4F72-95EA-892323BD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D6F-234C-4450-8E1C-8BE2AD343F0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C900E-EEA1-4C36-93AA-1B39E414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A484A-56A2-4D56-A9B0-5416FB98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FE8-582F-4184-B4B2-A5C9C9C7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4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0EA2-EEDF-45A2-B32E-92A8376C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38958-86DF-4B6B-9134-79126223F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06D13-F5C8-43D4-A8CA-BAACFD7B5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FEE2D-ED05-40F2-AC9F-32B6D7F3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D6F-234C-4450-8E1C-8BE2AD343F0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990D-882C-4A60-86A2-6754DF2D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F09BA-9829-466D-ABBA-4F75736D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FE8-582F-4184-B4B2-A5C9C9C7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A6D8A-B9A1-4CFE-90C6-C5654F57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6EA48-E46E-46D6-87AF-FF4BB008C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3B75-0823-4B16-8B8E-037B49991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3D6F-234C-4450-8E1C-8BE2AD343F0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B9EF8-6349-442C-9D1D-1B20D6979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C386-72D9-4E88-BBB2-06204E31B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DFE8-582F-4184-B4B2-A5C9C9C7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697C-E473-4D07-8F51-D508EAB2D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Discussion 10</a:t>
            </a:r>
            <a:br>
              <a:rPr lang="en-US" dirty="0"/>
            </a:br>
            <a:r>
              <a:rPr lang="en-US" dirty="0"/>
              <a:t>First Order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38C57-49ED-4234-BD61-2B379A2CD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Original Credit to: </a:t>
            </a:r>
            <a:r>
              <a:rPr lang="en-US" dirty="0" err="1"/>
              <a:t>Jinghao</a:t>
            </a:r>
            <a:r>
              <a:rPr lang="en-US" dirty="0"/>
              <a:t> Zhao</a:t>
            </a:r>
          </a:p>
          <a:p>
            <a:r>
              <a:rPr lang="en-US" dirty="0"/>
              <a:t>Modified by: Sidi Lu, 12/0</a:t>
            </a:r>
            <a:r>
              <a:rPr lang="en-US" altLang="zh-CN" dirty="0"/>
              <a:t>3</a:t>
            </a:r>
            <a:r>
              <a:rPr lang="en-US" dirty="0"/>
              <a:t>/2021</a:t>
            </a:r>
          </a:p>
        </p:txBody>
      </p:sp>
    </p:spTree>
    <p:extLst>
      <p:ext uri="{BB962C8B-B14F-4D97-AF65-F5344CB8AC3E}">
        <p14:creationId xmlns:p14="http://schemas.microsoft.com/office/powerpoint/2010/main" val="106766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8D42-B8C8-448B-B1E5-BBDB74E2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 - Nesting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50EFD-CBE3-4F94-A81E-69ECA2356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06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Same type quantifiers: order doesn't matter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Paren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Male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Son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Loves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Loves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Loves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Loves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Mixed quantifiers: order does matter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Loves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/>
                  <a:t>Everybody has someone they love.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Loves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/>
                  <a:t>There is someone who is loved by everyone.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Loves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/>
                  <a:t>Everybody has someone who loves them.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Loves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/>
                  <a:t>There is someone who loves everyone.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50EFD-CBE3-4F94-A81E-69ECA2356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0643"/>
              </a:xfrm>
              <a:blipFill>
                <a:blip r:embed="rId3"/>
                <a:stretch>
                  <a:fillRect l="-928" t="-3173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0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5BE6-C962-4B3A-9144-38D46735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6070D5-1AB6-4BC8-BC16-6F6F48DAB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Are they equivalent? What do they mean?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Person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Person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OlderThan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OlderThan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6070D5-1AB6-4BC8-BC16-6F6F48DAB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60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4AFB-F39C-437A-9031-6176ED0B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 for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F97AB-9888-44CA-9FC6-F7D38982B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¬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Person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F97AB-9888-44CA-9FC6-F7D38982B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3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18E9FAD-43D1-451F-BC00-F7A87BFFA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44" y="2436082"/>
            <a:ext cx="9964325" cy="19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0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5BE6-C962-4B3A-9144-38D46735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6070D5-1AB6-4BC8-BC16-6F6F48DAB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Are they equivalent? What do they mean?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Person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Person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OlderThan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OlderThan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6070D5-1AB6-4BC8-BC16-6F6F48DAB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A8F1F9F-D31B-48D2-A632-B00A3D9590DE}"/>
              </a:ext>
            </a:extLst>
          </p:cNvPr>
          <p:cNvSpPr/>
          <p:nvPr/>
        </p:nvSpPr>
        <p:spPr>
          <a:xfrm>
            <a:off x="5959643" y="2752182"/>
            <a:ext cx="5097377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Model: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Three persons:</a:t>
            </a:r>
          </a:p>
          <a:p>
            <a:r>
              <a:rPr lang="en-US" sz="2000" dirty="0"/>
              <a:t>Richard (King, 50 years old)</a:t>
            </a:r>
          </a:p>
          <a:p>
            <a:r>
              <a:rPr lang="en-US" sz="2000" dirty="0"/>
              <a:t>John (Richard's brother, 20 years old)</a:t>
            </a:r>
          </a:p>
          <a:p>
            <a:r>
              <a:rPr lang="en-US" sz="2000" dirty="0"/>
              <a:t>Elizabeth (Richard's mother)</a:t>
            </a:r>
          </a:p>
          <a:p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 dog:</a:t>
            </a:r>
          </a:p>
          <a:p>
            <a:r>
              <a:rPr lang="en-US" sz="2000" dirty="0"/>
              <a:t>Gigi (Richard's dog)</a:t>
            </a:r>
          </a:p>
        </p:txBody>
      </p:sp>
    </p:spTree>
    <p:extLst>
      <p:ext uri="{BB962C8B-B14F-4D97-AF65-F5344CB8AC3E}">
        <p14:creationId xmlns:p14="http://schemas.microsoft.com/office/powerpoint/2010/main" val="287594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4AFB-F39C-437A-9031-6176ED0B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F97AB-9888-44CA-9FC6-F7D38982B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Variable scope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scope </a:t>
                </a:r>
                <a:r>
                  <a:rPr lang="en-US" dirty="0"/>
                  <a:t>of a variable is the sentence to which the quantifier syntactically applies.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Person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∨(∃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Brother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Richard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3"/>
                <a:r>
                  <a:rPr lang="en-US" dirty="0"/>
                  <a:t>The  variable belongs to the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innermost</a:t>
                </a:r>
                <a:r>
                  <a:rPr lang="en-US" dirty="0"/>
                  <a:t> quantifier that mentions it. Then it will not be subject to any other</a:t>
                </a:r>
                <a:br>
                  <a:rPr lang="en-US" dirty="0"/>
                </a:br>
                <a:r>
                  <a:rPr lang="en-US" dirty="0"/>
                  <a:t>quantification. </a:t>
                </a:r>
              </a:p>
              <a:p>
                <a:pPr lvl="3"/>
                <a:r>
                  <a:rPr lang="en-US" dirty="0"/>
                  <a:t>Equivalent sentence:∀𝐱 King(x)  ∨(∃ </a:t>
                </a:r>
                <a:r>
                  <a:rPr lang="en-US" altLang="zh-CN" dirty="0"/>
                  <a:t>z</a:t>
                </a:r>
                <a:r>
                  <a:rPr lang="en-US" dirty="0"/>
                  <a:t> Brother(</a:t>
                </a:r>
                <a:r>
                  <a:rPr lang="en-US" altLang="zh-CN" dirty="0"/>
                  <a:t>z</a:t>
                </a:r>
                <a:r>
                  <a:rPr lang="en-US" dirty="0"/>
                  <a:t>, Richard))</a:t>
                </a:r>
              </a:p>
              <a:p>
                <a:pPr lvl="3"/>
                <a:r>
                  <a:rPr lang="en-US" dirty="0">
                    <a:solidFill>
                      <a:schemeClr val="tx1"/>
                    </a:solidFill>
                  </a:rPr>
                  <a:t>Cause confusion. Not recommended.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Not well-formed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All variables should be properly introduced!</a:t>
                </a:r>
              </a:p>
              <a:p>
                <a:pPr lvl="3"/>
                <a:endParaRPr lang="en-US" dirty="0"/>
              </a:p>
              <a:p>
                <a:pPr lvl="1"/>
                <a:r>
                  <a:rPr lang="en-US" b="1" dirty="0"/>
                  <a:t>Ground expression</a:t>
                </a:r>
              </a:p>
              <a:p>
                <a:pPr lvl="2"/>
                <a:r>
                  <a:rPr lang="en-US" dirty="0"/>
                  <a:t>No variables</a:t>
                </a:r>
              </a:p>
              <a:p>
                <a:pPr lvl="2"/>
                <a:r>
                  <a:rPr lang="en-US" dirty="0"/>
                  <a:t>King(Richard)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Person(Richard)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F97AB-9888-44CA-9FC6-F7D38982B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350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45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677E-D65D-4A0E-ADB4-75AFA95C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Connective - 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64BEA-6048-49B8-97F2-66D8C1E60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(identity relation)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Color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Apple</m:t>
                    </m:r>
                    <m:r>
                      <m:rPr>
                        <m:nor/>
                      </m:rPr>
                      <a:rPr lang="en-US" dirty="0"/>
                      <m:t>)=</m:t>
                    </m:r>
                    <m:r>
                      <m:rPr>
                        <m:nor/>
                      </m:rPr>
                      <a:rPr lang="en-US" dirty="0"/>
                      <m:t>Red</m:t>
                    </m:r>
                  </m:oMath>
                </a14:m>
                <a:r>
                  <a:rPr lang="en-US" dirty="0"/>
                  <a:t>   (True)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Color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Apple</m:t>
                    </m:r>
                    <m:r>
                      <m:rPr>
                        <m:nor/>
                      </m:rPr>
                      <a:rPr lang="en-US" dirty="0"/>
                      <m:t>)=</m:t>
                    </m:r>
                    <m:r>
                      <m:rPr>
                        <m:nor/>
                      </m:rPr>
                      <a:rPr lang="en-US" b="0" i="0" dirty="0" smtClean="0"/>
                      <m:t>Blue</m:t>
                    </m:r>
                  </m:oMath>
                </a14:m>
                <a:r>
                  <a:rPr lang="en-US" dirty="0"/>
                  <a:t>   (False)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64BEA-6048-49B8-97F2-66D8C1E60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6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7023-DA23-450E-BEE4-A65E5F07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5799-421D-49F9-9B1F-C2F82A0F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FOL sentences: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Richard has (at least) two brothers</a:t>
            </a:r>
          </a:p>
        </p:txBody>
      </p:sp>
    </p:spTree>
    <p:extLst>
      <p:ext uri="{BB962C8B-B14F-4D97-AF65-F5344CB8AC3E}">
        <p14:creationId xmlns:p14="http://schemas.microsoft.com/office/powerpoint/2010/main" val="88941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072F-90A1-48A7-9959-1F0AD358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5FA31-EC0B-4863-AFA4-108771C37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Are they equivalent? What do they mean?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Brother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Richard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Bother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Richard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Brother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Richard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Bother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Richard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Consider the following cases: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/>
                  <a:t>Richard only has one brother John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>
                    <a:solidFill>
                      <a:schemeClr val="tx1"/>
                    </a:solidFill>
                  </a:rPr>
                  <a:t>Richard has two </a:t>
                </a:r>
                <a:r>
                  <a:rPr lang="en-US" dirty="0"/>
                  <a:t>brothers: John and Tom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5FA31-EC0B-4863-AFA4-108771C37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69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7023-DA23-450E-BEE4-A65E5F07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35799-421D-49F9-9B1F-C2F82A0FF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Write FOL sentences: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Richard has (at least) two brothers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Brother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Richard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Bother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Richard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35799-421D-49F9-9B1F-C2F82A0FF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19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EAAD-5693-4F17-AF4F-DB050D8D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2FE93-238C-4BF8-A6FE-9123387E7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Translate into FOL:</a:t>
                </a:r>
              </a:p>
              <a:p>
                <a:pPr marL="0" indent="0">
                  <a:buNone/>
                </a:pPr>
                <a:r>
                  <a:rPr lang="en-US" b="1" dirty="0"/>
                  <a:t>Everyone has </a:t>
                </a:r>
                <a:r>
                  <a:rPr lang="en-US" b="1" u="sng" dirty="0"/>
                  <a:t>exactly one</a:t>
                </a:r>
                <a:r>
                  <a:rPr lang="en-US" b="1" dirty="0"/>
                  <a:t> mother.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Mother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y is the mother of 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Mother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?</a:t>
                </a:r>
              </a:p>
              <a:p>
                <a:pPr lvl="1"/>
                <a:r>
                  <a:rPr lang="en-US" dirty="0"/>
                  <a:t>Everyone has (at least one) mother.</a:t>
                </a:r>
              </a:p>
              <a:p>
                <a:pPr lvl="1"/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Mother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𝐳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𝐌𝐨𝐭𝐡𝐞𝐫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𝐳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What about "Richard has exactly two brothers?"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2FE93-238C-4BF8-A6FE-9123387E7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80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52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2746-1F65-4649-9EB5-95BA367A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DF8B-8775-4E20-A15A-30650536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Syntax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to write sentences </a:t>
            </a:r>
          </a:p>
          <a:p>
            <a:pPr lvl="1"/>
            <a:r>
              <a:rPr lang="en-US" dirty="0"/>
              <a:t>What kind of sentences are well-formed?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Semantics</a:t>
            </a:r>
            <a:r>
              <a:rPr lang="en-US" dirty="0"/>
              <a:t>: </a:t>
            </a:r>
            <a:r>
              <a:rPr lang="en-US" sz="2000" dirty="0"/>
              <a:t>how to interpret sentences</a:t>
            </a:r>
            <a:endParaRPr lang="en-US" dirty="0"/>
          </a:p>
          <a:p>
            <a:pPr lvl="1"/>
            <a:r>
              <a:rPr lang="en-US" dirty="0"/>
              <a:t>Is this sentence True given this </a:t>
            </a:r>
            <a:r>
              <a:rPr lang="en-US" b="1" dirty="0"/>
              <a:t>possible world(model)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Inference</a:t>
            </a:r>
          </a:p>
          <a:p>
            <a:pPr lvl="1"/>
            <a:r>
              <a:rPr lang="en-US" dirty="0"/>
              <a:t>How to determine entailment?</a:t>
            </a:r>
          </a:p>
        </p:txBody>
      </p:sp>
    </p:spTree>
    <p:extLst>
      <p:ext uri="{BB962C8B-B14F-4D97-AF65-F5344CB8AC3E}">
        <p14:creationId xmlns:p14="http://schemas.microsoft.com/office/powerpoint/2010/main" val="245179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2D3A-133F-40A7-A017-E466BDEE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Translating English to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789D-0AAB-4300-B6AD-BC46C4AA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gardener</a:t>
            </a:r>
            <a:r>
              <a:rPr lang="zh-CN" altLang="en-US" dirty="0"/>
              <a:t> </a:t>
            </a:r>
            <a:r>
              <a:rPr lang="en-US" dirty="0"/>
              <a:t>likes sunshine</a:t>
            </a:r>
          </a:p>
          <a:p>
            <a:endParaRPr lang="en-US" dirty="0"/>
          </a:p>
          <a:p>
            <a:r>
              <a:rPr lang="en-US" dirty="0"/>
              <a:t>You can fool some people all the time.</a:t>
            </a:r>
          </a:p>
          <a:p>
            <a:r>
              <a:rPr lang="en-US" dirty="0"/>
              <a:t>You can fool all the people some of the time.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8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2D3A-133F-40A7-A017-E466BDEE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Translating English to FOL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2789D-0AAB-4300-B6AD-BC46C4AAA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gardener likes sunshine</a:t>
                </a:r>
              </a:p>
              <a:p>
                <a:endParaRPr lang="en-US" dirty="0"/>
              </a:p>
              <a:p>
                <a:r>
                  <a:rPr lang="en-US" dirty="0"/>
                  <a:t>You can fool some people all the time.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You can fool all the people some of the time.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2789D-0AAB-4300-B6AD-BC46C4AAA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9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2746-1F65-4649-9EB5-95BA367A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DF8B-8775-4E20-A15A-30650536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</a:t>
            </a:r>
            <a:r>
              <a:rPr lang="en-US" sz="2400" b="1" dirty="0"/>
              <a:t>: </a:t>
            </a:r>
            <a:r>
              <a:rPr lang="en-US" sz="2000" dirty="0"/>
              <a:t>how to write sentences </a:t>
            </a:r>
          </a:p>
          <a:p>
            <a:pPr lvl="1"/>
            <a:r>
              <a:rPr lang="en-US" dirty="0"/>
              <a:t>What kind of sentences are well-formed?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Semantics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to interpret sentences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Is this sentence True given this </a:t>
            </a:r>
            <a:r>
              <a:rPr lang="en-US" b="1" dirty="0"/>
              <a:t>possible world(model)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Inference</a:t>
            </a:r>
          </a:p>
          <a:p>
            <a:pPr lvl="1"/>
            <a:r>
              <a:rPr lang="en-US" dirty="0"/>
              <a:t>How to determine entailment?</a:t>
            </a:r>
          </a:p>
        </p:txBody>
      </p:sp>
    </p:spTree>
    <p:extLst>
      <p:ext uri="{BB962C8B-B14F-4D97-AF65-F5344CB8AC3E}">
        <p14:creationId xmlns:p14="http://schemas.microsoft.com/office/powerpoint/2010/main" val="428464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BBE9-9ACA-4BB7-8343-F07CCACD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08C8E-C233-4A6A-B7F3-ADAF505DD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logical system, a sentence is evaluated as True or False with respect to a </a:t>
                </a:r>
                <a:r>
                  <a:rPr lang="en-US" b="1" dirty="0"/>
                  <a:t>model (possible world)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Propositional Logic, a model is an assignment for this sentence</a:t>
                </a:r>
              </a:p>
              <a:p>
                <a:pPr lvl="1"/>
                <a:r>
                  <a:rPr lang="en-US" dirty="0"/>
                  <a:t>e.g., 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If a sentence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true in model m, we say that model m </a:t>
                </a:r>
                <a:r>
                  <a:rPr lang="en-US" b="1" dirty="0"/>
                  <a:t>satisfies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dirty="0"/>
                  <a:t>the set of all the models that satisfy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about in First-Order Logic?</a:t>
                </a:r>
              </a:p>
              <a:p>
                <a:pPr lvl="1"/>
                <a:r>
                  <a:rPr lang="en-US" dirty="0"/>
                  <a:t>Much more complex!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08C8E-C233-4A6A-B7F3-ADAF505DD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81E461-AA76-4154-9312-7013DF73B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2" y="3429000"/>
            <a:ext cx="2895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9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BBE9-9ACA-4BB7-8343-F07CCACD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8C8E-C233-4A6A-B7F3-ADAF505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model in FOL consists of:</a:t>
            </a:r>
          </a:p>
          <a:p>
            <a:r>
              <a:rPr lang="en-US" dirty="0"/>
              <a:t>A set of objects</a:t>
            </a:r>
          </a:p>
          <a:p>
            <a:r>
              <a:rPr lang="en-US" dirty="0"/>
              <a:t>A set of functions + what values will be returned</a:t>
            </a:r>
          </a:p>
          <a:p>
            <a:r>
              <a:rPr lang="en-US" dirty="0"/>
              <a:t>A set of predicates + what values will be returned</a:t>
            </a:r>
          </a:p>
        </p:txBody>
      </p:sp>
    </p:spTree>
    <p:extLst>
      <p:ext uri="{BB962C8B-B14F-4D97-AF65-F5344CB8AC3E}">
        <p14:creationId xmlns:p14="http://schemas.microsoft.com/office/powerpoint/2010/main" val="3569998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77F4-9DA3-4D43-BC13-E8224A56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E3D9-A231-4BB1-9E1C-0518FE49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3EBE6-C683-4BE8-A560-6E20E703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1163"/>
            <a:ext cx="7419975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95EAA-A35D-4211-A4BF-B7BCC638610B}"/>
              </a:ext>
            </a:extLst>
          </p:cNvPr>
          <p:cNvSpPr txBox="1"/>
          <p:nvPr/>
        </p:nvSpPr>
        <p:spPr>
          <a:xfrm>
            <a:off x="731520" y="6339840"/>
            <a:ext cx="7269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https://www2.cs.duke.edu/courses/spring15/compsci270/slides/270_6.pdf</a:t>
            </a:r>
          </a:p>
        </p:txBody>
      </p:sp>
    </p:spTree>
    <p:extLst>
      <p:ext uri="{BB962C8B-B14F-4D97-AF65-F5344CB8AC3E}">
        <p14:creationId xmlns:p14="http://schemas.microsoft.com/office/powerpoint/2010/main" val="412827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D082-203C-4D3E-8542-2587EF87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9BFF2-AD7C-4A60-94C9-2A4D10DAF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Sentence: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Person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Consider the following case: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9BFF2-AD7C-4A60-94C9-2A4D10DAF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77C1C7A-5F0B-41BF-81B9-FF918D840BEF}"/>
              </a:ext>
            </a:extLst>
          </p:cNvPr>
          <p:cNvSpPr/>
          <p:nvPr/>
        </p:nvSpPr>
        <p:spPr>
          <a:xfrm>
            <a:off x="838200" y="3305636"/>
            <a:ext cx="5097377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Three persons:</a:t>
            </a:r>
          </a:p>
          <a:p>
            <a:r>
              <a:rPr lang="en-US" sz="2000" dirty="0"/>
              <a:t>Richard (King, 50 years old)</a:t>
            </a:r>
          </a:p>
          <a:p>
            <a:r>
              <a:rPr lang="en-US" sz="2000" dirty="0"/>
              <a:t>John (Richard's brother, 20 years old)</a:t>
            </a:r>
          </a:p>
          <a:p>
            <a:r>
              <a:rPr lang="en-US" sz="2000" dirty="0"/>
              <a:t>Elizabeth (Richard's mother)</a:t>
            </a:r>
          </a:p>
          <a:p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 dog:</a:t>
            </a:r>
          </a:p>
          <a:p>
            <a:r>
              <a:rPr lang="en-US" sz="2000" dirty="0"/>
              <a:t>Gigi (Richard's dog)</a:t>
            </a:r>
          </a:p>
        </p:txBody>
      </p:sp>
    </p:spTree>
    <p:extLst>
      <p:ext uri="{BB962C8B-B14F-4D97-AF65-F5344CB8AC3E}">
        <p14:creationId xmlns:p14="http://schemas.microsoft.com/office/powerpoint/2010/main" val="413079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D082-203C-4D3E-8542-2587EF87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 Model (Possible World)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9BFF2-AD7C-4A60-94C9-2A4D10DAF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Formalize the setting:</a:t>
                </a:r>
              </a:p>
              <a:p>
                <a:r>
                  <a:rPr lang="en-US" dirty="0"/>
                  <a:t>Objects: </a:t>
                </a:r>
              </a:p>
              <a:p>
                <a:pPr lvl="1"/>
                <a:r>
                  <a:rPr lang="en-US" dirty="0"/>
                  <a:t>Richard, John, Elizabeth, Gigi</a:t>
                </a:r>
              </a:p>
              <a:p>
                <a:r>
                  <a:rPr lang="en-US" dirty="0"/>
                  <a:t>Functions:</a:t>
                </a:r>
              </a:p>
              <a:p>
                <a:pPr lvl="1"/>
                <a:r>
                  <a:rPr lang="en-US" dirty="0"/>
                  <a:t>Age(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Predicates:</a:t>
                </a:r>
              </a:p>
              <a:p>
                <a:pPr lvl="1"/>
                <a:r>
                  <a:rPr lang="en-US" dirty="0"/>
                  <a:t>King(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), Person(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), Brother(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), Mother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), Dog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A model:</a:t>
                </a:r>
              </a:p>
              <a:p>
                <a:pPr marL="0" indent="0">
                  <a:buNone/>
                </a:pPr>
                <a:r>
                  <a:rPr lang="en-US" dirty="0"/>
                  <a:t>Age(Richard) returns 50, Age(John) returns 20</a:t>
                </a:r>
              </a:p>
              <a:p>
                <a:pPr marL="0" indent="0">
                  <a:buNone/>
                </a:pPr>
                <a:r>
                  <a:rPr lang="en-US" dirty="0"/>
                  <a:t>The following sentences are True and all others are False</a:t>
                </a:r>
              </a:p>
              <a:p>
                <a:r>
                  <a:rPr lang="en-US" dirty="0"/>
                  <a:t>King(Richard), Dog(Gigi, Richard)</a:t>
                </a:r>
              </a:p>
              <a:p>
                <a:r>
                  <a:rPr lang="en-US" dirty="0"/>
                  <a:t>Person(Richard), Person(John), Person(Elizabeth) are True</a:t>
                </a:r>
              </a:p>
              <a:p>
                <a:r>
                  <a:rPr lang="en-US" dirty="0"/>
                  <a:t>Brother(John, Richard), Brother(</a:t>
                </a:r>
                <a:r>
                  <a:rPr lang="en-US" dirty="0" err="1"/>
                  <a:t>Richard,John</a:t>
                </a:r>
                <a:r>
                  <a:rPr lang="en-US" dirty="0"/>
                  <a:t>)  are True</a:t>
                </a:r>
              </a:p>
              <a:p>
                <a:r>
                  <a:rPr lang="en-US" dirty="0"/>
                  <a:t>Mother(Elizabeth, Richard), Mother(Elizabeth, John)   are True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9BFF2-AD7C-4A60-94C9-2A4D10DAF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38" t="-2350" b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77C1C7A-5F0B-41BF-81B9-FF918D840BEF}"/>
              </a:ext>
            </a:extLst>
          </p:cNvPr>
          <p:cNvSpPr/>
          <p:nvPr/>
        </p:nvSpPr>
        <p:spPr>
          <a:xfrm>
            <a:off x="7636044" y="1696955"/>
            <a:ext cx="4259177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Three persons:</a:t>
            </a:r>
          </a:p>
          <a:p>
            <a:r>
              <a:rPr lang="en-US" sz="2000" dirty="0"/>
              <a:t>Richard (King, 50 years old)</a:t>
            </a:r>
          </a:p>
          <a:p>
            <a:r>
              <a:rPr lang="en-US" sz="2000" dirty="0"/>
              <a:t>John (Richard's brother, 20 years old)</a:t>
            </a:r>
          </a:p>
          <a:p>
            <a:r>
              <a:rPr lang="en-US" sz="2000" dirty="0"/>
              <a:t>Elizabeth (Richard's mother)</a:t>
            </a:r>
          </a:p>
          <a:p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 dog:</a:t>
            </a:r>
          </a:p>
          <a:p>
            <a:r>
              <a:rPr lang="en-US" sz="2000" dirty="0"/>
              <a:t>Gigi (Richard's dog)</a:t>
            </a:r>
          </a:p>
        </p:txBody>
      </p:sp>
    </p:spTree>
    <p:extLst>
      <p:ext uri="{BB962C8B-B14F-4D97-AF65-F5344CB8AC3E}">
        <p14:creationId xmlns:p14="http://schemas.microsoft.com/office/powerpoint/2010/main" val="1945651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D082-203C-4D3E-8542-2587EF87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 Model (Possible World)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9BFF2-AD7C-4A60-94C9-2A4D10DAF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Formalize the setting:</a:t>
                </a:r>
              </a:p>
              <a:p>
                <a:r>
                  <a:rPr lang="en-US" dirty="0"/>
                  <a:t>Objects: </a:t>
                </a:r>
              </a:p>
              <a:p>
                <a:pPr lvl="1"/>
                <a:r>
                  <a:rPr lang="en-US" dirty="0"/>
                  <a:t>Richard, John, Elizabeth, Gigi</a:t>
                </a:r>
              </a:p>
              <a:p>
                <a:r>
                  <a:rPr lang="en-US" dirty="0"/>
                  <a:t>Functions:</a:t>
                </a:r>
              </a:p>
              <a:p>
                <a:pPr lvl="1"/>
                <a:r>
                  <a:rPr lang="en-US" dirty="0"/>
                  <a:t>Age(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Predicates:</a:t>
                </a:r>
              </a:p>
              <a:p>
                <a:pPr lvl="1"/>
                <a:r>
                  <a:rPr lang="en-US" dirty="0"/>
                  <a:t>King(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), Person(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), Brother(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), Mother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), Dog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9BFF2-AD7C-4A60-94C9-2A4D10DAF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77C1C7A-5F0B-41BF-81B9-FF918D840BEF}"/>
              </a:ext>
            </a:extLst>
          </p:cNvPr>
          <p:cNvSpPr/>
          <p:nvPr/>
        </p:nvSpPr>
        <p:spPr>
          <a:xfrm>
            <a:off x="7636044" y="1696955"/>
            <a:ext cx="4259177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Three persons:</a:t>
            </a:r>
          </a:p>
          <a:p>
            <a:r>
              <a:rPr lang="en-US" sz="2000" dirty="0"/>
              <a:t>Richard (King, 50 years old)</a:t>
            </a:r>
          </a:p>
          <a:p>
            <a:r>
              <a:rPr lang="en-US" sz="2000" dirty="0"/>
              <a:t>John (Richard's brother, 20 years old)</a:t>
            </a:r>
          </a:p>
          <a:p>
            <a:r>
              <a:rPr lang="en-US" sz="2000" dirty="0"/>
              <a:t>Elizabeth (Richard's mother)</a:t>
            </a:r>
          </a:p>
          <a:p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 dog:</a:t>
            </a:r>
          </a:p>
          <a:p>
            <a:r>
              <a:rPr lang="en-US" sz="2000" dirty="0"/>
              <a:t>Gigi (Richard's dog)</a:t>
            </a:r>
          </a:p>
        </p:txBody>
      </p:sp>
    </p:spTree>
    <p:extLst>
      <p:ext uri="{BB962C8B-B14F-4D97-AF65-F5344CB8AC3E}">
        <p14:creationId xmlns:p14="http://schemas.microsoft.com/office/powerpoint/2010/main" val="2599351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D082-203C-4D3E-8542-2587EF87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 Model (Possible World)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BFF2-AD7C-4A60-94C9-2A4D10DA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model should define the values for functions and predicates for all possible inputs.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we simplify the presentation of our model as follows.</a:t>
            </a:r>
          </a:p>
          <a:p>
            <a:r>
              <a:rPr lang="en-US" dirty="0"/>
              <a:t>Age(Richard) returns 50, Age(John) returns 20</a:t>
            </a:r>
          </a:p>
          <a:p>
            <a:r>
              <a:rPr lang="en-US" dirty="0"/>
              <a:t>The following sentences are True and all others are False</a:t>
            </a:r>
          </a:p>
          <a:p>
            <a:pPr lvl="1"/>
            <a:r>
              <a:rPr lang="en-US" dirty="0"/>
              <a:t>King(Richard), Dog(Gigi, Richard)</a:t>
            </a:r>
          </a:p>
          <a:p>
            <a:pPr lvl="1"/>
            <a:r>
              <a:rPr lang="en-US" dirty="0"/>
              <a:t>Person(Richard), Person(John), Person(Elizabeth) are True</a:t>
            </a:r>
          </a:p>
          <a:p>
            <a:pPr lvl="1"/>
            <a:r>
              <a:rPr lang="en-US" dirty="0"/>
              <a:t>Brother(John, Richard), Brother(</a:t>
            </a:r>
            <a:r>
              <a:rPr lang="en-US" dirty="0" err="1"/>
              <a:t>Richard,John</a:t>
            </a:r>
            <a:r>
              <a:rPr lang="en-US" dirty="0"/>
              <a:t>)  are True</a:t>
            </a:r>
          </a:p>
          <a:p>
            <a:pPr lvl="1"/>
            <a:r>
              <a:rPr lang="en-US" dirty="0"/>
              <a:t>Mother(Elizabeth, Richard), Mother(Elizabeth, John)   are True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BD6-1310-4CA0-B440-BD694D9E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1EA7A-142A-4DF0-9116-2EE0AD3C9C8F}"/>
              </a:ext>
            </a:extLst>
          </p:cNvPr>
          <p:cNvSpPr txBox="1"/>
          <p:nvPr/>
        </p:nvSpPr>
        <p:spPr>
          <a:xfrm>
            <a:off x="838200" y="1690688"/>
            <a:ext cx="1013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same as in Propositional Logic, we have </a:t>
            </a:r>
            <a:r>
              <a:rPr lang="en-US" sz="2400" b="1" dirty="0"/>
              <a:t>sentences </a:t>
            </a:r>
            <a:r>
              <a:rPr lang="en-US" sz="2400" dirty="0"/>
              <a:t>in FOL.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sentence is evaluated as </a:t>
            </a:r>
            <a:r>
              <a:rPr lang="en-US" sz="2400" b="1" dirty="0"/>
              <a:t>True/False </a:t>
            </a:r>
            <a:r>
              <a:rPr lang="en-US" sz="2400" dirty="0"/>
              <a:t>with respect to a </a:t>
            </a:r>
            <a:r>
              <a:rPr lang="en-US" sz="2400" b="1" dirty="0"/>
              <a:t>model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Here we discuss</a:t>
            </a:r>
            <a:r>
              <a:rPr lang="en-US" sz="2400" u="sng" dirty="0"/>
              <a:t> how a sentence is formed</a:t>
            </a:r>
            <a:r>
              <a:rPr lang="en-US" sz="2400" dirty="0"/>
              <a:t> in FOL.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first see some sentence examples and move to the basic elements.</a:t>
            </a:r>
          </a:p>
        </p:txBody>
      </p:sp>
    </p:spTree>
    <p:extLst>
      <p:ext uri="{BB962C8B-B14F-4D97-AF65-F5344CB8AC3E}">
        <p14:creationId xmlns:p14="http://schemas.microsoft.com/office/powerpoint/2010/main" val="288505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AD3-39DF-4A38-9E6E-9B424DE0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Propositionalization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17101B-9CCC-4ED9-A029-4D9FBA3ED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582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evaluate a sentence with quantifiers?</a:t>
                </a:r>
              </a:p>
              <a:p>
                <a:pPr marL="0" indent="0">
                  <a:buNone/>
                </a:pPr>
                <a:r>
                  <a:rPr lang="en-US" dirty="0"/>
                  <a:t>We eliminate the quantifiers and propositionalize it to a propositional logic sentence.</a:t>
                </a:r>
              </a:p>
              <a:p>
                <a:endParaRPr lang="en-US" dirty="0"/>
              </a:p>
              <a:p>
                <a:r>
                  <a:rPr lang="en-US" dirty="0"/>
                  <a:t>Given a model, how to determine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true?</a:t>
                </a:r>
              </a:p>
              <a:p>
                <a:pPr lvl="1"/>
                <a:r>
                  <a:rPr lang="en-US" dirty="0"/>
                  <a:t>Concatenate all </a:t>
                </a:r>
                <a:r>
                  <a:rPr lang="en-US" b="1" dirty="0"/>
                  <a:t>universal instantiations</a:t>
                </a:r>
                <a:r>
                  <a:rPr lang="en-US" dirty="0"/>
                  <a:t> by </a:t>
                </a:r>
                <a:r>
                  <a:rPr lang="en-US" u="sng" dirty="0"/>
                  <a:t>conjunction</a:t>
                </a:r>
              </a:p>
              <a:p>
                <a:pPr lvl="2"/>
                <a:r>
                  <a:rPr lang="en-US" dirty="0"/>
                  <a:t>instantiation: get rid of all variables by replacing them with ground terms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Given a model, how to determine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true?</a:t>
                </a:r>
              </a:p>
              <a:p>
                <a:pPr lvl="1"/>
                <a:r>
                  <a:rPr lang="en-US" dirty="0"/>
                  <a:t>Concatenate all </a:t>
                </a:r>
                <a:r>
                  <a:rPr lang="en-US" b="1" dirty="0"/>
                  <a:t>existential instantiations</a:t>
                </a:r>
                <a:r>
                  <a:rPr lang="en-US" dirty="0"/>
                  <a:t> by </a:t>
                </a:r>
                <a:r>
                  <a:rPr lang="en-US" u="sng" dirty="0"/>
                  <a:t>disjunction</a:t>
                </a:r>
              </a:p>
              <a:p>
                <a:pPr lvl="1"/>
                <a:endParaRPr lang="en-US" u="sng" dirty="0"/>
              </a:p>
              <a:p>
                <a:pPr lvl="1"/>
                <a:endParaRPr lang="en-US" u="sng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17101B-9CCC-4ED9-A029-4D9FBA3ED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582528"/>
              </a:xfrm>
              <a:blipFill>
                <a:blip r:embed="rId3"/>
                <a:stretch>
                  <a:fillRect l="-1217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68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B073-AE31-4A67-8030-7420BB6E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Propositionalization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2059-E876-4ADD-809F-2547E1A22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Determine if this is true: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2059-E876-4ADD-809F-2547E1A2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629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B073-AE31-4A67-8030-7420BB6E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Propositionalization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2059-E876-4ADD-809F-2547E1A22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if this is true: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1. Extend the interpretation: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Richard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John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Elizabeth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Gigi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2059-E876-4ADD-809F-2547E1A2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376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B073-AE31-4A67-8030-7420BB6E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Propositionalization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2059-E876-4ADD-809F-2547E1A22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Compute the propositional grounding (Do instantiation)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(In this example, we use universal instantiation)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Richard</m:t>
                          </m:r>
                        </m:e>
                      </m:d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Richard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John</m:t>
                          </m:r>
                        </m:e>
                      </m:d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John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Elizabeth</m:t>
                          </m:r>
                        </m:e>
                      </m:d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Elizabeth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Gigi</m:t>
                          </m:r>
                        </m:e>
                      </m:d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Gigi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2059-E876-4ADD-809F-2547E1A2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224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B073-AE31-4A67-8030-7420BB6E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2059-E876-4ADD-809F-2547E1A22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do we do?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Compute the propositional grounding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Richard</m:t>
                          </m:r>
                        </m:e>
                      </m:d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Richard</m:t>
                          </m:r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)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John</m:t>
                          </m:r>
                        </m:e>
                      </m:d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John</m:t>
                          </m:r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)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Elizabeth</m:t>
                          </m:r>
                        </m:e>
                      </m:d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Elizabeth</m:t>
                          </m:r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Gigi</m:t>
                          </m:r>
                        </m:e>
                      </m:d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Gigi</m:t>
                          </m:r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2059-E876-4ADD-809F-2547E1A2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652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B073-AE31-4A67-8030-7420BB6E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2059-E876-4ADD-809F-2547E1A22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See if  its' True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  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Richard</m:t>
                        </m:r>
                      </m:e>
                    </m:d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Person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Richard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)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True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  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John</m:t>
                        </m:r>
                      </m:e>
                    </m:d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Person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John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)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True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  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Elizabeth</m:t>
                        </m:r>
                      </m:e>
                    </m:d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Person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Elizabeth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True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  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Gigi</m:t>
                        </m:r>
                      </m:e>
                    </m:d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Person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Gigi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)</m:t>
                    </m:r>
                  </m:oMath>
                </a14:m>
                <a:r>
                  <a:rPr lang="en-US" dirty="0"/>
                  <a:t>      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True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This sentence is True!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2059-E876-4ADD-809F-2547E1A2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17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76C2-4EAA-418E-A521-A9A0DECC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Types and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6573C4-0018-4205-AF75-13CB0A3D38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u="sng" dirty="0"/>
                  <a:t>Atomic Sentences</a:t>
                </a:r>
                <a:r>
                  <a:rPr lang="en-US" dirty="0"/>
                  <a:t>: objects (terms) and predicates</a:t>
                </a:r>
              </a:p>
              <a:p>
                <a:pPr marL="800100" lvl="1" indent="-342900"/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UCLAStudent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(Mary)    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(predicate and constant)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/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UCLAStudent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            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(predicate and variable)</a:t>
                </a:r>
              </a:p>
              <a:p>
                <a:pPr marL="800100" lvl="1" indent="-342900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Married(Mother(Mary), Father(Mary))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(predicate, constant, function)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/>
                <a:r>
                  <a:rPr lang="en-US" u="sng" dirty="0"/>
                  <a:t>Complex Sentences</a:t>
                </a:r>
                <a:endParaRPr lang="en-US" dirty="0"/>
              </a:p>
              <a:p>
                <a:pPr marL="800100" lvl="1" indent="-342900"/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Under20(Mary)</a:t>
                </a:r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UCLAStudent(Mary)</a:t>
                </a:r>
              </a:p>
              <a:p>
                <a:pPr marL="800100" lvl="1" indent="-342900"/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Color(Apple)=Red</a:t>
                </a:r>
              </a:p>
              <a:p>
                <a:pPr marL="800100" lvl="1" indent="-342900"/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Sold(John, Car1, Tom)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Owns(John, Car1)</a:t>
                </a:r>
              </a:p>
              <a:p>
                <a:pPr marL="800100" lvl="1" indent="-342900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UCLAStudent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Person</m:t>
                    </m:r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800100" lvl="1" indent="-342900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UCLAStudent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Under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20(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1257300" lvl="2" indent="-342900"/>
                <a:endParaRPr lang="en-US" dirty="0">
                  <a:solidFill>
                    <a:schemeClr val="tx1"/>
                  </a:solidFill>
                </a:endParaRPr>
              </a:p>
              <a:p>
                <a:pPr marL="1257300" lvl="2" indent="-342900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1257300" lvl="2" indent="-342900"/>
                <a:endParaRPr lang="en-US" dirty="0"/>
              </a:p>
              <a:p>
                <a:pPr marL="1257300" lvl="2" indent="-342900"/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6573C4-0018-4205-AF75-13CB0A3D3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965" t="-24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64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1C1B-CE6D-4D8B-B8AD-7FAFF1FA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0DB7-447F-43EA-9A29-2EC6A747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Objects</a:t>
            </a:r>
            <a:r>
              <a:rPr lang="en-US" dirty="0"/>
              <a:t> (a.k.a. </a:t>
            </a:r>
            <a:r>
              <a:rPr lang="en-US" b="1" dirty="0"/>
              <a:t>Terms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Constants</a:t>
            </a:r>
          </a:p>
          <a:p>
            <a:pPr lvl="2"/>
            <a:r>
              <a:rPr lang="en-US" dirty="0"/>
              <a:t>e.g., Apple, Pear, Mary, UCLA</a:t>
            </a:r>
          </a:p>
          <a:p>
            <a:pPr lvl="1"/>
            <a:r>
              <a:rPr lang="en-US" dirty="0"/>
              <a:t>Variables</a:t>
            </a:r>
          </a:p>
          <a:p>
            <a:pPr lvl="2"/>
            <a:r>
              <a:rPr lang="en-US" dirty="0"/>
              <a:t>e.g., x, y, z</a:t>
            </a:r>
          </a:p>
          <a:p>
            <a:pPr lvl="1"/>
            <a:r>
              <a:rPr lang="en-US" dirty="0"/>
              <a:t>Complex terms (having functions)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Mother</a:t>
            </a:r>
            <a:r>
              <a:rPr lang="en-US" dirty="0"/>
              <a:t>(Mary),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en-US" dirty="0"/>
              <a:t>(Apple),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en-US" dirty="0"/>
              <a:t>(x)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ground term</a:t>
            </a:r>
            <a:r>
              <a:rPr lang="en-US" sz="2400" dirty="0"/>
              <a:t> is a term </a:t>
            </a:r>
            <a:r>
              <a:rPr lang="en-US" sz="2400" u="sng" dirty="0"/>
              <a:t>without variables</a:t>
            </a:r>
          </a:p>
          <a:p>
            <a:pPr lvl="1"/>
            <a:r>
              <a:rPr lang="en-US" sz="2000" dirty="0"/>
              <a:t>e.g., Apple, Color(Apple)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7605E-092B-4B5B-A6BB-187841912C6E}"/>
              </a:ext>
            </a:extLst>
          </p:cNvPr>
          <p:cNvSpPr txBox="1"/>
          <p:nvPr/>
        </p:nvSpPr>
        <p:spPr>
          <a:xfrm>
            <a:off x="2032000" y="4800600"/>
            <a:ext cx="81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Functions </a:t>
            </a:r>
            <a:r>
              <a:rPr lang="en-US" sz="2000" dirty="0"/>
              <a:t> (</a:t>
            </a:r>
            <a:r>
              <a:rPr lang="en-US" dirty="0"/>
              <a:t>Return </a:t>
            </a:r>
            <a:r>
              <a:rPr lang="en-US" u="sng" dirty="0"/>
              <a:t>another constant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E4C669-52C7-46A5-95B8-750CF1E5CD1D}"/>
              </a:ext>
            </a:extLst>
          </p:cNvPr>
          <p:cNvCxnSpPr>
            <a:cxnSpLocks/>
          </p:cNvCxnSpPr>
          <p:nvPr/>
        </p:nvCxnSpPr>
        <p:spPr>
          <a:xfrm flipV="1">
            <a:off x="2908300" y="4254500"/>
            <a:ext cx="0" cy="54610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A5EC96-9EAF-479A-B5B7-B2853BD6B7BE}"/>
              </a:ext>
            </a:extLst>
          </p:cNvPr>
          <p:cNvCxnSpPr>
            <a:cxnSpLocks/>
          </p:cNvCxnSpPr>
          <p:nvPr/>
        </p:nvCxnSpPr>
        <p:spPr>
          <a:xfrm flipV="1">
            <a:off x="3162300" y="4470401"/>
            <a:ext cx="1181100" cy="3301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706C26-25AE-46E0-B6E9-B2BAD0317C87}"/>
              </a:ext>
            </a:extLst>
          </p:cNvPr>
          <p:cNvCxnSpPr>
            <a:cxnSpLocks/>
          </p:cNvCxnSpPr>
          <p:nvPr/>
        </p:nvCxnSpPr>
        <p:spPr>
          <a:xfrm flipV="1">
            <a:off x="3467100" y="4470401"/>
            <a:ext cx="2628900" cy="40011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177045-2DE2-4629-9272-019A74414DF7}"/>
              </a:ext>
            </a:extLst>
          </p:cNvPr>
          <p:cNvSpPr txBox="1"/>
          <p:nvPr/>
        </p:nvSpPr>
        <p:spPr>
          <a:xfrm>
            <a:off x="3752850" y="3200401"/>
            <a:ext cx="604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By convention, variables are represented by lowercase letters.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11C1FD-166F-4C30-9BF4-2AA89224382B}"/>
              </a:ext>
            </a:extLst>
          </p:cNvPr>
          <p:cNvCxnSpPr/>
          <p:nvPr/>
        </p:nvCxnSpPr>
        <p:spPr>
          <a:xfrm flipH="1">
            <a:off x="3162300" y="3429000"/>
            <a:ext cx="59055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2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3115-E5B7-4820-BD30-32A95A9A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4AB7-9F8F-4C4C-BB2E-4F41B901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Predicates</a:t>
            </a:r>
            <a:r>
              <a:rPr lang="en-US" dirty="0"/>
              <a:t> (Evaluated as </a:t>
            </a:r>
            <a:r>
              <a:rPr lang="en-US" u="sng" dirty="0"/>
              <a:t>True/False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Properties (unary)</a:t>
            </a:r>
          </a:p>
          <a:p>
            <a:pPr lvl="2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UCLA_student</a:t>
            </a:r>
            <a:r>
              <a:rPr lang="en-US" dirty="0"/>
              <a:t>(Mary)</a:t>
            </a:r>
          </a:p>
          <a:p>
            <a:pPr lvl="1"/>
            <a:r>
              <a:rPr lang="en-US" dirty="0"/>
              <a:t>relations (n-</a:t>
            </a:r>
            <a:r>
              <a:rPr lang="en-US" dirty="0" err="1"/>
              <a:t>ary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Loves</a:t>
            </a:r>
            <a:r>
              <a:rPr lang="en-US" dirty="0"/>
              <a:t>(Richard, </a:t>
            </a:r>
            <a:r>
              <a:rPr lang="en-US" dirty="0" err="1"/>
              <a:t>Dog_of_Richard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Brother</a:t>
            </a:r>
            <a:r>
              <a:rPr lang="en-US" dirty="0"/>
              <a:t>(Richard, John)</a:t>
            </a:r>
          </a:p>
        </p:txBody>
      </p:sp>
    </p:spTree>
    <p:extLst>
      <p:ext uri="{BB962C8B-B14F-4D97-AF65-F5344CB8AC3E}">
        <p14:creationId xmlns:p14="http://schemas.microsoft.com/office/powerpoint/2010/main" val="57292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9581-A346-4B19-B947-85216855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DF74-C4DE-44B0-883D-FAF48CA2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Atomic Sentences Consist of terms (objects) and predicates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Examples</a:t>
            </a:r>
          </a:p>
          <a:p>
            <a:pPr marL="800100" lvl="1" indent="-342900"/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UCLAStudent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(Mary)</a:t>
            </a:r>
          </a:p>
          <a:p>
            <a:pPr marL="800100" lvl="1" indent="-342900"/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UCLAStudent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(x)</a:t>
            </a:r>
          </a:p>
          <a:p>
            <a:pPr marL="800100" lvl="1" indent="-342900"/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Married(Mother(Mary), Father(Mary))</a:t>
            </a:r>
          </a:p>
          <a:p>
            <a:pPr marL="800100" lvl="1" indent="-342900"/>
            <a:endParaRPr lang="en-US" sz="22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/>
            <a:endParaRPr lang="en-US" sz="22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ea typeface="Cambria Math" panose="02040503050406030204" pitchFamily="18" charset="0"/>
              </a:rPr>
              <a:t>The following is NOT a sentence:</a:t>
            </a:r>
          </a:p>
          <a:p>
            <a:pPr marL="0" indent="0">
              <a:buNone/>
            </a:pPr>
            <a:r>
              <a:rPr lang="en-US" sz="2600" dirty="0">
                <a:ea typeface="Cambria Math" panose="02040503050406030204" pitchFamily="18" charset="0"/>
              </a:rPr>
              <a:t>Mary, x, Mother(Mary)</a:t>
            </a:r>
          </a:p>
          <a:p>
            <a:pPr marL="0" indent="0">
              <a:buNone/>
            </a:pPr>
            <a:r>
              <a:rPr lang="en-US" sz="2400" dirty="0">
                <a:ea typeface="Cambria Math" panose="02040503050406030204" pitchFamily="18" charset="0"/>
              </a:rPr>
              <a:t>(They are not True or False!)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5DA0FB-3921-4CBC-965E-6A1AEDFF157B}"/>
              </a:ext>
            </a:extLst>
          </p:cNvPr>
          <p:cNvGrpSpPr/>
          <p:nvPr/>
        </p:nvGrpSpPr>
        <p:grpSpPr>
          <a:xfrm>
            <a:off x="7341277" y="422426"/>
            <a:ext cx="4477626" cy="1210960"/>
            <a:chOff x="1617091" y="1691521"/>
            <a:chExt cx="6069906" cy="146671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400317-9975-4B51-BD44-BFE89A14F6AF}"/>
                </a:ext>
              </a:extLst>
            </p:cNvPr>
            <p:cNvSpPr/>
            <p:nvPr/>
          </p:nvSpPr>
          <p:spPr>
            <a:xfrm>
              <a:off x="1617091" y="1691521"/>
              <a:ext cx="2277984" cy="49492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/>
                <a:t>Objects (Terms)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DB0472-86D0-4CDC-A4FE-F2B8A0531A97}"/>
                </a:ext>
              </a:extLst>
            </p:cNvPr>
            <p:cNvSpPr/>
            <p:nvPr/>
          </p:nvSpPr>
          <p:spPr>
            <a:xfrm>
              <a:off x="1884018" y="2663309"/>
              <a:ext cx="1610522" cy="49492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/>
                <a:t>Predicates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CC4F2B5-26C3-49E4-A985-FF23952B0552}"/>
                </a:ext>
              </a:extLst>
            </p:cNvPr>
            <p:cNvSpPr/>
            <p:nvPr/>
          </p:nvSpPr>
          <p:spPr>
            <a:xfrm>
              <a:off x="5127964" y="2084427"/>
              <a:ext cx="2559033" cy="49492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/>
                <a:t>Atomic Sentences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817B54-4E0F-4E76-8C57-A209AD65295F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3895075" y="1938983"/>
              <a:ext cx="1232889" cy="39290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E482DA-8190-46EF-8D61-55ECE38CC8F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494541" y="2463800"/>
              <a:ext cx="1633425" cy="44697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62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FC38-BB8F-4428-A1FA-01FE6F08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From Atomic Sentences to Complex Sentences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41824-6BE3-4B4C-8F68-A553BA259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Connectives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(as in propositional logic)</a:t>
                </a:r>
              </a:p>
              <a:p>
                <a:pPr lvl="2"/>
                <a:r>
                  <a:rPr lang="en-US" dirty="0"/>
                  <a:t>Owns(John, Car1)</a:t>
                </a:r>
              </a:p>
              <a:p>
                <a:pPr lvl="2"/>
                <a:r>
                  <a:rPr lang="en-US" dirty="0"/>
                  <a:t>Sold(John, Car1, Tom)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/>
                  <a:t>Owns(John, Car1)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=, </m:t>
                    </m:r>
                    <m:r>
                      <a:rPr lang="en-US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                     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(will introduce after quantifiers)</a:t>
                </a:r>
              </a:p>
              <a:p>
                <a:pPr lvl="2"/>
                <a:r>
                  <a:rPr lang="en-US" dirty="0"/>
                  <a:t>Color(Apple)=Red</a:t>
                </a:r>
              </a:p>
              <a:p>
                <a:r>
                  <a:rPr lang="en-US" dirty="0"/>
                  <a:t>Quantifiers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for all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there exists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41824-6BE3-4B4C-8F68-A553BA259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01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8D42-B8C8-448B-B1E5-BBDB74E2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50EFD-CBE3-4F94-A81E-69ECA2356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Express properties of </a:t>
                </a:r>
                <a:r>
                  <a:rPr lang="en-US" u="sng" dirty="0"/>
                  <a:t>entire collections of objects</a:t>
                </a:r>
                <a:r>
                  <a:rPr lang="en-US" dirty="0"/>
                  <a:t>, instead of enumerating the objects by name.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Universal quantification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B81EB1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(For all)</a:t>
                </a:r>
              </a:p>
              <a:p>
                <a:pPr lvl="1"/>
                <a:r>
                  <a:rPr lang="en-US" altLang="zh-CN" dirty="0"/>
                  <a:t>S</a:t>
                </a:r>
                <a:r>
                  <a:rPr lang="en-US" dirty="0"/>
                  <a:t>entence ∀x P , where P is any logical expression, says that P is true</a:t>
                </a:r>
                <a:br>
                  <a:rPr lang="en-US" dirty="0"/>
                </a:br>
                <a:r>
                  <a:rPr lang="en-US" dirty="0"/>
                  <a:t>for every object x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B81EB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dirty="0" smtClean="0">
                        <a:solidFill>
                          <a:srgbClr val="B81EB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Person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Naturally uses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Existential quantification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∃</a:t>
                </a:r>
                <a:r>
                  <a:rPr lang="en-US" dirty="0">
                    <a:solidFill>
                      <a:schemeClr val="tx1"/>
                    </a:solidFill>
                  </a:rPr>
                  <a:t> (There exists)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OlderThan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Naturally uses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Uniqueness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Quantifier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King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exactly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50EFD-CBE3-4F94-A81E-69ECA2356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350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53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>
              <a:lumMod val="95000"/>
              <a:lumOff val="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2292</Words>
  <Application>Microsoft Office PowerPoint</Application>
  <PresentationFormat>宽屏</PresentationFormat>
  <Paragraphs>410</Paragraphs>
  <Slides>35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Office Theme</vt:lpstr>
      <vt:lpstr>Discussion 10 First Order Logic</vt:lpstr>
      <vt:lpstr>Outline</vt:lpstr>
      <vt:lpstr>Syntax</vt:lpstr>
      <vt:lpstr>Sentences Types and Examples</vt:lpstr>
      <vt:lpstr>Basic Elements</vt:lpstr>
      <vt:lpstr>Basic Elements</vt:lpstr>
      <vt:lpstr>Atomic Sentences</vt:lpstr>
      <vt:lpstr>From Atomic Sentences to Complex Sentences</vt:lpstr>
      <vt:lpstr>Quantifiers</vt:lpstr>
      <vt:lpstr>Quantifiers - Nesting Quantifiers</vt:lpstr>
      <vt:lpstr>Exercise</vt:lpstr>
      <vt:lpstr>Logical Equivalence for Quantifiers</vt:lpstr>
      <vt:lpstr>Exercise</vt:lpstr>
      <vt:lpstr>More about quantifiers</vt:lpstr>
      <vt:lpstr>Logical Connective - Equality</vt:lpstr>
      <vt:lpstr>Exercise 1</vt:lpstr>
      <vt:lpstr>Hints for Exercise 1</vt:lpstr>
      <vt:lpstr>Exercise 1</vt:lpstr>
      <vt:lpstr>Exercise 2</vt:lpstr>
      <vt:lpstr>Exercise 3 – Translating English to FOL</vt:lpstr>
      <vt:lpstr>Exercise 3 – Translating English to FOL</vt:lpstr>
      <vt:lpstr>Outline</vt:lpstr>
      <vt:lpstr>Models</vt:lpstr>
      <vt:lpstr>Models in FOL</vt:lpstr>
      <vt:lpstr>Example - Model</vt:lpstr>
      <vt:lpstr>Example – A Model</vt:lpstr>
      <vt:lpstr>Example – A Model (Possible World)</vt:lpstr>
      <vt:lpstr>Example – A Model (Possible World)</vt:lpstr>
      <vt:lpstr>Example – A Model (Possible World)</vt:lpstr>
      <vt:lpstr>Propositionalization</vt:lpstr>
      <vt:lpstr>Example - Propositionalization</vt:lpstr>
      <vt:lpstr>Example - Propositionalization</vt:lpstr>
      <vt:lpstr>Example - Propositionalization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</dc:title>
  <dc:creator>Shirley Chen</dc:creator>
  <cp:lastModifiedBy>卢 思迪</cp:lastModifiedBy>
  <cp:revision>16</cp:revision>
  <dcterms:created xsi:type="dcterms:W3CDTF">2019-06-07T03:35:55Z</dcterms:created>
  <dcterms:modified xsi:type="dcterms:W3CDTF">2021-12-03T23:46:43Z</dcterms:modified>
</cp:coreProperties>
</file>