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60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75" r:id="rId13"/>
    <p:sldId id="304" r:id="rId14"/>
    <p:sldId id="305" r:id="rId15"/>
    <p:sldId id="306" r:id="rId16"/>
    <p:sldId id="257" r:id="rId17"/>
    <p:sldId id="292" r:id="rId18"/>
    <p:sldId id="293" r:id="rId19"/>
    <p:sldId id="258" r:id="rId20"/>
    <p:sldId id="290" r:id="rId21"/>
    <p:sldId id="262" r:id="rId22"/>
    <p:sldId id="259" r:id="rId23"/>
    <p:sldId id="307" r:id="rId24"/>
    <p:sldId id="268" r:id="rId25"/>
    <p:sldId id="267" r:id="rId26"/>
    <p:sldId id="269" r:id="rId27"/>
    <p:sldId id="271" r:id="rId28"/>
    <p:sldId id="261" r:id="rId29"/>
    <p:sldId id="284" r:id="rId30"/>
    <p:sldId id="266" r:id="rId31"/>
    <p:sldId id="270" r:id="rId32"/>
    <p:sldId id="272" r:id="rId33"/>
    <p:sldId id="278" r:id="rId34"/>
    <p:sldId id="273" r:id="rId35"/>
    <p:sldId id="274" r:id="rId36"/>
    <p:sldId id="308" r:id="rId37"/>
    <p:sldId id="276" r:id="rId38"/>
    <p:sldId id="309" r:id="rId3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rley Chen" initials="SC" lastIdx="2" clrIdx="0">
    <p:extLst>
      <p:ext uri="{19B8F6BF-5375-455C-9EA6-DF929625EA0E}">
        <p15:presenceInfo xmlns:p15="http://schemas.microsoft.com/office/powerpoint/2012/main" userId="19123e9fcf5bb4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 autoAdjust="0"/>
    <p:restoredTop sz="78532" autoAdjust="0"/>
  </p:normalViewPr>
  <p:slideViewPr>
    <p:cSldViewPr snapToGrid="0">
      <p:cViewPr varScale="1">
        <p:scale>
          <a:sx n="131" d="100"/>
          <a:sy n="131" d="100"/>
        </p:scale>
        <p:origin x="14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7886B-B7F8-4237-B0FA-2E8FE9124C2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B9095-9465-4BFC-8C0A-7A45E0C79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formulation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of deciding what actions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states to consider, given a goal.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A56CF-8107-4CD2-8AA0-2D69F959AD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2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algorithms are judged on the basis of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completeness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complexity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 complexity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B9095-9465-4BFC-8C0A-7A45E0C79D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1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?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B9095-9465-4BFC-8C0A-7A45E0C79D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8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BFS: Both time and space: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expand: O(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b^d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On generate O(b^(d+1))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b+b^2+...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b^d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b^d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等比数列求和公式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Geometric progression official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a1+a1q+... (n items) = a(1-q^n)/(1-q)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Uniform-cost search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Dijikstra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Fringe (frontier): nodes to expand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performing a tree (or graph) search, then the set of all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 the end of all visited paths is called the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frontier or border.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B9095-9465-4BFC-8C0A-7A45E0C79D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1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BFS: Both time and space: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expand: O(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b^d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On generate O(b^(d+1))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b+b^2+...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b^d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b^d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等比数列求和公式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Geometric progression official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a1+a1q+... (n items) = a(1-q^n)/(1-q)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Uniform-cost search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Dijikstra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Fringe (frontier): nodes to expand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performing a tree (or graph) search, then the set of all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 the end of all visited paths is called the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frontier or border.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B9095-9465-4BFC-8C0A-7A45E0C79D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4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the limit in depth limited search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itself can be much larger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 d (the depth of the shallowest solution) and is infinite if the tree is unbounded.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advantage, but a depth-first tree search needs to store only a single path from the root to a leaf node, along with the remaining unexpanded sibling nodes for each node on the path. Once a node has been expanded, it can be removed from memory as soon as all its descendants have been fully explored.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B9095-9465-4BFC-8C0A-7A45E0C79D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0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epsilon</a:t>
                </a:r>
              </a:p>
              <a:p>
                <a:endParaRPr lang="en-US" dirty="0"/>
              </a:p>
              <a:p>
                <a:r>
                  <a:rPr lang="en-US" dirty="0"/>
                  <a:t>BFS stops</a:t>
                </a:r>
              </a:p>
              <a:p>
                <a:r>
                  <a:rPr lang="en-US" dirty="0"/>
                  <a:t>Uniform-cost search keeps going after a goal node has been generated.</a:t>
                </a:r>
              </a:p>
              <a:p>
                <a:endParaRPr lang="en-US" dirty="0"/>
              </a:p>
              <a:p>
                <a:r>
                  <a:rPr lang="en-US" dirty="0"/>
                  <a:t>When all step costs are equal, Uniform-cost search is similar to BFS. The difference is that BFS stops as soon as it generates a goal, but UCS examines all the nodes at the goal's depth to see if one has a lower cost. So it generates one more layer.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dirty="0"/>
                  <a:t> epsilon</a:t>
                </a:r>
              </a:p>
              <a:p>
                <a:endParaRPr lang="en-US" dirty="0"/>
              </a:p>
              <a:p>
                <a:r>
                  <a:rPr lang="en-US" dirty="0"/>
                  <a:t>BFS stops</a:t>
                </a:r>
              </a:p>
              <a:p>
                <a:r>
                  <a:rPr lang="en-US" dirty="0"/>
                  <a:t>Uniform-cost search keeps going after a goal node has been generated.</a:t>
                </a:r>
              </a:p>
              <a:p>
                <a:endParaRPr lang="en-US" dirty="0"/>
              </a:p>
              <a:p>
                <a:r>
                  <a:rPr lang="en-US" dirty="0"/>
                  <a:t>When all step costs are equal, Uniform-cost search is similar to BFS. The difference is that BFS stops as soon as it generates a goal, but UCS examines all the nodes at the goal's depth to see if one has a lower cost. So it generates one more layer.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B9095-9465-4BFC-8C0A-7A45E0C79D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4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O(1+C*/epsilon)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B9095-9465-4BFC-8C0A-7A45E0C79D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4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epsilon</a:t>
                </a:r>
              </a:p>
              <a:p>
                <a:endParaRPr lang="en-US" dirty="0"/>
              </a:p>
              <a:p>
                <a:r>
                  <a:rPr lang="en-US" dirty="0"/>
                  <a:t>BFS stops</a:t>
                </a:r>
              </a:p>
              <a:p>
                <a:r>
                  <a:rPr lang="en-US" dirty="0"/>
                  <a:t>Uniform-cost search keeps going after a goal node has been generated.</a:t>
                </a:r>
              </a:p>
              <a:p>
                <a:endParaRPr lang="en-US" dirty="0"/>
              </a:p>
              <a:p>
                <a:r>
                  <a:rPr lang="en-US" dirty="0"/>
                  <a:t>When all step costs are equal, Uniform-cost search is similar to BFS. The difference is that BFS stops as soon as it generates a goal, but UCS examines all the nodes at the goal's depth to see if one has a lower cost. So it generates one more layer.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dirty="0"/>
                  <a:t> epsilon</a:t>
                </a:r>
              </a:p>
              <a:p>
                <a:endParaRPr lang="en-US" dirty="0"/>
              </a:p>
              <a:p>
                <a:r>
                  <a:rPr lang="en-US" dirty="0"/>
                  <a:t>BFS stops</a:t>
                </a:r>
              </a:p>
              <a:p>
                <a:r>
                  <a:rPr lang="en-US" dirty="0"/>
                  <a:t>Uniform-cost search keeps going after a goal node has been generated.</a:t>
                </a:r>
              </a:p>
              <a:p>
                <a:endParaRPr lang="en-US" dirty="0"/>
              </a:p>
              <a:p>
                <a:r>
                  <a:rPr lang="en-US" dirty="0"/>
                  <a:t>When all step costs are equal, Uniform-cost search is similar to BFS. The difference is that BFS stops as soon as it generates a goal, but UCS examines all the nodes at the goal's depth to see if one has a lower cost. So it generates one more layer.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B9095-9465-4BFC-8C0A-7A45E0C79D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23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Note:</a:t>
            </a:r>
            <a:endParaRPr lang="en-US" dirty="0"/>
          </a:p>
          <a:p>
            <a:r>
              <a:rPr lang="en-US" dirty="0"/>
              <a:t>Return 0 if there is no such transformation sequence.</a:t>
            </a:r>
          </a:p>
          <a:p>
            <a:r>
              <a:rPr lang="en-US" dirty="0"/>
              <a:t>All words have the same length.</a:t>
            </a:r>
          </a:p>
          <a:p>
            <a:r>
              <a:rPr lang="en-US" dirty="0"/>
              <a:t>All words contain only lowercase alphabetic characters.</a:t>
            </a:r>
          </a:p>
          <a:p>
            <a:r>
              <a:rPr lang="en-US" dirty="0"/>
              <a:t>You may assume no duplicates in the word list.</a:t>
            </a:r>
          </a:p>
          <a:p>
            <a:r>
              <a:rPr lang="en-US" dirty="0"/>
              <a:t>You may assume </a:t>
            </a:r>
            <a:r>
              <a:rPr lang="en-US" i="1" dirty="0" err="1"/>
              <a:t>beginWord</a:t>
            </a:r>
            <a:r>
              <a:rPr lang="en-US" dirty="0"/>
              <a:t> and </a:t>
            </a:r>
            <a:r>
              <a:rPr lang="en-US" i="1" dirty="0" err="1"/>
              <a:t>endWord</a:t>
            </a:r>
            <a:r>
              <a:rPr lang="en-US" dirty="0"/>
              <a:t> are non-empty and are not the same.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B9095-9465-4BFC-8C0A-7A45E0C79D8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2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B9095-9465-4BFC-8C0A-7A45E0C79D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1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called incremental formulation. we start with an empty state. each action adds a queen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A56CF-8107-4CD2-8AA0-2D69F959AD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39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c2c29c6b6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9c2c29c6b6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A56CF-8107-4CD2-8AA0-2D69F959AD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States: where they are</a:t>
            </a:r>
          </a:p>
          <a:p>
            <a:r>
              <a:rPr lang="en-US" dirty="0"/>
              <a:t>Initial state: A at </a:t>
            </a:r>
            <a:r>
              <a:rPr lang="en-US" dirty="0" err="1"/>
              <a:t>i</a:t>
            </a:r>
            <a:r>
              <a:rPr lang="en-US" dirty="0"/>
              <a:t>, B at j</a:t>
            </a:r>
          </a:p>
          <a:p>
            <a:r>
              <a:rPr lang="en-US" dirty="0"/>
              <a:t>Actions: A/B moves to an adjacent state </a:t>
            </a:r>
          </a:p>
          <a:p>
            <a:r>
              <a:rPr lang="en-US" dirty="0"/>
              <a:t>Action(</a:t>
            </a:r>
            <a:r>
              <a:rPr lang="en-US" dirty="0" err="1"/>
              <a:t>i</a:t>
            </a:r>
            <a:r>
              <a:rPr lang="en-US" dirty="0"/>
              <a:t>) = {GOTO(</a:t>
            </a:r>
            <a:r>
              <a:rPr lang="en-US" dirty="0" err="1"/>
              <a:t>i</a:t>
            </a:r>
            <a:r>
              <a:rPr lang="en-US" dirty="0"/>
              <a:t>), if </a:t>
            </a:r>
            <a:r>
              <a:rPr lang="en-US" dirty="0" err="1"/>
              <a:t>i</a:t>
            </a:r>
            <a:r>
              <a:rPr lang="en-US" dirty="0"/>
              <a:t> and j are adjacent)</a:t>
            </a:r>
          </a:p>
          <a:p>
            <a:r>
              <a:rPr lang="en-US" dirty="0"/>
              <a:t>Transition model: Results( (A in </a:t>
            </a:r>
            <a:r>
              <a:rPr lang="en-US" dirty="0" err="1"/>
              <a:t>i</a:t>
            </a:r>
            <a:r>
              <a:rPr lang="en-US" dirty="0"/>
              <a:t>), (B in j), A </a:t>
            </a:r>
            <a:r>
              <a:rPr lang="en-US" dirty="0" err="1"/>
              <a:t>goto</a:t>
            </a:r>
            <a:r>
              <a:rPr lang="en-US" dirty="0"/>
              <a:t> k, B </a:t>
            </a:r>
            <a:r>
              <a:rPr lang="en-US" dirty="0" err="1"/>
              <a:t>goto</a:t>
            </a:r>
            <a:r>
              <a:rPr lang="en-US" dirty="0"/>
              <a:t> m)) = (A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dirty="0"/>
              <a:t>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(B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j)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A56CF-8107-4CD2-8AA0-2D69F959AD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7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This problem is famous in AI because it was the subject of the first paper that approached problem formulation from an analytical viewpoint 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Amarel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1968).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A56CF-8107-4CD2-8AA0-2D69F959AD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-&gt; (</a:t>
            </a:r>
            <a:r>
              <a:rPr lang="en-US" dirty="0" err="1"/>
              <a:t>a,b,c</a:t>
            </a:r>
            <a:r>
              <a:rPr lang="en-US" dirty="0"/>
              <a:t>), c-&gt;g</a:t>
            </a:r>
          </a:p>
          <a:p>
            <a:r>
              <a:rPr lang="en-US" dirty="0"/>
              <a:t>a-&gt;(</a:t>
            </a:r>
            <a:r>
              <a:rPr lang="en-US" dirty="0" err="1"/>
              <a:t>b,c</a:t>
            </a:r>
            <a:r>
              <a:rPr lang="en-US" dirty="0"/>
              <a:t>), c-&gt;g</a:t>
            </a:r>
          </a:p>
          <a:p>
            <a:endParaRPr lang="en-US" dirty="0"/>
          </a:p>
          <a:p>
            <a:r>
              <a:rPr lang="en-US" dirty="0"/>
              <a:t>8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A56CF-8107-4CD2-8AA0-2D69F959AD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repeated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A56CF-8107-4CD2-8AA0-2D69F959AD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repeated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A56CF-8107-4CD2-8AA0-2D69F959AD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repeated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A56CF-8107-4CD2-8AA0-2D69F959AD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0175-9830-9846-8898-17B0B1E9C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5D2CB-1AAB-0341-9669-E24762171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D2F0-316F-0142-B88F-E3CC1423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D8C-BF97-4545-8B51-D785F42BF27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1D80E-0293-B94B-B2D4-69F9CD2D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7CDF-592C-5D42-93DE-78B09B8C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193-9351-4321-8D6A-F72AE897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8345-18DA-0149-B54B-08C1386C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89E8C-9965-294A-9A3C-84E95DAF9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A259-9706-3A42-9A9B-2933E289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D8C-BF97-4545-8B51-D785F42BF27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85449-7B13-EE40-AB0D-7E7B638B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E90CD-93FC-F042-AC05-2F2D6058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193-9351-4321-8D6A-F72AE897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12190-08C8-E54F-93D0-8CB636243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C3925-FBC5-DB49-B703-FCF4A4FD1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28A4-6701-024D-B2CE-E135AEB5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D8C-BF97-4545-8B51-D785F42BF27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A3DF-5D4D-DE45-94F8-013D1349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3FD54-472F-AB4C-9683-FD24BE4D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193-9351-4321-8D6A-F72AE897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D7A4-1EB1-4D42-A885-3993A38A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8F11-AC4D-0046-A787-9432824F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6FFE5-EBF0-D146-8949-5BECF538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D8C-BF97-4545-8B51-D785F42BF27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36C6-0E35-E24D-A5C9-1D1ACED5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014C-0027-A940-844B-FFFB1273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193-9351-4321-8D6A-F72AE897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CC00-17EF-8E47-A31F-C25698B4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FAF5-C53A-384F-87EA-895573B5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41D8-09DA-FC46-ACD9-D764A7EC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D8C-BF97-4545-8B51-D785F42BF27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84311-36CF-0E4E-BADC-7455D247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6DF5-197D-2A45-AA1B-C1D63059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193-9351-4321-8D6A-F72AE897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2833-3E42-A441-9A8B-8912E6D4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9878-900D-7E4B-9556-35BE615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DB5CA-0BF7-6C42-8C96-38890519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3551A-E573-864D-A9CE-C1DCDC10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D8C-BF97-4545-8B51-D785F42BF27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0296-0BD7-DD4A-A1C7-2F174EB6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2F976-2162-0E44-85E4-07832EB3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193-9351-4321-8D6A-F72AE897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3B9F-4590-D643-9D28-34A8EABC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8D91F-D6C2-4646-A703-0EA2E9D7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70C2-FFE3-F74A-BF8C-D71EF404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4BF37-D689-4B4B-BB12-6D54B9A82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9863C-2505-BB4B-83BD-35338C6EA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7BC50-A352-E447-91B9-F044594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D8C-BF97-4545-8B51-D785F42BF27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782F0-A6AB-4B4A-A863-8645D8D9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0116A-A448-6E49-B85A-52C57052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193-9351-4321-8D6A-F72AE897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49C5-EE2C-AE40-BA5E-F5E192A3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FB7EE-A579-5E43-A201-578FD014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D8C-BF97-4545-8B51-D785F42BF27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2F787-E9ED-D046-89B6-F9EC185E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BFF95-ED6F-0946-83D8-09117292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193-9351-4321-8D6A-F72AE897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B2B0E-408D-B246-A55B-6F73E549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D8C-BF97-4545-8B51-D785F42BF27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EB220-D00D-384E-BB34-5536DB44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37CDC-AE8F-E346-B18F-1E988B45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193-9351-4321-8D6A-F72AE897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C3FD-ABC9-D14B-AA78-E82E2E56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B767-8AC7-6E46-BD84-205164ED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ADA61-ADE5-2B4D-981F-E361C1A7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883FB-8D0A-864E-8756-30DA53D2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D8C-BF97-4545-8B51-D785F42BF27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AEAE-C59E-6A44-886D-22FB51CD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8F182-A179-734B-8771-F90A90CD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193-9351-4321-8D6A-F72AE897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7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B757-4C80-474F-8CB2-04F22470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C1A00-1291-9341-810E-8A61D325B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37186-6979-9A4E-AAF3-14D5644B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38CE2-A3AE-1545-A40C-D1802D54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D8C-BF97-4545-8B51-D785F42BF27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9DC7C-CB3A-C240-B058-B6811D12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56EFD-05D1-B343-A472-D7EAA7AB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193-9351-4321-8D6A-F72AE897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BF4EC-AD0B-824E-9C05-A0C680E5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37096-0D80-D744-AE46-7DD69D77C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B5C6-3E39-4443-A383-6F954FABC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2D8C-BF97-4545-8B51-D785F42BF27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E329-FD11-2848-92B1-D7959ECF2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7012-CEDC-2A46-9204-EA6E1C87C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C193-9351-4321-8D6A-F72AE8971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youcHYKYS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9FBC-7428-4C34-9DD8-3499701C0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5600" dirty="0"/>
              <a:t>CS161</a:t>
            </a:r>
            <a:br>
              <a:rPr lang="en-US" altLang="zh-CN" sz="5600" dirty="0"/>
            </a:br>
            <a:r>
              <a:rPr lang="en-US" altLang="zh-CN" sz="5600" dirty="0"/>
              <a:t>Discussion 2</a:t>
            </a:r>
            <a:br>
              <a:rPr lang="en-US" altLang="zh-CN" sz="5600" dirty="0"/>
            </a:br>
            <a:r>
              <a:rPr lang="en-US" altLang="zh-CN" sz="5600" dirty="0"/>
              <a:t>Uninformed Search Algorithms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A269E-703A-4FA4-9AC9-09C7D316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221" y="4763643"/>
            <a:ext cx="8258176" cy="11942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Original credit to: </a:t>
            </a:r>
            <a:r>
              <a:rPr lang="en-US" altLang="zh-CN" sz="2800" dirty="0" err="1"/>
              <a:t>Jinghao</a:t>
            </a:r>
            <a:r>
              <a:rPr lang="zh-CN" altLang="en-US" sz="2800" dirty="0"/>
              <a:t> </a:t>
            </a:r>
            <a:r>
              <a:rPr lang="en-US" altLang="zh-CN" sz="2800" dirty="0"/>
              <a:t>Zhao, 10/16/2020</a:t>
            </a:r>
          </a:p>
          <a:p>
            <a:r>
              <a:rPr lang="en-US" sz="2800" dirty="0"/>
              <a:t>Modified by: Sidi Lu, 10/08/2021</a:t>
            </a:r>
          </a:p>
        </p:txBody>
      </p:sp>
    </p:spTree>
    <p:extLst>
      <p:ext uri="{BB962C8B-B14F-4D97-AF65-F5344CB8AC3E}">
        <p14:creationId xmlns:p14="http://schemas.microsoft.com/office/powerpoint/2010/main" val="287540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722A-4404-4AE8-859A-FDA5C20C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6218-716E-40CD-BCD2-639509BBB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are (abstracted) world configurations</a:t>
            </a:r>
          </a:p>
          <a:p>
            <a:r>
              <a:rPr lang="en-US" dirty="0"/>
              <a:t>Arcs represent successors (action results)</a:t>
            </a:r>
          </a:p>
          <a:p>
            <a:r>
              <a:rPr lang="en-US" dirty="0"/>
              <a:t>Goal test: one or a set of goal nodes</a:t>
            </a:r>
          </a:p>
          <a:p>
            <a:endParaRPr lang="en-US" dirty="0"/>
          </a:p>
          <a:p>
            <a:r>
              <a:rPr lang="en-US" dirty="0"/>
              <a:t>Each state occurs only once!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D51D8-AEE8-42E2-B881-111DBBC8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645" y="2938244"/>
            <a:ext cx="48482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6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A030-C4D4-4866-86EA-95BF849F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59C3-1594-450F-A20A-9ECCE667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"what if" tree of plans and their outcomes</a:t>
            </a:r>
          </a:p>
          <a:p>
            <a:r>
              <a:rPr lang="en-US" sz="2400" dirty="0"/>
              <a:t>Root: initial state</a:t>
            </a:r>
          </a:p>
          <a:p>
            <a:r>
              <a:rPr lang="en-US" sz="2400" dirty="0"/>
              <a:t>Children: correspond to successors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3773C5E-7C35-401B-9FF5-2FC914FD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81" y="1465165"/>
            <a:ext cx="42499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7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1B47-6387-4047-986E-BC3B3B32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D88E-C095-4F16-B85C-0D738D14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nodes are there in this search tree?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93171-4FC4-47C0-A079-3C40053A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12" y="2438400"/>
            <a:ext cx="2603902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0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15D2-6370-4CC7-8823-15C5D52E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Graph vs Search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3E614-B7FC-4672-BCA7-B4E5B44D7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2" y="1990724"/>
            <a:ext cx="2781300" cy="22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A8170-AB66-4938-8DDE-1ECA49EC8083}"/>
              </a:ext>
            </a:extLst>
          </p:cNvPr>
          <p:cNvSpPr txBox="1"/>
          <p:nvPr/>
        </p:nvSpPr>
        <p:spPr>
          <a:xfrm>
            <a:off x="1142769" y="1529059"/>
            <a:ext cx="1833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4-state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93DD5-909E-492B-95B8-E51EB55D62CE}"/>
              </a:ext>
            </a:extLst>
          </p:cNvPr>
          <p:cNvSpPr txBox="1"/>
          <p:nvPr/>
        </p:nvSpPr>
        <p:spPr>
          <a:xfrm>
            <a:off x="4823303" y="1529059"/>
            <a:ext cx="356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big is the search tree?</a:t>
            </a:r>
          </a:p>
        </p:txBody>
      </p:sp>
    </p:spTree>
    <p:extLst>
      <p:ext uri="{BB962C8B-B14F-4D97-AF65-F5344CB8AC3E}">
        <p14:creationId xmlns:p14="http://schemas.microsoft.com/office/powerpoint/2010/main" val="87895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15D2-6370-4CC7-8823-15C5D52E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Graph vs Search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3E614-B7FC-4672-BCA7-B4E5B44D7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2" y="1990724"/>
            <a:ext cx="2781300" cy="22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A8170-AB66-4938-8DDE-1ECA49EC8083}"/>
              </a:ext>
            </a:extLst>
          </p:cNvPr>
          <p:cNvSpPr txBox="1"/>
          <p:nvPr/>
        </p:nvSpPr>
        <p:spPr>
          <a:xfrm>
            <a:off x="1142769" y="1529059"/>
            <a:ext cx="1833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4-state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93DD5-909E-492B-95B8-E51EB55D62CE}"/>
              </a:ext>
            </a:extLst>
          </p:cNvPr>
          <p:cNvSpPr txBox="1"/>
          <p:nvPr/>
        </p:nvSpPr>
        <p:spPr>
          <a:xfrm>
            <a:off x="4823303" y="1529059"/>
            <a:ext cx="356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big is the search tree?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23243-9D89-49B4-8D42-32857F75E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021" y="2009777"/>
            <a:ext cx="2695575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E9168-3BA1-4AFE-A78A-80AC6BB1EDD1}"/>
                  </a:ext>
                </a:extLst>
              </p:cNvPr>
              <p:cNvSpPr txBox="1"/>
              <p:nvPr/>
            </p:nvSpPr>
            <p:spPr>
              <a:xfrm>
                <a:off x="8905955" y="1344392"/>
                <a:ext cx="74539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E9168-3BA1-4AFE-A78A-80AC6BB1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955" y="1344392"/>
                <a:ext cx="74539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1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15D2-6370-4CC7-8823-15C5D52E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Graph vs Search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3E614-B7FC-4672-BCA7-B4E5B44D7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2" y="1990724"/>
            <a:ext cx="2781300" cy="22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A8170-AB66-4938-8DDE-1ECA49EC8083}"/>
              </a:ext>
            </a:extLst>
          </p:cNvPr>
          <p:cNvSpPr txBox="1"/>
          <p:nvPr/>
        </p:nvSpPr>
        <p:spPr>
          <a:xfrm>
            <a:off x="1142769" y="1529059"/>
            <a:ext cx="1833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4-state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93DD5-909E-492B-95B8-E51EB55D62CE}"/>
              </a:ext>
            </a:extLst>
          </p:cNvPr>
          <p:cNvSpPr txBox="1"/>
          <p:nvPr/>
        </p:nvSpPr>
        <p:spPr>
          <a:xfrm>
            <a:off x="4823303" y="1529059"/>
            <a:ext cx="356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big is the search tree?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23243-9D89-49B4-8D42-32857F75E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021" y="2009777"/>
            <a:ext cx="2695575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E9168-3BA1-4AFE-A78A-80AC6BB1EDD1}"/>
                  </a:ext>
                </a:extLst>
              </p:cNvPr>
              <p:cNvSpPr txBox="1"/>
              <p:nvPr/>
            </p:nvSpPr>
            <p:spPr>
              <a:xfrm>
                <a:off x="8905955" y="1344392"/>
                <a:ext cx="74539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E9168-3BA1-4AFE-A78A-80AC6BB1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955" y="1344392"/>
                <a:ext cx="74539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74B265F-97AD-4406-B39D-2CB705BFCAF8}"/>
              </a:ext>
            </a:extLst>
          </p:cNvPr>
          <p:cNvSpPr txBox="1"/>
          <p:nvPr/>
        </p:nvSpPr>
        <p:spPr>
          <a:xfrm>
            <a:off x="716362" y="5290457"/>
            <a:ext cx="7545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Expand </a:t>
            </a:r>
            <a:r>
              <a:rPr lang="en-US" sz="2400" dirty="0" err="1"/>
              <a:t>out</a:t>
            </a:r>
            <a:r>
              <a:rPr lang="en-US" sz="2400" dirty="0"/>
              <a:t> potential tree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Maintain a fringe of partial plans under consideration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Try to expand as few tree nodes as possible</a:t>
            </a:r>
          </a:p>
        </p:txBody>
      </p:sp>
    </p:spTree>
    <p:extLst>
      <p:ext uri="{BB962C8B-B14F-4D97-AF65-F5344CB8AC3E}">
        <p14:creationId xmlns:p14="http://schemas.microsoft.com/office/powerpoint/2010/main" val="241351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6553-DFD8-4C3B-A6AF-27EBEE1E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A934-7F88-4F28-B69C-259BACEFC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Before an agent can start searching for solutions, a </a:t>
                </a:r>
                <a:r>
                  <a:rPr lang="en-US" b="1" dirty="0"/>
                  <a:t>goal </a:t>
                </a:r>
                <a:r>
                  <a:rPr lang="en-US" dirty="0"/>
                  <a:t>must be identified and a well-defined </a:t>
                </a:r>
                <a:r>
                  <a:rPr lang="en-US" b="1" dirty="0"/>
                  <a:t>problem </a:t>
                </a:r>
                <a:r>
                  <a:rPr lang="en-US" dirty="0"/>
                  <a:t>must be formulated</a:t>
                </a:r>
              </a:p>
              <a:p>
                <a:endParaRPr lang="en-US" dirty="0"/>
              </a:p>
              <a:p>
                <a:r>
                  <a:rPr lang="en-US" dirty="0"/>
                  <a:t>Search problem formulation</a:t>
                </a:r>
              </a:p>
              <a:p>
                <a:pPr lvl="1"/>
                <a:r>
                  <a:rPr lang="en-US" b="1" dirty="0"/>
                  <a:t>Initial State</a:t>
                </a:r>
              </a:p>
              <a:p>
                <a:pPr lvl="1"/>
                <a:r>
                  <a:rPr lang="en-US" b="1" dirty="0"/>
                  <a:t>A state space</a:t>
                </a:r>
                <a:endParaRPr lang="en-US" dirty="0"/>
              </a:p>
              <a:p>
                <a:pPr lvl="1"/>
                <a:r>
                  <a:rPr lang="en-US" b="1" dirty="0"/>
                  <a:t>Actions:</a:t>
                </a:r>
                <a:r>
                  <a:rPr lang="en-US" dirty="0"/>
                  <a:t> a set of possible actions</a:t>
                </a:r>
              </a:p>
              <a:p>
                <a:pPr lvl="1"/>
                <a:r>
                  <a:rPr lang="en-US" b="1" dirty="0"/>
                  <a:t>Successor function</a:t>
                </a:r>
                <a:r>
                  <a:rPr lang="en-US" dirty="0"/>
                  <a:t> (transition model):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sometimes with a</a:t>
                </a:r>
                <a:r>
                  <a:rPr lang="en-US" b="1" dirty="0"/>
                  <a:t> path cost function</a:t>
                </a:r>
              </a:p>
              <a:p>
                <a:pPr lvl="1"/>
                <a:r>
                  <a:rPr lang="en-US" b="1" dirty="0"/>
                  <a:t>Goal test</a:t>
                </a:r>
                <a:r>
                  <a:rPr lang="en-US" dirty="0"/>
                  <a:t>: determine if solution is achieved.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solution</a:t>
                </a:r>
                <a:r>
                  <a:rPr lang="en-US" dirty="0"/>
                  <a:t>: a sequence of actions (a </a:t>
                </a:r>
                <a:r>
                  <a:rPr lang="en-US" b="1" i="1" dirty="0"/>
                  <a:t>path</a:t>
                </a:r>
                <a:r>
                  <a:rPr lang="en-US" dirty="0"/>
                  <a:t>) that transform the initial state to a goal state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A934-7F88-4F28-B69C-259BACEFC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43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4429-2CFD-45C4-BE03-DA31765F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6DE4-A1FE-4BFA-94BC-9C5585B55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agent </a:t>
            </a:r>
            <a:r>
              <a:rPr lang="en-US" b="1" i="1" dirty="0"/>
              <a:t>perceives </a:t>
            </a:r>
            <a:r>
              <a:rPr lang="en-US" dirty="0"/>
              <a:t>its </a:t>
            </a:r>
            <a:r>
              <a:rPr lang="en-US" b="1" i="1" dirty="0"/>
              <a:t>environment</a:t>
            </a:r>
            <a:r>
              <a:rPr lang="en-US" dirty="0"/>
              <a:t> through </a:t>
            </a:r>
            <a:r>
              <a:rPr lang="en-US" b="1" i="1" dirty="0"/>
              <a:t>sensors </a:t>
            </a:r>
            <a:r>
              <a:rPr lang="en-US" dirty="0"/>
              <a:t>and </a:t>
            </a:r>
            <a:r>
              <a:rPr lang="en-US" b="1" i="1" dirty="0"/>
              <a:t>acts </a:t>
            </a:r>
            <a:r>
              <a:rPr lang="en-US" dirty="0"/>
              <a:t>upon</a:t>
            </a:r>
            <a:br>
              <a:rPr lang="en-US" dirty="0"/>
            </a:br>
            <a:r>
              <a:rPr lang="en-US" dirty="0"/>
              <a:t>it through </a:t>
            </a:r>
            <a:r>
              <a:rPr lang="en-US" b="1" i="1" dirty="0"/>
              <a:t>actuators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https://www.overleaf.com/project/5caea8a422b7074c288d2540/file/5caec12722b7074c288d2e03">
            <a:extLst>
              <a:ext uri="{FF2B5EF4-FFF2-40B4-BE49-F238E27FC236}">
                <a16:creationId xmlns:a16="http://schemas.microsoft.com/office/drawing/2014/main" id="{6CA465EC-EF32-47F3-A3B9-0B051F8BC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A0ABB-2502-4136-B6EE-0DFA02E1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20" y="3276600"/>
            <a:ext cx="4469130" cy="20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81BE-2709-4BA6-8A00-3005442D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943D-4294-44ED-99D0-31F477E8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Rational</a:t>
            </a:r>
            <a:r>
              <a:rPr lang="en-US" dirty="0"/>
              <a:t> </a:t>
            </a:r>
            <a:r>
              <a:rPr lang="en-US" b="1" dirty="0"/>
              <a:t>agents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Choose actions that maximize the </a:t>
            </a:r>
            <a:r>
              <a:rPr lang="en-US" i="1" u="sng" dirty="0"/>
              <a:t>expected</a:t>
            </a:r>
            <a:r>
              <a:rPr lang="en-US" dirty="0"/>
              <a:t> utility</a:t>
            </a:r>
          </a:p>
          <a:p>
            <a:pPr lvl="1"/>
            <a:r>
              <a:rPr lang="en-US" dirty="0"/>
              <a:t>Example 1: have a goal and a cost</a:t>
            </a:r>
          </a:p>
          <a:p>
            <a:pPr lvl="2"/>
            <a:r>
              <a:rPr lang="en-US" dirty="0"/>
              <a:t>Reach the goal with the lowest cost</a:t>
            </a:r>
          </a:p>
          <a:p>
            <a:pPr lvl="1"/>
            <a:r>
              <a:rPr lang="en-US" dirty="0"/>
              <a:t>Example 2: have numerical utilities, rewards, etc.</a:t>
            </a:r>
          </a:p>
          <a:p>
            <a:pPr lvl="2"/>
            <a:r>
              <a:rPr lang="en-US" dirty="0"/>
              <a:t>Take actions that maximize total reward over time</a:t>
            </a:r>
          </a:p>
          <a:p>
            <a:pPr lvl="3"/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582057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CFE3-81C6-4358-B120-8D8AEE2F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search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5A68-3EA6-4BD7-8582-2DFF65F8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completeness</a:t>
            </a:r>
          </a:p>
          <a:p>
            <a:r>
              <a:rPr lang="en-US" b="1" dirty="0"/>
              <a:t>optimality</a:t>
            </a:r>
          </a:p>
          <a:p>
            <a:r>
              <a:rPr lang="en-US" b="1" dirty="0"/>
              <a:t>time complexity</a:t>
            </a:r>
          </a:p>
          <a:p>
            <a:r>
              <a:rPr lang="en-US" b="1" dirty="0"/>
              <a:t>space complexity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1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D062-562E-4C8E-AB2E-367B56F9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1813C-8D4C-4DCC-ABA5-FDAF073E4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 search problem </a:t>
                </a:r>
                <a:r>
                  <a:rPr lang="en-US" dirty="0"/>
                  <a:t>consists of</a:t>
                </a:r>
              </a:p>
              <a:p>
                <a:r>
                  <a:rPr lang="en-US" dirty="0"/>
                  <a:t>Initial State</a:t>
                </a:r>
              </a:p>
              <a:p>
                <a:r>
                  <a:rPr lang="en-US" dirty="0"/>
                  <a:t>A state space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Actions: a set of possible actions</a:t>
                </a:r>
              </a:p>
              <a:p>
                <a:r>
                  <a:rPr lang="en-US" dirty="0"/>
                  <a:t>Successor function (transition model):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sometimes with a  path cost function</a:t>
                </a:r>
              </a:p>
              <a:p>
                <a:r>
                  <a:rPr lang="en-US" dirty="0"/>
                  <a:t>Goal test : determine if solution is achieved.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A solution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a sequence of actions that transform the initial state to a goal state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Problem formulation:</a:t>
                </a:r>
              </a:p>
              <a:p>
                <a:pPr marL="0" indent="0">
                  <a:buNone/>
                </a:pPr>
                <a:r>
                  <a:rPr lang="en-US" dirty="0"/>
                  <a:t>the process of deciding what actions and states to consider, given a goal.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1813C-8D4C-4DCC-ABA5-FDAF073E4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29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87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972B-6CD8-4831-8E44-5F46617F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4FCD-CA47-4947-A010-FA4D626E8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Frontier (nodes to expand)</a:t>
            </a:r>
          </a:p>
          <a:p>
            <a:endParaRPr lang="en-US" dirty="0"/>
          </a:p>
          <a:p>
            <a:r>
              <a:rPr lang="en-US" dirty="0"/>
              <a:t>Generation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A node 𝑛 is generated when a data structure representing its contents is created, i.e., when it is allocated in main memory.</a:t>
            </a:r>
          </a:p>
          <a:p>
            <a:r>
              <a:rPr lang="en-US" dirty="0"/>
              <a:t>Expansion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A node 𝑛 is expanded when all its children are generated.</a:t>
            </a:r>
          </a:p>
        </p:txBody>
      </p:sp>
    </p:spTree>
    <p:extLst>
      <p:ext uri="{BB962C8B-B14F-4D97-AF65-F5344CB8AC3E}">
        <p14:creationId xmlns:p14="http://schemas.microsoft.com/office/powerpoint/2010/main" val="369635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056A-707E-40E6-A308-6122BC50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0635-1C4F-4241-A4F9-D18243BE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  <a:p>
            <a:r>
              <a:rPr lang="en-US" dirty="0"/>
              <a:t>DFS, Depth-Limited Search</a:t>
            </a:r>
          </a:p>
          <a:p>
            <a:r>
              <a:rPr lang="en-US" dirty="0"/>
              <a:t>Iterative Deepening</a:t>
            </a:r>
          </a:p>
          <a:p>
            <a:r>
              <a:rPr lang="en-US" dirty="0"/>
              <a:t>Uniform-cost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0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6DE4-E4BC-4330-B1DF-884BFA3C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4472A-BD48-4013-8C86-877515F3E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BFS</a:t>
                </a:r>
              </a:p>
              <a:p>
                <a:pPr lvl="1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Expands </a:t>
                </a:r>
                <a:r>
                  <a:rPr lang="en-US" u="sng" dirty="0">
                    <a:solidFill>
                      <a:schemeClr val="accent2">
                        <a:lumMod val="75000"/>
                      </a:schemeClr>
                    </a:solidFill>
                  </a:rPr>
                  <a:t>shallowest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nodes first</a:t>
                </a:r>
              </a:p>
              <a:p>
                <a:pPr lvl="1"/>
                <a:r>
                  <a:rPr lang="en-US" dirty="0"/>
                  <a:t>Complete</a:t>
                </a:r>
              </a:p>
              <a:p>
                <a:pPr lvl="1"/>
                <a:r>
                  <a:rPr lang="en-US" dirty="0"/>
                  <a:t>Optimal for unit step costs</a:t>
                </a:r>
              </a:p>
              <a:p>
                <a:pPr lvl="1"/>
                <a:r>
                  <a:rPr lang="en-US" dirty="0"/>
                  <a:t>Time complexity (</a:t>
                </a:r>
                <a:r>
                  <a:rPr lang="en-US" i="1" dirty="0"/>
                  <a:t>exponential</a:t>
                </a:r>
                <a:r>
                  <a:rPr lang="en-US" dirty="0"/>
                  <a:t>): # of generated nodes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(</a:t>
                </a:r>
                <a:r>
                  <a:rPr lang="en-US" i="1" dirty="0"/>
                  <a:t>Goal test on generation</a:t>
                </a:r>
                <a:r>
                  <a:rPr lang="en-US" dirty="0"/>
                  <a:t> by default)</a:t>
                </a:r>
              </a:p>
              <a:p>
                <a:pPr lvl="2"/>
                <a:r>
                  <a:rPr lang="en-US" dirty="0"/>
                  <a:t>Goal test on expansion: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Space complexity (</a:t>
                </a:r>
                <a:r>
                  <a:rPr lang="en-US" i="1" dirty="0"/>
                  <a:t>exponential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Fr</a:t>
                </a:r>
                <a:r>
                  <a:rPr lang="en-US" altLang="zh-CN" dirty="0"/>
                  <a:t>ontier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Nodes in last generated layer</a:t>
                </a:r>
              </a:p>
              <a:p>
                <a:pPr lvl="2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4472A-BD48-4013-8C86-877515F3E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006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6DE4-E4BC-4330-B1DF-884BFA3C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0B6C9-F3E6-BF40-9F54-C9029C6F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0" y="2426153"/>
            <a:ext cx="10000800" cy="20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4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493E-3E28-40CE-BEB4-B1923294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and Depth-Limited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14ACE-C388-4CE3-A758-4C7B720CF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DFS</a:t>
                </a:r>
              </a:p>
              <a:p>
                <a:pPr lvl="1"/>
                <a:r>
                  <a:rPr lang="en-US" dirty="0"/>
                  <a:t>Not optimal </a:t>
                </a:r>
              </a:p>
              <a:p>
                <a:pPr lvl="1"/>
                <a:r>
                  <a:rPr lang="en-US" dirty="0"/>
                  <a:t>Not complete</a:t>
                </a:r>
              </a:p>
              <a:p>
                <a:pPr lvl="1"/>
                <a:r>
                  <a:rPr lang="en-US" dirty="0"/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  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maximum depth)</a:t>
                </a:r>
                <a:endParaRPr lang="en-US" b="0" dirty="0"/>
              </a:p>
              <a:p>
                <a:pPr lvl="1"/>
                <a:r>
                  <a:rPr lang="en-US" dirty="0"/>
                  <a:t>Space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r>
                  <a:rPr lang="en-US" dirty="0"/>
                  <a:t>  Fringe: path and siblings along the path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Depth-Limited search: add a depth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Complete</a:t>
                </a:r>
              </a:p>
              <a:p>
                <a:pPr lvl="1"/>
                <a:r>
                  <a:rPr lang="en-US" dirty="0"/>
                  <a:t>Not optimal</a:t>
                </a:r>
              </a:p>
              <a:p>
                <a:pPr lvl="1"/>
                <a:r>
                  <a:rPr lang="en-US" dirty="0"/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Space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14ACE-C388-4CE3-A758-4C7B720CF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711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830E-BDB4-44E2-898E-031BD956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CD038-DFAB-4ED4-B28D-F73C9BC7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78" y="365125"/>
            <a:ext cx="9535548" cy="596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80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3F39-2664-48A0-9B77-B45F6B6B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EAF78-42AB-47AA-B17F-E1795B08E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Depth-first search. Increase depth limits until a goal is found</a:t>
                </a:r>
              </a:p>
              <a:p>
                <a:r>
                  <a:rPr lang="en-US" dirty="0"/>
                  <a:t>Complete; Optimal for unit step costs</a:t>
                </a:r>
              </a:p>
              <a:p>
                <a:r>
                  <a:rPr lang="en-US" dirty="0"/>
                  <a:t>Space complexity of DFS: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dirty="0" smtClean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d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depth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of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the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shallowest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solution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 complexity comparable to BFS</a:t>
                </a:r>
              </a:p>
              <a:p>
                <a:pPr lvl="1"/>
                <a:r>
                  <a:rPr lang="en-US" dirty="0"/>
                  <a:t>(Analysis: see lecture slides)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EAF78-42AB-47AA-B17F-E1795B08E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644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4EE0-B360-49A1-8D1E-C796D3CE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CA1A-140F-4CB6-A51D-69ED7BC3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5CAC6-7BCC-44D6-9C52-5E70416AD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038"/>
            <a:ext cx="8070983" cy="529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1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2B6D-8E22-4586-975F-E64783C0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9E5B4-B641-4F21-9BE0-BEA34070F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803"/>
                <a:ext cx="10515600" cy="484731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Expands the node with </a:t>
                </a:r>
                <a:r>
                  <a:rPr lang="en-US" u="sng" dirty="0">
                    <a:solidFill>
                      <a:schemeClr val="accent2">
                        <a:lumMod val="75000"/>
                      </a:schemeClr>
                    </a:solidFill>
                  </a:rPr>
                  <a:t>lowest path cost </a:t>
                </a:r>
              </a:p>
              <a:p>
                <a:r>
                  <a:rPr lang="en-US" dirty="0"/>
                  <a:t>Uniform-cost search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keeps going</a:t>
                </a:r>
                <a:r>
                  <a:rPr lang="en-US" dirty="0"/>
                  <a:t> after a goal node has been </a:t>
                </a:r>
                <a:r>
                  <a:rPr lang="en-US" u="sng" dirty="0"/>
                  <a:t>generated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Terminate after a goal node is </a:t>
                </a:r>
                <a:r>
                  <a:rPr lang="en-US" u="sng" dirty="0"/>
                  <a:t>expanded</a:t>
                </a:r>
                <a:endParaRPr lang="en-US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Optimal in general</a:t>
                </a:r>
              </a:p>
              <a:p>
                <a:pPr lvl="1"/>
                <a:r>
                  <a:rPr lang="en-US" dirty="0"/>
                  <a:t>Infinite loop if there is a path with an infinite sequence of zero-cost actions</a:t>
                </a:r>
              </a:p>
              <a:p>
                <a:r>
                  <a:rPr lang="en-US" dirty="0"/>
                  <a:t>Complete</a:t>
                </a:r>
              </a:p>
              <a:p>
                <a:pPr lvl="1"/>
                <a:r>
                  <a:rPr lang="en-US" dirty="0"/>
                  <a:t>(If all step cost &gt; a small positive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altLang="zh-CN" dirty="0"/>
                  <a:t>Example: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hlinkClick r:id="rId3"/>
                  </a:rPr>
                  <a:t>https://www.youtube.com/watch?v=XyoucHYKYSE</a:t>
                </a:r>
                <a:r>
                  <a:rPr lang="zh-CN" altLang="en-US" dirty="0"/>
                  <a:t> 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9E5B4-B641-4F21-9BE0-BEA34070F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803"/>
                <a:ext cx="10515600" cy="4847318"/>
              </a:xfrm>
              <a:blipFill>
                <a:blip r:embed="rId4"/>
                <a:stretch>
                  <a:fillRect l="-1086" t="-23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86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D085-6CDC-4F10-AAFF-7C6BBEF3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13AFA-E9A4-4645-9FFF-A45F92CD4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 Complexity (Worst Case)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cost of optimal solution</a:t>
                </a:r>
              </a:p>
              <a:p>
                <a:pPr lvl="1"/>
                <a:r>
                  <a:rPr lang="en-US" dirty="0"/>
                  <a:t>Every action costs at least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⌊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begChr m:val="⌋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When all step costs are equal: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(test on expansion)</a:t>
                </a:r>
              </a:p>
              <a:p>
                <a:r>
                  <a:rPr lang="en-US" dirty="0"/>
                  <a:t>Space Complexity (Worst Case)</a:t>
                </a:r>
              </a:p>
              <a:p>
                <a:pPr lvl="1"/>
                <a:r>
                  <a:rPr lang="en-US" dirty="0"/>
                  <a:t>Fringe: priority queue (priority: cumulative cost)</a:t>
                </a:r>
              </a:p>
              <a:p>
                <a:pPr lvl="1"/>
                <a:r>
                  <a:rPr lang="en-US" dirty="0"/>
                  <a:t>Worst case: roughly the last tier,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⌊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begChr m:val="⌋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13AFA-E9A4-4645-9FFF-A45F92CD4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40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588D-AF19-4734-9F90-66797F11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Problem – Example - Travel from CA to 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0CD9-3636-4096-8CEC-A1204537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Initial State</a:t>
            </a:r>
            <a:r>
              <a:rPr lang="en-US" dirty="0"/>
              <a:t>: CA</a:t>
            </a:r>
          </a:p>
          <a:p>
            <a:r>
              <a:rPr lang="en-US" b="1" dirty="0"/>
              <a:t>State space</a:t>
            </a:r>
            <a:r>
              <a:rPr lang="en-US" dirty="0"/>
              <a:t>: 50 states in U.S.</a:t>
            </a:r>
          </a:p>
          <a:p>
            <a:r>
              <a:rPr lang="en-US" b="1" dirty="0"/>
              <a:t>Actions</a:t>
            </a:r>
            <a:r>
              <a:rPr lang="en-US" dirty="0"/>
              <a:t>: go to adjacent state. cost=distance</a:t>
            </a:r>
          </a:p>
          <a:p>
            <a:pPr lvl="1"/>
            <a:r>
              <a:rPr lang="en-US" dirty="0"/>
              <a:t>For example, Actions(CA)= {Go(OR), Go(AZ), Go(Nevada)}</a:t>
            </a:r>
          </a:p>
          <a:p>
            <a:r>
              <a:rPr lang="en-US" b="1" dirty="0"/>
              <a:t>Successor function</a:t>
            </a:r>
            <a:r>
              <a:rPr lang="en-US" dirty="0"/>
              <a:t> (transition model)</a:t>
            </a:r>
          </a:p>
          <a:p>
            <a:pPr lvl="1"/>
            <a:r>
              <a:rPr lang="en-US" dirty="0"/>
              <a:t>RESULT(In(CA), Go(AZ)) = In(AZ) </a:t>
            </a:r>
          </a:p>
          <a:p>
            <a:r>
              <a:rPr lang="en-US" b="1" dirty="0"/>
              <a:t>Goal test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state == MA?</a:t>
            </a:r>
          </a:p>
          <a:p>
            <a:r>
              <a:rPr lang="en-US" b="1" dirty="0"/>
              <a:t>Path cost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819EEC30-4394-4BDE-AE70-10A11247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2" y="3740037"/>
            <a:ext cx="4093029" cy="19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76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2B6D-8E22-4586-975F-E64783C0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E5B4-B641-4F21-9BE0-BEA34070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en-US" dirty="0"/>
              <a:t>Uniform-cost search and BFS</a:t>
            </a:r>
          </a:p>
          <a:p>
            <a:pPr lvl="1"/>
            <a:r>
              <a:rPr lang="en-US" dirty="0"/>
              <a:t>BFS stops after a goal node is generated (unless otherwise specified)</a:t>
            </a:r>
          </a:p>
          <a:p>
            <a:pPr lvl="1"/>
            <a:r>
              <a:rPr lang="en-US" dirty="0"/>
              <a:t>Uniform-cost search keeps going after a goal node has been generated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62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EBF8-CA1D-403C-ADAD-8ADA09C0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42BC-3CE7-4121-AC0F-6EAD95FA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18B6E-7063-4885-B093-7EE99942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710"/>
            <a:ext cx="77057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58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641C-4C3B-4EE6-8E4F-4932E8F9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7A43-E844-4623-936E-DEB99DE7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two simultaneous searches (BFS/Iterative Deepening)</a:t>
            </a:r>
          </a:p>
          <a:p>
            <a:pPr lvl="1"/>
            <a:r>
              <a:rPr lang="en-US" dirty="0"/>
              <a:t>One forward from the initial state </a:t>
            </a:r>
          </a:p>
          <a:p>
            <a:pPr lvl="1"/>
            <a:r>
              <a:rPr lang="en-US" dirty="0"/>
              <a:t>The other backward from the goal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Replacing Goal test: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Check whether the frontiers of the two searches intersect</a:t>
            </a:r>
          </a:p>
          <a:p>
            <a:pPr lvl="1"/>
            <a:r>
              <a:rPr lang="en-US" dirty="0"/>
              <a:t>The first found solution may not be optimal</a:t>
            </a:r>
          </a:p>
          <a:p>
            <a:pPr lvl="2"/>
            <a:r>
              <a:rPr lang="en-US" dirty="0"/>
              <a:t>Additional search is required to make sure there isn't short-cut across the gap! (Will show later)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11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557C-E3D2-422C-826A-045338DC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Search (cont'd)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A91A9-312B-4F12-9BC7-E0495EFCD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if we have multiple goal states?</a:t>
                </a:r>
              </a:p>
              <a:p>
                <a:pPr lvl="1"/>
                <a:r>
                  <a:rPr lang="en-US" dirty="0"/>
                  <a:t>For explicitly listed goal states: construct a new dummy goal state</a:t>
                </a:r>
              </a:p>
              <a:p>
                <a:pPr lvl="2"/>
                <a:r>
                  <a:rPr lang="en-US" dirty="0"/>
                  <a:t>Dummy goal state's immediate predecessors are all the actual goal states</a:t>
                </a:r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For abstract description (e.g. “no queen attacks another queen”)</a:t>
                </a:r>
              </a:p>
              <a:p>
                <a:pPr lvl="2"/>
                <a:r>
                  <a:rPr lang="en-US" dirty="0"/>
                  <a:t>Bidirectional search is difficult to use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Time complexity &amp; Space Complexity (Using two BFS)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A91A9-312B-4F12-9BC7-E0495EFCD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260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8238-906B-4C34-AD81-6291DC67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Word Ladder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6CC5-A8F9-448B-AF97-3238957E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Input:</a:t>
            </a:r>
          </a:p>
          <a:p>
            <a:pPr lvl="1"/>
            <a:r>
              <a:rPr lang="en-US" i="1" dirty="0" err="1"/>
              <a:t>beginWord</a:t>
            </a:r>
            <a:endParaRPr lang="en-US" i="1" dirty="0"/>
          </a:p>
          <a:p>
            <a:pPr lvl="1"/>
            <a:r>
              <a:rPr lang="en-US" i="1" dirty="0" err="1"/>
              <a:t>endWord</a:t>
            </a:r>
            <a:r>
              <a:rPr lang="en-US" i="1" dirty="0"/>
              <a:t>  </a:t>
            </a:r>
            <a:r>
              <a:rPr lang="en-US" dirty="0"/>
              <a:t>(</a:t>
            </a:r>
            <a:r>
              <a:rPr lang="en-US" dirty="0" err="1"/>
              <a:t>endWord</a:t>
            </a:r>
            <a:r>
              <a:rPr lang="en-US" dirty="0"/>
              <a:t> != </a:t>
            </a:r>
            <a:r>
              <a:rPr lang="en-US" dirty="0" err="1"/>
              <a:t>beginWord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dictionary</a:t>
            </a:r>
          </a:p>
          <a:p>
            <a:r>
              <a:rPr lang="en-US" dirty="0"/>
              <a:t>Transformation:</a:t>
            </a:r>
          </a:p>
          <a:p>
            <a:pPr lvl="1"/>
            <a:r>
              <a:rPr lang="en-US" dirty="0" err="1"/>
              <a:t>wordA</a:t>
            </a:r>
            <a:r>
              <a:rPr lang="en-US" dirty="0"/>
              <a:t> -&gt; </a:t>
            </a:r>
            <a:r>
              <a:rPr lang="en-US" dirty="0" err="1"/>
              <a:t>wordB</a:t>
            </a:r>
            <a:r>
              <a:rPr lang="en-US" dirty="0"/>
              <a:t>  (e.g. "hit"-&gt; "hot")</a:t>
            </a:r>
          </a:p>
          <a:p>
            <a:pPr lvl="1"/>
            <a:r>
              <a:rPr lang="en-US" dirty="0"/>
              <a:t>Only one letter can be changed at a time.</a:t>
            </a:r>
          </a:p>
          <a:p>
            <a:pPr lvl="1"/>
            <a:r>
              <a:rPr lang="en-US" dirty="0" err="1"/>
              <a:t>wordB</a:t>
            </a:r>
            <a:r>
              <a:rPr lang="en-US" dirty="0"/>
              <a:t> must be in dictionary</a:t>
            </a:r>
          </a:p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Transform</a:t>
            </a:r>
            <a:r>
              <a:rPr lang="en-US" i="1" dirty="0"/>
              <a:t> </a:t>
            </a:r>
            <a:r>
              <a:rPr lang="en-US" i="1" dirty="0" err="1"/>
              <a:t>beginWord</a:t>
            </a:r>
            <a:r>
              <a:rPr lang="en-US" i="1" dirty="0"/>
              <a:t> to </a:t>
            </a:r>
            <a:r>
              <a:rPr lang="en-US" i="1" dirty="0" err="1"/>
              <a:t>endWord</a:t>
            </a:r>
            <a:endParaRPr lang="en-US" i="1" dirty="0"/>
          </a:p>
          <a:p>
            <a:pPr lvl="1"/>
            <a:r>
              <a:rPr lang="en-US" u="sng" dirty="0"/>
              <a:t>How many transformations we need at least?</a:t>
            </a:r>
          </a:p>
          <a:p>
            <a:pPr lvl="2"/>
            <a:r>
              <a:rPr lang="en-US" dirty="0"/>
              <a:t>Return -1 if no such sequence</a:t>
            </a:r>
          </a:p>
          <a:p>
            <a:pPr lvl="2"/>
            <a:endParaRPr lang="en-US" dirty="0"/>
          </a:p>
          <a:p>
            <a:r>
              <a:rPr lang="en-US" b="1" dirty="0"/>
              <a:t>How do you solve it?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14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E3B4-8BA2-480F-A309-9543E290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Word Ladder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AA6C-8497-4B33-9DAE-C1B192D7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i="1" dirty="0" err="1"/>
              <a:t>beginWord</a:t>
            </a:r>
            <a:r>
              <a:rPr lang="en-US" dirty="0"/>
              <a:t> = "hit"</a:t>
            </a:r>
          </a:p>
          <a:p>
            <a:r>
              <a:rPr lang="en-US" i="1" dirty="0" err="1"/>
              <a:t>endWord</a:t>
            </a:r>
            <a:r>
              <a:rPr lang="en-US" dirty="0"/>
              <a:t> = "cog",</a:t>
            </a:r>
          </a:p>
          <a:p>
            <a:r>
              <a:rPr lang="en-US" i="1" dirty="0"/>
              <a:t>dictionary</a:t>
            </a:r>
            <a:r>
              <a:rPr lang="en-US" dirty="0"/>
              <a:t> = ["</a:t>
            </a:r>
            <a:r>
              <a:rPr lang="en-US" dirty="0" err="1"/>
              <a:t>hot","dot","dog","lot","log","cog</a:t>
            </a:r>
            <a:r>
              <a:rPr lang="en-US" dirty="0"/>
              <a:t>"]</a:t>
            </a:r>
          </a:p>
          <a:p>
            <a:r>
              <a:rPr lang="en-US" dirty="0"/>
              <a:t>Output: 4</a:t>
            </a:r>
          </a:p>
          <a:p>
            <a:pPr lvl="1"/>
            <a:r>
              <a:rPr lang="en-US" dirty="0"/>
              <a:t>"hit" -&gt; "hot" -&gt; "dot" -&gt; "dog" -&gt; "cog"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F703F-0DC8-47BB-90E2-20CA49B1F204}"/>
              </a:ext>
            </a:extLst>
          </p:cNvPr>
          <p:cNvSpPr txBox="1"/>
          <p:nvPr/>
        </p:nvSpPr>
        <p:spPr>
          <a:xfrm>
            <a:off x="0" y="6492875"/>
            <a:ext cx="3732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https://leetcode.com/problems/word-ladder/</a:t>
            </a:r>
          </a:p>
        </p:txBody>
      </p:sp>
    </p:spTree>
    <p:extLst>
      <p:ext uri="{BB962C8B-B14F-4D97-AF65-F5344CB8AC3E}">
        <p14:creationId xmlns:p14="http://schemas.microsoft.com/office/powerpoint/2010/main" val="1764172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557C-E3D2-422C-826A-045338DC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Search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91A9-312B-4F12-9BC7-E0495EFC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mentioned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first found solution may not be optimal</a:t>
            </a:r>
          </a:p>
          <a:p>
            <a:pPr lvl="1"/>
            <a:r>
              <a:rPr lang="en-US" dirty="0"/>
              <a:t>Additional search is required to make sure there isn't short-cut across the gap!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does this happen?</a:t>
            </a:r>
          </a:p>
          <a:p>
            <a:pPr lvl="1"/>
            <a:r>
              <a:rPr lang="en-US" dirty="0"/>
              <a:t>What if "hot" and "log" are connected in the word ladder example?</a:t>
            </a:r>
          </a:p>
          <a:p>
            <a:pPr lvl="2"/>
            <a:r>
              <a:rPr lang="en-US" dirty="0"/>
              <a:t>"hit" -&gt; "hot" -&gt; "dot" -&gt; "dog" -&gt; ”</a:t>
            </a:r>
            <a:r>
              <a:rPr lang="en-US" altLang="zh-CN" dirty="0"/>
              <a:t>l</a:t>
            </a:r>
            <a:r>
              <a:rPr lang="en-US" dirty="0"/>
              <a:t>og"</a:t>
            </a:r>
          </a:p>
          <a:p>
            <a:pPr lvl="2"/>
            <a:r>
              <a:rPr lang="en-US" dirty="0"/>
              <a:t>"hit" -&gt; "hot" -&gt; ”</a:t>
            </a:r>
            <a:r>
              <a:rPr lang="en-US" altLang="zh-CN" dirty="0"/>
              <a:t>l</a:t>
            </a:r>
            <a:r>
              <a:rPr lang="en-US" dirty="0"/>
              <a:t>ot" -&gt; </a:t>
            </a:r>
            <a:r>
              <a:rPr lang="en-US" altLang="zh-CN" dirty="0"/>
              <a:t>“l</a:t>
            </a:r>
            <a:r>
              <a:rPr lang="en-US" dirty="0"/>
              <a:t>og"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C31A-2F39-4AE1-BC31-14742BEE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DD7B2-7975-41E6-91B3-8629EBCD7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29" y="4172862"/>
            <a:ext cx="10515600" cy="14025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C5C101-DF49-4AFB-B5AA-4877CBD3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2349"/>
            <a:ext cx="11980453" cy="266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5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" dirty="0"/>
              <a:t>How to deal with repeated states? (Regarding the last discussed topic of Discussion Section)</a:t>
            </a:r>
            <a:endParaRPr dirty="0"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685783" indent="-643451">
              <a:spcBef>
                <a:spcPts val="0"/>
              </a:spcBef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" sz="3200" dirty="0"/>
              <a:t>Check your parents </a:t>
            </a:r>
            <a:r>
              <a:rPr lang="en" sz="3200" i="1" dirty="0"/>
              <a:t>(The current path from root to frontier)</a:t>
            </a:r>
            <a:endParaRPr sz="3200" i="1" dirty="0"/>
          </a:p>
          <a:p>
            <a:pPr marL="685783" indent="-643451">
              <a:spcBef>
                <a:spcPts val="853"/>
              </a:spcBef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" sz="3200" dirty="0"/>
              <a:t>Check your ancestors </a:t>
            </a:r>
            <a:r>
              <a:rPr lang="en" sz="3200" i="1" dirty="0"/>
              <a:t>(</a:t>
            </a:r>
            <a:r>
              <a:rPr lang="en" altLang="zh-CN" sz="3200" i="1" dirty="0"/>
              <a:t>The current path from root to frontier</a:t>
            </a:r>
            <a:r>
              <a:rPr lang="en" sz="3200" i="1" dirty="0"/>
              <a:t>)</a:t>
            </a:r>
            <a:endParaRPr sz="3200" i="1" dirty="0"/>
          </a:p>
          <a:p>
            <a:pPr marL="685783" indent="-643451">
              <a:spcBef>
                <a:spcPts val="853"/>
              </a:spcBef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" sz="3200" dirty="0"/>
              <a:t>Check every node visited already (All previous search history in other branches)</a:t>
            </a:r>
          </a:p>
          <a:p>
            <a:pPr marL="42332" indent="0">
              <a:spcBef>
                <a:spcPts val="853"/>
              </a:spcBef>
              <a:buClr>
                <a:schemeClr val="dk1"/>
              </a:buClr>
              <a:buSzPts val="2700"/>
              <a:buNone/>
            </a:pPr>
            <a:endParaRPr sz="3200" dirty="0"/>
          </a:p>
          <a:p>
            <a:pPr marL="457189" indent="-414856">
              <a:spcBef>
                <a:spcPts val="853"/>
              </a:spcBef>
              <a:buClr>
                <a:schemeClr val="dk1"/>
              </a:buClr>
              <a:buSzPts val="2700"/>
            </a:pPr>
            <a:r>
              <a:rPr lang="en-US" sz="3200" dirty="0"/>
              <a:t>1 is not always correct (only when states are Markovian)</a:t>
            </a:r>
          </a:p>
          <a:p>
            <a:pPr marL="457189" indent="-414856">
              <a:spcBef>
                <a:spcPts val="853"/>
              </a:spcBef>
              <a:buClr>
                <a:schemeClr val="dk1"/>
              </a:buClr>
              <a:buSzPts val="2700"/>
            </a:pPr>
            <a:r>
              <a:rPr lang="en-US" sz="3200" dirty="0"/>
              <a:t>2 is correct, and can be done recursively</a:t>
            </a:r>
            <a:endParaRPr sz="3200" dirty="0"/>
          </a:p>
          <a:p>
            <a:pPr marL="457189" indent="-414856">
              <a:spcBef>
                <a:spcPts val="853"/>
              </a:spcBef>
              <a:buClr>
                <a:schemeClr val="dk1"/>
              </a:buClr>
              <a:buSzPts val="2700"/>
            </a:pPr>
            <a:r>
              <a:rPr lang="en-US" sz="3200" dirty="0"/>
              <a:t>3 is usually incorrect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D444-7041-4DB4-AB8E-F83BD2C5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– 8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6503-FE80-4B68-A085-90AC4C02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5294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Objective: </a:t>
            </a:r>
          </a:p>
          <a:p>
            <a:pPr marL="0" indent="0">
              <a:buNone/>
            </a:pPr>
            <a:r>
              <a:rPr lang="en-US" dirty="0"/>
              <a:t>Place eight queens on a chessboard such that no queen attacks any other.</a:t>
            </a:r>
          </a:p>
          <a:p>
            <a:pPr marL="0" indent="0">
              <a:buNone/>
            </a:pPr>
            <a:r>
              <a:rPr lang="en-US" dirty="0"/>
              <a:t>(No two queens on the same row, column, diagonal) </a:t>
            </a:r>
            <a:endParaRPr lang="en-US" b="1" dirty="0"/>
          </a:p>
          <a:p>
            <a:pPr marL="0" indent="0">
              <a:buNone/>
            </a:pPr>
            <a:r>
              <a:rPr lang="en-US" sz="2000" dirty="0"/>
              <a:t>(We don't care about how or how long you find the solution)</a:t>
            </a:r>
          </a:p>
        </p:txBody>
      </p:sp>
      <p:pic>
        <p:nvPicPr>
          <p:cNvPr id="3074" name="Picture 2" descr="Image result for 8 queens">
            <a:extLst>
              <a:ext uri="{FF2B5EF4-FFF2-40B4-BE49-F238E27FC236}">
                <a16:creationId xmlns:a16="http://schemas.microsoft.com/office/drawing/2014/main" id="{0052D3D2-8FAD-4AC1-96A4-09FEEC719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35" y="3331178"/>
            <a:ext cx="3072765" cy="324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0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26DB-8B64-413A-B100-DEC4917D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– 8 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DB8D6-7508-4F3E-BCAE-FDE306C7F6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Formulate this problem.</a:t>
                </a:r>
              </a:p>
              <a:p>
                <a:pPr marL="0" indent="0">
                  <a:buNone/>
                </a:pPr>
                <a:r>
                  <a:rPr lang="en-US" sz="3000" dirty="0"/>
                  <a:t>• </a:t>
                </a:r>
                <a:r>
                  <a:rPr lang="en-US" sz="3000" b="1" dirty="0"/>
                  <a:t>States</a:t>
                </a:r>
                <a:r>
                  <a:rPr lang="en-US" sz="3000" dirty="0"/>
                  <a:t>: Any arrangement of 0 to 8 queens on the board is a state.</a:t>
                </a:r>
                <a:br>
                  <a:rPr lang="en-US" sz="3000" dirty="0"/>
                </a:br>
                <a:r>
                  <a:rPr lang="en-US" sz="3000" dirty="0"/>
                  <a:t>• </a:t>
                </a:r>
                <a:r>
                  <a:rPr lang="en-US" sz="3000" b="1" dirty="0"/>
                  <a:t>Initial state</a:t>
                </a:r>
                <a:r>
                  <a:rPr lang="en-US" sz="3000" dirty="0"/>
                  <a:t>: No queens on the board.</a:t>
                </a:r>
                <a:br>
                  <a:rPr lang="en-US" sz="3000" dirty="0"/>
                </a:br>
                <a:r>
                  <a:rPr lang="en-US" sz="3000" dirty="0"/>
                  <a:t>• </a:t>
                </a:r>
                <a:r>
                  <a:rPr lang="en-US" sz="3000" b="1" dirty="0"/>
                  <a:t>Actions</a:t>
                </a:r>
                <a:r>
                  <a:rPr lang="en-US" sz="3000" dirty="0"/>
                  <a:t>: Add a queen to any empty square.</a:t>
                </a:r>
                <a:br>
                  <a:rPr lang="en-US" sz="3000" dirty="0"/>
                </a:br>
                <a:r>
                  <a:rPr lang="en-US" sz="3000" dirty="0"/>
                  <a:t>• </a:t>
                </a:r>
                <a:r>
                  <a:rPr lang="en-US" sz="3000" b="1" dirty="0"/>
                  <a:t>Transition model</a:t>
                </a:r>
                <a:r>
                  <a:rPr lang="en-US" sz="3000" dirty="0"/>
                  <a:t>: Returns the board with a queen added to the specified square.</a:t>
                </a:r>
                <a:br>
                  <a:rPr lang="en-US" sz="3000" dirty="0"/>
                </a:br>
                <a:r>
                  <a:rPr lang="en-US" sz="3000" dirty="0"/>
                  <a:t>• </a:t>
                </a:r>
                <a:r>
                  <a:rPr lang="en-US" sz="3000" b="1" dirty="0"/>
                  <a:t>Goal test</a:t>
                </a:r>
                <a:r>
                  <a:rPr lang="en-US" sz="3000" dirty="0"/>
                  <a:t>: 8 queens are on the board, none attacked.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1900" dirty="0"/>
                  <a:t>(We don't care about path cost here)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many possible sequences?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63×…×57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DB8D6-7508-4F3E-BCAE-FDE306C7F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50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97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D444-7041-4DB4-AB8E-F83BD2C5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– 8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6503-FE80-4B68-A085-90AC4C02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88630" cy="4351338"/>
          </a:xfrm>
        </p:spPr>
        <p:txBody>
          <a:bodyPr>
            <a:normAutofit/>
          </a:bodyPr>
          <a:lstStyle/>
          <a:p>
            <a:r>
              <a:rPr lang="en-US" b="1" dirty="0"/>
              <a:t>States</a:t>
            </a:r>
            <a:r>
              <a:rPr lang="en-US" dirty="0"/>
              <a:t>: All possible arrangements of n queens (0 ≤ n ≤ 8), one per column in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leftmost n columns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with no queen attacking another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/>
              <a:t>Actions</a:t>
            </a:r>
            <a:r>
              <a:rPr lang="en-US" dirty="0"/>
              <a:t>: Add a queen to any square in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leftmost empty column</a:t>
            </a:r>
            <a:r>
              <a:rPr lang="en-US" dirty="0"/>
              <a:t> such that it is not</a:t>
            </a:r>
            <a:br>
              <a:rPr lang="en-US" dirty="0"/>
            </a:br>
            <a:r>
              <a:rPr lang="en-US" dirty="0"/>
              <a:t>attacked by any other queen. </a:t>
            </a:r>
          </a:p>
          <a:p>
            <a:r>
              <a:rPr lang="en-US" b="1" dirty="0"/>
              <a:t>Transition model</a:t>
            </a:r>
            <a:r>
              <a:rPr lang="en-US" dirty="0"/>
              <a:t>: Returns the board with a queen added to the specified square.</a:t>
            </a:r>
          </a:p>
          <a:p>
            <a:r>
              <a:rPr lang="en-US" b="1" dirty="0"/>
              <a:t>Goal test</a:t>
            </a:r>
            <a:r>
              <a:rPr lang="en-US" dirty="0"/>
              <a:t>: 8 queens are on the board, none attacked.</a:t>
            </a:r>
          </a:p>
        </p:txBody>
      </p:sp>
      <p:pic>
        <p:nvPicPr>
          <p:cNvPr id="3074" name="Picture 2" descr="Image result for 8 queens">
            <a:extLst>
              <a:ext uri="{FF2B5EF4-FFF2-40B4-BE49-F238E27FC236}">
                <a16:creationId xmlns:a16="http://schemas.microsoft.com/office/drawing/2014/main" id="{0052D3D2-8FAD-4AC1-96A4-09FEEC719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830" y="2377118"/>
            <a:ext cx="3072765" cy="324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1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F640-5183-4DE8-B85A-4D16AFB7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– 8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BF17-29C7-49E3-985A-E61EC712C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Incremental formulation</a:t>
            </a:r>
          </a:p>
          <a:p>
            <a:pPr lvl="1"/>
            <a:r>
              <a:rPr lang="en-US" dirty="0"/>
              <a:t>Start with an empty state</a:t>
            </a:r>
          </a:p>
          <a:p>
            <a:pPr lvl="1"/>
            <a:r>
              <a:rPr lang="en-US" dirty="0"/>
              <a:t>Each action adds a queen</a:t>
            </a:r>
          </a:p>
          <a:p>
            <a:pPr lvl="1"/>
            <a:endParaRPr lang="en-US" dirty="0"/>
          </a:p>
          <a:p>
            <a:r>
              <a:rPr lang="en-US" dirty="0"/>
              <a:t>Complete-state formulation</a:t>
            </a:r>
          </a:p>
          <a:p>
            <a:pPr lvl="1"/>
            <a:r>
              <a:rPr lang="en-US" dirty="0"/>
              <a:t>Start with all 8 queens on the board</a:t>
            </a:r>
          </a:p>
          <a:p>
            <a:pPr lvl="1"/>
            <a:r>
              <a:rPr lang="en-US" dirty="0"/>
              <a:t>Moves queens around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either case, path cost doesn't matter because only final state counts.</a:t>
            </a:r>
          </a:p>
        </p:txBody>
      </p:sp>
    </p:spTree>
    <p:extLst>
      <p:ext uri="{BB962C8B-B14F-4D97-AF65-F5344CB8AC3E}">
        <p14:creationId xmlns:p14="http://schemas.microsoft.com/office/powerpoint/2010/main" val="83273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7729-A240-446E-A044-37D83E16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Formulation - 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F28E0-05D4-4DA2-978E-9AB586CC7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Two friends live in different cities on a map</a:t>
                </a:r>
              </a:p>
              <a:p>
                <a:r>
                  <a:rPr lang="en-US" dirty="0"/>
                  <a:t>On every turn, we can simultaneously move each friend to a neighboring city</a:t>
                </a:r>
              </a:p>
              <a:p>
                <a:r>
                  <a:rPr lang="en-US" dirty="0"/>
                  <a:t>Time(city </a:t>
                </a:r>
                <a:r>
                  <a:rPr 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/>
                  <a:t> → neighbor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j</a:t>
                </a:r>
                <a:r>
                  <a:rPr lang="en-US" dirty="0"/>
                  <a:t>)=distance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 each turn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the friend that arrives first must wait until</a:t>
                </a:r>
                <a:b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the other one arrives</a:t>
                </a:r>
                <a:r>
                  <a:rPr lang="en-US" dirty="0"/>
                  <a:t> (and calls the first on his/her cell phone) before the next turn can begin.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want the two friends to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meet as quickly as possible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b="1" dirty="0"/>
                  <a:t> Write a formulation for this search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F28E0-05D4-4DA2-978E-9AB586CC7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380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10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415-3293-4D46-A09D-69277F3B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Formulation –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B4F8-6E4B-4840-8578-79945488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missionaries and 3 cannibals are on one side of a river</a:t>
            </a:r>
          </a:p>
          <a:p>
            <a:r>
              <a:rPr lang="en-US" dirty="0"/>
              <a:t>A boat can hold one or two people. 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allowed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(on either side):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# of cannibals &gt; # of missionaries</a:t>
            </a:r>
          </a:p>
          <a:p>
            <a:r>
              <a:rPr lang="en-US" dirty="0"/>
              <a:t>Find a way to get everyone to the other side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Write a formulation for this search problem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2513</Words>
  <Application>Microsoft Office PowerPoint</Application>
  <PresentationFormat>宽屏</PresentationFormat>
  <Paragraphs>336</Paragraphs>
  <Slides>38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CS161 Discussion 2 Uninformed Search Algorithms</vt:lpstr>
      <vt:lpstr>Search Problem</vt:lpstr>
      <vt:lpstr>Search Problem – Example - Travel from CA to MA</vt:lpstr>
      <vt:lpstr>Search Problem – 8 queens</vt:lpstr>
      <vt:lpstr>Search Problem – 8 queens</vt:lpstr>
      <vt:lpstr>Search Problem – 8 queens</vt:lpstr>
      <vt:lpstr>Search Problem – 8 queens</vt:lpstr>
      <vt:lpstr>Search Problem Formulation - Exercise 1</vt:lpstr>
      <vt:lpstr>Search Problem Formulation – Exercise 2</vt:lpstr>
      <vt:lpstr>State space graph</vt:lpstr>
      <vt:lpstr>Search Tree</vt:lpstr>
      <vt:lpstr>Quiz</vt:lpstr>
      <vt:lpstr>State Space Graph vs Search Tree</vt:lpstr>
      <vt:lpstr>State Space Graph vs Search Tree</vt:lpstr>
      <vt:lpstr>State Space Graph vs Search Tree</vt:lpstr>
      <vt:lpstr>Search Problem</vt:lpstr>
      <vt:lpstr>Agents</vt:lpstr>
      <vt:lpstr>Agents</vt:lpstr>
      <vt:lpstr>How to evaluate search algorithms</vt:lpstr>
      <vt:lpstr>Key concepts</vt:lpstr>
      <vt:lpstr>Uninformed Search</vt:lpstr>
      <vt:lpstr>BFS</vt:lpstr>
      <vt:lpstr>BFS</vt:lpstr>
      <vt:lpstr>DFS and Depth-Limited Search</vt:lpstr>
      <vt:lpstr>DFS</vt:lpstr>
      <vt:lpstr>Iterative Deepening Search</vt:lpstr>
      <vt:lpstr>Iterative Deepening</vt:lpstr>
      <vt:lpstr>Uniform-cost Search </vt:lpstr>
      <vt:lpstr>Uniform-Cost Search</vt:lpstr>
      <vt:lpstr>Uniform-Cost Search </vt:lpstr>
      <vt:lpstr>Uniform-Cost Search - Example</vt:lpstr>
      <vt:lpstr>Bidirectional Search</vt:lpstr>
      <vt:lpstr>Bidirectional Search (cont'd)</vt:lpstr>
      <vt:lpstr>Exercise - Word Ladder</vt:lpstr>
      <vt:lpstr>Exercise – Word Ladder</vt:lpstr>
      <vt:lpstr>Bidirectional Search (cont'd)</vt:lpstr>
      <vt:lpstr>Comparison</vt:lpstr>
      <vt:lpstr>How to deal with repeated states? (Regarding the last discussed topic of Discussion Section)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CS161 Discussion 2 Uninformed Search Algorithms</dc:title>
  <dc:creator>ZhaoJinghao</dc:creator>
  <cp:lastModifiedBy>卢 思迪</cp:lastModifiedBy>
  <cp:revision>20</cp:revision>
  <dcterms:created xsi:type="dcterms:W3CDTF">2020-04-09T21:39:48Z</dcterms:created>
  <dcterms:modified xsi:type="dcterms:W3CDTF">2021-10-09T23:16:47Z</dcterms:modified>
</cp:coreProperties>
</file>