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65" r:id="rId3"/>
    <p:sldId id="279" r:id="rId4"/>
    <p:sldId id="274" r:id="rId5"/>
    <p:sldId id="366" r:id="rId6"/>
    <p:sldId id="276" r:id="rId7"/>
    <p:sldId id="277" r:id="rId8"/>
    <p:sldId id="278" r:id="rId9"/>
    <p:sldId id="282" r:id="rId10"/>
    <p:sldId id="367" r:id="rId11"/>
    <p:sldId id="368" r:id="rId12"/>
    <p:sldId id="369" r:id="rId13"/>
    <p:sldId id="261" r:id="rId14"/>
    <p:sldId id="285" r:id="rId15"/>
    <p:sldId id="381" r:id="rId16"/>
    <p:sldId id="382" r:id="rId17"/>
    <p:sldId id="383" r:id="rId18"/>
    <p:sldId id="384" r:id="rId19"/>
    <p:sldId id="385" r:id="rId20"/>
    <p:sldId id="386" r:id="rId21"/>
    <p:sldId id="388" r:id="rId22"/>
    <p:sldId id="389" r:id="rId23"/>
    <p:sldId id="390" r:id="rId24"/>
    <p:sldId id="387" r:id="rId25"/>
    <p:sldId id="268" r:id="rId26"/>
    <p:sldId id="370" r:id="rId27"/>
    <p:sldId id="371" r:id="rId28"/>
    <p:sldId id="291" r:id="rId29"/>
    <p:sldId id="295" r:id="rId30"/>
    <p:sldId id="331" r:id="rId31"/>
    <p:sldId id="335" r:id="rId32"/>
    <p:sldId id="296" r:id="rId33"/>
    <p:sldId id="341" r:id="rId34"/>
    <p:sldId id="338" r:id="rId35"/>
    <p:sldId id="336" r:id="rId36"/>
    <p:sldId id="300" r:id="rId37"/>
    <p:sldId id="379" r:id="rId38"/>
    <p:sldId id="339" r:id="rId39"/>
    <p:sldId id="380" r:id="rId40"/>
    <p:sldId id="3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rley Chen" initials="SC" lastIdx="11" clrIdx="0">
    <p:extLst>
      <p:ext uri="{19B8F6BF-5375-455C-9EA6-DF929625EA0E}">
        <p15:presenceInfo xmlns:p15="http://schemas.microsoft.com/office/powerpoint/2012/main" userId="19123e9fcf5bb4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000D5-FD70-4B1E-A9FD-872AA73353BC}" v="1" dt="2021-11-13T00:03:57.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卢 思迪" userId="1ab7fcd20eaf655f" providerId="LiveId" clId="{ED9000D5-FD70-4B1E-A9FD-872AA73353BC}"/>
    <pc:docChg chg="modSld sldOrd">
      <pc:chgData name="卢 思迪" userId="1ab7fcd20eaf655f" providerId="LiveId" clId="{ED9000D5-FD70-4B1E-A9FD-872AA73353BC}" dt="2021-11-13T00:03:57.683" v="1"/>
      <pc:docMkLst>
        <pc:docMk/>
      </pc:docMkLst>
      <pc:sldChg chg="ord">
        <pc:chgData name="卢 思迪" userId="1ab7fcd20eaf655f" providerId="LiveId" clId="{ED9000D5-FD70-4B1E-A9FD-872AA73353BC}" dt="2021-11-13T00:03:57.683" v="1"/>
        <pc:sldMkLst>
          <pc:docMk/>
          <pc:sldMk cId="3902684866" sldId="30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20T11:17:17.491" idx="10">
    <p:pos x="10" y="10"/>
    <p:text>\sum{A} change to \sum{a}</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202BA-8ADD-4410-9DA7-8B8FB9CF019D}"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72B9A-7EFE-45C6-BD3D-EF087773FD02}" type="slidenum">
              <a:rPr lang="en-US" smtClean="0"/>
              <a:t>‹#›</a:t>
            </a:fld>
            <a:endParaRPr lang="en-US"/>
          </a:p>
        </p:txBody>
      </p:sp>
    </p:spTree>
    <p:extLst>
      <p:ext uri="{BB962C8B-B14F-4D97-AF65-F5344CB8AC3E}">
        <p14:creationId xmlns:p14="http://schemas.microsoft.com/office/powerpoint/2010/main" val="144197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172B9A-7EFE-45C6-BD3D-EF087773FD02}" type="slidenum">
              <a:rPr lang="en-US" smtClean="0"/>
              <a:t>3</a:t>
            </a:fld>
            <a:endParaRPr lang="en-US"/>
          </a:p>
        </p:txBody>
      </p:sp>
    </p:spTree>
    <p:extLst>
      <p:ext uri="{BB962C8B-B14F-4D97-AF65-F5344CB8AC3E}">
        <p14:creationId xmlns:p14="http://schemas.microsoft.com/office/powerpoint/2010/main" val="375862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sz="1200" b="1" i="0" kern="1200">
                <a:solidFill>
                  <a:schemeClr val="tx1"/>
                </a:solidFill>
                <a:effectLst/>
                <a:latin typeface="+mn-lt"/>
                <a:ea typeface="+mn-ea"/>
                <a:cs typeface="+mn-cs"/>
              </a:rPr>
              <a:t>The problem of inference in graphical models is  </a:t>
            </a:r>
            <a:r>
              <a:rPr lang="en-US" sz="1200" b="0" i="1" kern="1200">
                <a:solidFill>
                  <a:schemeClr val="tx1"/>
                </a:solidFill>
                <a:effectLst/>
                <a:latin typeface="+mn-lt"/>
                <a:ea typeface="+mn-ea"/>
                <a:cs typeface="+mn-cs"/>
              </a:rPr>
              <a:t>NP</a:t>
            </a:r>
            <a:r>
              <a:rPr lang="en-US" sz="1200" b="1" i="0" kern="1200">
                <a:solidFill>
                  <a:schemeClr val="tx1"/>
                </a:solidFill>
                <a:effectLst/>
                <a:latin typeface="+mn-lt"/>
                <a:ea typeface="+mn-ea"/>
                <a:cs typeface="+mn-cs"/>
              </a:rPr>
              <a:t>-hard. The exponential blowup is unavoidable.</a:t>
            </a:r>
          </a:p>
          <a:p>
            <a:r>
              <a:rPr lang="en-US" sz="1200" b="1" i="0" kern="1200">
                <a:solidFill>
                  <a:schemeClr val="tx1"/>
                </a:solidFill>
                <a:effectLst/>
                <a:latin typeface="+mn-lt"/>
                <a:ea typeface="+mn-ea"/>
                <a:cs typeface="+mn-cs"/>
              </a:rPr>
              <a:t>Approximate inference is also </a:t>
            </a:r>
            <a:r>
              <a:rPr lang="en-US" sz="1200" b="0" i="1" kern="1200">
                <a:solidFill>
                  <a:schemeClr val="tx1"/>
                </a:solidFill>
                <a:effectLst/>
                <a:latin typeface="+mn-lt"/>
                <a:ea typeface="+mn-ea"/>
                <a:cs typeface="+mn-cs"/>
              </a:rPr>
              <a:t>NP</a:t>
            </a:r>
            <a:r>
              <a:rPr lang="en-US" sz="1200" b="1" i="0" kern="1200">
                <a:solidFill>
                  <a:schemeClr val="tx1"/>
                </a:solidFill>
                <a:effectLst/>
                <a:latin typeface="+mn-lt"/>
                <a:ea typeface="+mn-ea"/>
                <a:cs typeface="+mn-cs"/>
              </a:rPr>
              <a:t>-hard</a:t>
            </a:r>
            <a:r>
              <a:rPr lang="en-US"/>
              <a:t> .</a:t>
            </a:r>
          </a:p>
          <a:p>
            <a:endParaRPr lang="en-US"/>
          </a:p>
          <a:p>
            <a:r>
              <a:rPr lang="en-US" sz="1200" b="0" i="0" kern="1200">
                <a:solidFill>
                  <a:schemeClr val="tx1"/>
                </a:solidFill>
                <a:effectLst/>
                <a:latin typeface="+mn-lt"/>
                <a:ea typeface="+mn-ea"/>
                <a:cs typeface="+mn-cs"/>
              </a:rPr>
              <a:t>In general, we </a:t>
            </a:r>
            <a:r>
              <a:rPr lang="en-US" altLang="zh-CN" sz="1200" b="0" i="0" kern="1200">
                <a:solidFill>
                  <a:schemeClr val="tx1"/>
                </a:solidFill>
                <a:effectLst/>
                <a:latin typeface="+mn-lt"/>
                <a:ea typeface="+mn-ea"/>
                <a:cs typeface="+mn-cs"/>
              </a:rPr>
              <a:t>don’t</a:t>
            </a:r>
            <a:r>
              <a:rPr lang="zh-CN" altLang="en-US"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car</a:t>
            </a:r>
            <a:r>
              <a:rPr lang="en-US" altLang="zh-CN" sz="1200" b="0" i="0" kern="1200">
                <a:solidFill>
                  <a:schemeClr val="tx1"/>
                </a:solidFill>
                <a:effectLst/>
                <a:latin typeface="+mn-lt"/>
                <a:ea typeface="+mn-ea"/>
                <a:cs typeface="+mn-cs"/>
              </a:rPr>
              <a:t>e</a:t>
            </a:r>
            <a:r>
              <a:rPr lang="en-US" sz="1200" b="0" i="0" kern="1200">
                <a:solidFill>
                  <a:schemeClr val="tx1"/>
                </a:solidFill>
                <a:effectLst/>
                <a:latin typeface="+mn-lt"/>
                <a:ea typeface="+mn-ea"/>
                <a:cs typeface="+mn-cs"/>
              </a:rPr>
              <a:t> about the worst case, but about the cases that we encounter in practice. </a:t>
            </a:r>
          </a:p>
          <a:p>
            <a:r>
              <a:rPr lang="en-US"/>
              <a:t>Many real-world applications can be tack</a:t>
            </a:r>
            <a:r>
              <a:rPr lang="en-US" altLang="zh-CN"/>
              <a:t>le</a:t>
            </a:r>
            <a:r>
              <a:rPr lang="en-US"/>
              <a:t>d very effectively using exact or approximate inference algorithms for graphical models.</a:t>
            </a:r>
            <a:br>
              <a:rPr lang="en-US"/>
            </a:br>
            <a:endParaRPr lang="en-US"/>
          </a:p>
        </p:txBody>
      </p:sp>
      <p:sp>
        <p:nvSpPr>
          <p:cNvPr id="4" name="Slide Number Placeholder 3"/>
          <p:cNvSpPr>
            <a:spLocks noGrp="1"/>
          </p:cNvSpPr>
          <p:nvPr>
            <p:ph type="sldNum" sz="quarter" idx="5"/>
          </p:nvPr>
        </p:nvSpPr>
        <p:spPr/>
        <p:txBody>
          <a:bodyPr/>
          <a:lstStyle/>
          <a:p>
            <a:fld id="{7C172B9A-7EFE-45C6-BD3D-EF087773FD02}" type="slidenum">
              <a:rPr lang="en-US" smtClean="0"/>
              <a:t>25</a:t>
            </a:fld>
            <a:endParaRPr lang="en-US"/>
          </a:p>
        </p:txBody>
      </p:sp>
    </p:spTree>
    <p:extLst>
      <p:ext uri="{BB962C8B-B14F-4D97-AF65-F5344CB8AC3E}">
        <p14:creationId xmlns:p14="http://schemas.microsoft.com/office/powerpoint/2010/main" val="179619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34</a:t>
            </a:fld>
            <a:endParaRPr lang="en-US"/>
          </a:p>
        </p:txBody>
      </p:sp>
    </p:spTree>
    <p:extLst>
      <p:ext uri="{BB962C8B-B14F-4D97-AF65-F5344CB8AC3E}">
        <p14:creationId xmlns:p14="http://schemas.microsoft.com/office/powerpoint/2010/main" val="66884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36</a:t>
            </a:fld>
            <a:endParaRPr lang="en-US"/>
          </a:p>
        </p:txBody>
      </p:sp>
    </p:spTree>
    <p:extLst>
      <p:ext uri="{BB962C8B-B14F-4D97-AF65-F5344CB8AC3E}">
        <p14:creationId xmlns:p14="http://schemas.microsoft.com/office/powerpoint/2010/main" val="260998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37</a:t>
            </a:fld>
            <a:endParaRPr lang="en-US"/>
          </a:p>
        </p:txBody>
      </p:sp>
    </p:spTree>
    <p:extLst>
      <p:ext uri="{BB962C8B-B14F-4D97-AF65-F5344CB8AC3E}">
        <p14:creationId xmlns:p14="http://schemas.microsoft.com/office/powerpoint/2010/main" val="367018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38</a:t>
            </a:fld>
            <a:endParaRPr lang="en-US"/>
          </a:p>
        </p:txBody>
      </p:sp>
    </p:spTree>
    <p:extLst>
      <p:ext uri="{BB962C8B-B14F-4D97-AF65-F5344CB8AC3E}">
        <p14:creationId xmlns:p14="http://schemas.microsoft.com/office/powerpoint/2010/main" val="1841057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39</a:t>
            </a:fld>
            <a:endParaRPr lang="en-US"/>
          </a:p>
        </p:txBody>
      </p:sp>
    </p:spTree>
    <p:extLst>
      <p:ext uri="{BB962C8B-B14F-4D97-AF65-F5344CB8AC3E}">
        <p14:creationId xmlns:p14="http://schemas.microsoft.com/office/powerpoint/2010/main" val="361901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ph_1(A): P(A)</a:t>
            </a:r>
          </a:p>
          <a:p>
            <a:r>
              <a:rPr lang="en-US"/>
              <a:t>ph_2(A,B): P(B|A)</a:t>
            </a:r>
          </a:p>
        </p:txBody>
      </p:sp>
      <p:sp>
        <p:nvSpPr>
          <p:cNvPr id="4" name="Slide Number Placeholder 3"/>
          <p:cNvSpPr>
            <a:spLocks noGrp="1"/>
          </p:cNvSpPr>
          <p:nvPr>
            <p:ph type="sldNum" sz="quarter" idx="5"/>
          </p:nvPr>
        </p:nvSpPr>
        <p:spPr/>
        <p:txBody>
          <a:bodyPr/>
          <a:lstStyle/>
          <a:p>
            <a:fld id="{7C172B9A-7EFE-45C6-BD3D-EF087773FD02}" type="slidenum">
              <a:rPr lang="en-US" smtClean="0"/>
              <a:t>40</a:t>
            </a:fld>
            <a:endParaRPr lang="en-US"/>
          </a:p>
        </p:txBody>
      </p:sp>
    </p:spTree>
    <p:extLst>
      <p:ext uri="{BB962C8B-B14F-4D97-AF65-F5344CB8AC3E}">
        <p14:creationId xmlns:p14="http://schemas.microsoft.com/office/powerpoint/2010/main" val="177040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company wants to hire an intelligence student. But intelligence cannot be directly measured. But the company may have access to the student's SAT and GPA score. Based on the observable evidence, company can try to infer whether this student is intelligent or not.</a:t>
            </a:r>
          </a:p>
        </p:txBody>
      </p:sp>
      <p:sp>
        <p:nvSpPr>
          <p:cNvPr id="4" name="Slide Number Placeholder 3"/>
          <p:cNvSpPr>
            <a:spLocks noGrp="1"/>
          </p:cNvSpPr>
          <p:nvPr>
            <p:ph type="sldNum" sz="quarter" idx="5"/>
          </p:nvPr>
        </p:nvSpPr>
        <p:spPr/>
        <p:txBody>
          <a:bodyPr/>
          <a:lstStyle/>
          <a:p>
            <a:fld id="{7C172B9A-7EFE-45C6-BD3D-EF087773FD02}" type="slidenum">
              <a:rPr lang="en-US" smtClean="0"/>
              <a:t>4</a:t>
            </a:fld>
            <a:endParaRPr lang="en-US"/>
          </a:p>
        </p:txBody>
      </p:sp>
    </p:spTree>
    <p:extLst>
      <p:ext uri="{BB962C8B-B14F-4D97-AF65-F5344CB8AC3E}">
        <p14:creationId xmlns:p14="http://schemas.microsoft.com/office/powerpoint/2010/main" val="257445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company wants to hire an intelligence student. But intelligence cannot be directly measured. But the company may have access to the student's SAT and GPA score. Based on the observable evidence, company can try to infer whether this student is intelligent or not.</a:t>
            </a:r>
          </a:p>
        </p:txBody>
      </p:sp>
      <p:sp>
        <p:nvSpPr>
          <p:cNvPr id="4" name="Slide Number Placeholder 3"/>
          <p:cNvSpPr>
            <a:spLocks noGrp="1"/>
          </p:cNvSpPr>
          <p:nvPr>
            <p:ph type="sldNum" sz="quarter" idx="5"/>
          </p:nvPr>
        </p:nvSpPr>
        <p:spPr/>
        <p:txBody>
          <a:bodyPr/>
          <a:lstStyle/>
          <a:p>
            <a:fld id="{7C172B9A-7EFE-45C6-BD3D-EF087773FD02}" type="slidenum">
              <a:rPr lang="en-US" smtClean="0"/>
              <a:t>5</a:t>
            </a:fld>
            <a:endParaRPr lang="en-US"/>
          </a:p>
        </p:txBody>
      </p:sp>
    </p:spTree>
    <p:extLst>
      <p:ext uri="{BB962C8B-B14F-4D97-AF65-F5344CB8AC3E}">
        <p14:creationId xmlns:p14="http://schemas.microsoft.com/office/powerpoint/2010/main" val="331161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some cases, the observable event may depend on multiple latent factors.</a:t>
            </a:r>
          </a:p>
          <a:p>
            <a:r>
              <a:rPr lang="en-US"/>
              <a:t>For example, GPA may be influenced by both the student's intelligence and the course difficulty at the department of the school. Some school may give a harsh GPA while the average GPA in other schools may be higher. In this case, we introduce another random variable as a parent of GPA.</a:t>
            </a:r>
          </a:p>
          <a:p>
            <a:endParaRPr lang="en-US"/>
          </a:p>
          <a:p>
            <a:r>
              <a:rPr lang="en-US"/>
              <a:t>We condition GPA on Intelligence and overall difficulty of courses.</a:t>
            </a:r>
          </a:p>
          <a:p>
            <a:endParaRPr lang="en-US"/>
          </a:p>
          <a:p>
            <a:r>
              <a:rPr lang="en-US"/>
              <a:t>Root variables are independent of each other.</a:t>
            </a:r>
          </a:p>
        </p:txBody>
      </p:sp>
      <p:sp>
        <p:nvSpPr>
          <p:cNvPr id="4" name="Slide Number Placeholder 3"/>
          <p:cNvSpPr>
            <a:spLocks noGrp="1"/>
          </p:cNvSpPr>
          <p:nvPr>
            <p:ph type="sldNum" sz="quarter" idx="5"/>
          </p:nvPr>
        </p:nvSpPr>
        <p:spPr/>
        <p:txBody>
          <a:bodyPr/>
          <a:lstStyle/>
          <a:p>
            <a:fld id="{7C172B9A-7EFE-45C6-BD3D-EF087773FD02}" type="slidenum">
              <a:rPr lang="en-US" smtClean="0"/>
              <a:t>6</a:t>
            </a:fld>
            <a:endParaRPr lang="en-US"/>
          </a:p>
        </p:txBody>
      </p:sp>
    </p:spTree>
    <p:extLst>
      <p:ext uri="{BB962C8B-B14F-4D97-AF65-F5344CB8AC3E}">
        <p14:creationId xmlns:p14="http://schemas.microsoft.com/office/powerpoint/2010/main" val="80787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example of the full Bayesian network.</a:t>
            </a:r>
          </a:p>
          <a:p>
            <a:r>
              <a:rPr lang="en-US" sz="1200" b="0" i="0" kern="1200">
                <a:solidFill>
                  <a:schemeClr val="tx1"/>
                </a:solidFill>
                <a:effectLst/>
                <a:latin typeface="+mn-lt"/>
                <a:ea typeface="+mn-ea"/>
                <a:cs typeface="+mn-cs"/>
              </a:rPr>
              <a:t>We can view the graph as encoding a generative sampling process executed by nature, where the value for each variable is selected by nature using a</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distribution that depends only on its parents. In other words, each variable is a stochastic</a:t>
            </a:r>
            <a:r>
              <a:rPr lang="zh-CN" altLang="en-US"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function of its parents.</a:t>
            </a:r>
            <a:r>
              <a:rPr lang="en-US"/>
              <a:t> </a:t>
            </a:r>
            <a:br>
              <a:rPr lang="en-US"/>
            </a:br>
            <a:endParaRPr lang="en-US"/>
          </a:p>
        </p:txBody>
      </p:sp>
      <p:sp>
        <p:nvSpPr>
          <p:cNvPr id="4" name="Slide Number Placeholder 3"/>
          <p:cNvSpPr>
            <a:spLocks noGrp="1"/>
          </p:cNvSpPr>
          <p:nvPr>
            <p:ph type="sldNum" sz="quarter" idx="5"/>
          </p:nvPr>
        </p:nvSpPr>
        <p:spPr/>
        <p:txBody>
          <a:bodyPr/>
          <a:lstStyle/>
          <a:p>
            <a:fld id="{7C172B9A-7EFE-45C6-BD3D-EF087773FD02}" type="slidenum">
              <a:rPr lang="en-US" smtClean="0"/>
              <a:t>7</a:t>
            </a:fld>
            <a:endParaRPr lang="en-US"/>
          </a:p>
        </p:txBody>
      </p:sp>
    </p:spTree>
    <p:extLst>
      <p:ext uri="{BB962C8B-B14F-4D97-AF65-F5344CB8AC3E}">
        <p14:creationId xmlns:p14="http://schemas.microsoft.com/office/powerpoint/2010/main" val="413306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BN structure </a:t>
            </a:r>
            <a:r>
              <a:rPr lang="en-US" sz="1200" b="0" i="1" kern="1200">
                <a:solidFill>
                  <a:schemeClr val="tx1"/>
                </a:solidFill>
                <a:effectLst/>
                <a:latin typeface="+mn-lt"/>
                <a:ea typeface="+mn-ea"/>
                <a:cs typeface="+mn-cs"/>
              </a:rPr>
              <a:t>G </a:t>
            </a:r>
            <a:r>
              <a:rPr lang="en-US" sz="1200" b="0" i="0" kern="1200">
                <a:solidFill>
                  <a:schemeClr val="tx1"/>
                </a:solidFill>
                <a:effectLst/>
                <a:latin typeface="+mn-lt"/>
                <a:ea typeface="+mn-ea"/>
                <a:cs typeface="+mn-cs"/>
              </a:rPr>
              <a:t>encodes a set of conditional independence assumptions; every distribution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for which </a:t>
            </a:r>
            <a:r>
              <a:rPr lang="en-US" sz="1200" b="0" i="1" kern="1200">
                <a:solidFill>
                  <a:schemeClr val="tx1"/>
                </a:solidFill>
                <a:effectLst/>
                <a:latin typeface="+mn-lt"/>
                <a:ea typeface="+mn-ea"/>
                <a:cs typeface="+mn-cs"/>
              </a:rPr>
              <a:t>G </a:t>
            </a:r>
            <a:r>
              <a:rPr lang="en-US" sz="1200" b="0" i="0" kern="1200">
                <a:solidFill>
                  <a:schemeClr val="tx1"/>
                </a:solidFill>
                <a:effectLst/>
                <a:latin typeface="+mn-lt"/>
                <a:ea typeface="+mn-ea"/>
                <a:cs typeface="+mn-cs"/>
              </a:rPr>
              <a:t>is an I-map must satisfy these assumptions.</a:t>
            </a:r>
            <a:r>
              <a:rPr lang="en-US"/>
              <a:t> </a:t>
            </a:r>
            <a:br>
              <a:rPr lang="en-US"/>
            </a:br>
            <a:endParaRPr lang="en-US"/>
          </a:p>
        </p:txBody>
      </p:sp>
      <p:sp>
        <p:nvSpPr>
          <p:cNvPr id="4" name="Slide Number Placeholder 3"/>
          <p:cNvSpPr>
            <a:spLocks noGrp="1"/>
          </p:cNvSpPr>
          <p:nvPr>
            <p:ph type="sldNum" sz="quarter" idx="5"/>
          </p:nvPr>
        </p:nvSpPr>
        <p:spPr/>
        <p:txBody>
          <a:bodyPr/>
          <a:lstStyle/>
          <a:p>
            <a:fld id="{7C172B9A-7EFE-45C6-BD3D-EF087773FD02}" type="slidenum">
              <a:rPr lang="en-US" smtClean="0"/>
              <a:t>8</a:t>
            </a:fld>
            <a:endParaRPr lang="en-US"/>
          </a:p>
        </p:txBody>
      </p:sp>
    </p:spTree>
    <p:extLst>
      <p:ext uri="{BB962C8B-B14F-4D97-AF65-F5344CB8AC3E}">
        <p14:creationId xmlns:p14="http://schemas.microsoft.com/office/powerpoint/2010/main" val="104549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a:solidFill>
                  <a:schemeClr val="tx1"/>
                </a:solidFill>
                <a:effectLst/>
                <a:latin typeface="+mn-lt"/>
                <a:ea typeface="+mn-ea"/>
                <a:cs typeface="+mn-cs"/>
              </a:rPr>
              <a:t>c </a:t>
            </a:r>
            <a:r>
              <a:rPr lang="en-US" sz="1200" b="0" i="0" kern="1200">
                <a:solidFill>
                  <a:schemeClr val="tx1"/>
                </a:solidFill>
                <a:effectLst/>
                <a:latin typeface="+mn-lt"/>
                <a:ea typeface="+mn-ea"/>
                <a:cs typeface="+mn-cs"/>
              </a:rPr>
              <a:t>is independent of </a:t>
            </a:r>
            <a:r>
              <a:rPr lang="en-US" sz="1200" b="0" i="1" kern="1200">
                <a:solidFill>
                  <a:schemeClr val="tx1"/>
                </a:solidFill>
                <a:effectLst/>
                <a:latin typeface="+mn-lt"/>
                <a:ea typeface="+mn-ea"/>
                <a:cs typeface="+mn-cs"/>
              </a:rPr>
              <a:t>a </a:t>
            </a:r>
            <a:r>
              <a:rPr lang="en-US" sz="1200" b="0" i="0" kern="1200">
                <a:solidFill>
                  <a:schemeClr val="tx1"/>
                </a:solidFill>
                <a:effectLst/>
                <a:latin typeface="+mn-lt"/>
                <a:ea typeface="+mn-ea"/>
                <a:cs typeface="+mn-cs"/>
              </a:rPr>
              <a:t>given </a:t>
            </a:r>
            <a:r>
              <a:rPr lang="en-US" sz="1200" b="0" i="1" kern="1200">
                <a:solidFill>
                  <a:schemeClr val="tx1"/>
                </a:solidFill>
                <a:effectLst/>
                <a:latin typeface="+mn-lt"/>
                <a:ea typeface="+mn-ea"/>
                <a:cs typeface="+mn-cs"/>
              </a:rPr>
              <a:t>b</a:t>
            </a:r>
            <a:r>
              <a:rPr lang="en-US"/>
              <a:t> </a:t>
            </a:r>
          </a:p>
          <a:p>
            <a:endParaRPr lang="en-US"/>
          </a:p>
          <a:p>
            <a:r>
              <a:rPr lang="en-US"/>
              <a:t>topological semantics mean the conditional independencies</a:t>
            </a:r>
          </a:p>
        </p:txBody>
      </p:sp>
      <p:sp>
        <p:nvSpPr>
          <p:cNvPr id="4" name="Slide Number Placeholder 3"/>
          <p:cNvSpPr>
            <a:spLocks noGrp="1"/>
          </p:cNvSpPr>
          <p:nvPr>
            <p:ph type="sldNum" sz="quarter" idx="5"/>
          </p:nvPr>
        </p:nvSpPr>
        <p:spPr/>
        <p:txBody>
          <a:bodyPr/>
          <a:lstStyle/>
          <a:p>
            <a:fld id="{621EE029-6867-4A4F-AB68-54A7C16F7C20}" type="slidenum">
              <a:rPr lang="en-US" smtClean="0"/>
              <a:t>10</a:t>
            </a:fld>
            <a:endParaRPr lang="en-US"/>
          </a:p>
        </p:txBody>
      </p:sp>
    </p:spTree>
    <p:extLst>
      <p:ext uri="{BB962C8B-B14F-4D97-AF65-F5344CB8AC3E}">
        <p14:creationId xmlns:p14="http://schemas.microsoft.com/office/powerpoint/2010/main" val="3200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Now we know if Cloudy is true or false, the value of Sprinkler is independent of Rain</a:t>
            </a:r>
          </a:p>
        </p:txBody>
      </p:sp>
      <p:sp>
        <p:nvSpPr>
          <p:cNvPr id="4" name="Slide Number Placeholder 3"/>
          <p:cNvSpPr>
            <a:spLocks noGrp="1"/>
          </p:cNvSpPr>
          <p:nvPr>
            <p:ph type="sldNum" sz="quarter" idx="5"/>
          </p:nvPr>
        </p:nvSpPr>
        <p:spPr/>
        <p:txBody>
          <a:bodyPr/>
          <a:lstStyle/>
          <a:p>
            <a:fld id="{621EE029-6867-4A4F-AB68-54A7C16F7C20}" type="slidenum">
              <a:rPr lang="en-US" smtClean="0"/>
              <a:t>11</a:t>
            </a:fld>
            <a:endParaRPr lang="en-US"/>
          </a:p>
        </p:txBody>
      </p:sp>
    </p:spTree>
    <p:extLst>
      <p:ext uri="{BB962C8B-B14F-4D97-AF65-F5344CB8AC3E}">
        <p14:creationId xmlns:p14="http://schemas.microsoft.com/office/powerpoint/2010/main" val="92232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Now we know if Cloudy is true or false, the value of Sprinkler is independent of Rain</a:t>
            </a:r>
          </a:p>
        </p:txBody>
      </p:sp>
      <p:sp>
        <p:nvSpPr>
          <p:cNvPr id="4" name="Slide Number Placeholder 3"/>
          <p:cNvSpPr>
            <a:spLocks noGrp="1"/>
          </p:cNvSpPr>
          <p:nvPr>
            <p:ph type="sldNum" sz="quarter" idx="5"/>
          </p:nvPr>
        </p:nvSpPr>
        <p:spPr/>
        <p:txBody>
          <a:bodyPr/>
          <a:lstStyle/>
          <a:p>
            <a:fld id="{621EE029-6867-4A4F-AB68-54A7C16F7C20}" type="slidenum">
              <a:rPr lang="en-US" smtClean="0"/>
              <a:t>12</a:t>
            </a:fld>
            <a:endParaRPr lang="en-US"/>
          </a:p>
        </p:txBody>
      </p:sp>
    </p:spTree>
    <p:extLst>
      <p:ext uri="{BB962C8B-B14F-4D97-AF65-F5344CB8AC3E}">
        <p14:creationId xmlns:p14="http://schemas.microsoft.com/office/powerpoint/2010/main" val="95459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088B-69EC-4FAD-9E59-1AD2FDFED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11B79-9514-498A-8A3B-0A6B67642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B6147-9E70-463E-B82A-0996DB3E228B}"/>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AE0C583A-E57B-4AC5-B777-89C6EF4C1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727B3-000D-42EB-9B2E-5A6A09D75614}"/>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164920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998F-494B-421B-A9EB-C381FC968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F2E10-9ECE-4233-A95E-912E2165B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4E4D4-7A77-470B-8FBA-2CF5769C4987}"/>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CBFB2514-3A30-44D9-8976-F3A1A6250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9C4FF-AF21-48C6-9248-00066AAF95F8}"/>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1634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B585A-E64F-4C5B-87CD-D0C2F9DFF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299F8-E490-4E48-BCBF-17B0CBA53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0D754-24C6-43F7-A59F-C9750AC88A45}"/>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E4D95CE4-E820-42DC-90C2-17C490E1B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1BD63-FEEF-4B16-AEAD-02E7212DAA36}"/>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179123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A44-89D0-421D-8089-46657F464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3BE93-E781-49C1-BF0F-54051BF16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E8F60-5F72-4897-8AF2-DAD8D3B7B256}"/>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0C7FE668-8A5A-4EDD-BE63-77A29241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33120-363F-4571-9735-C6BF06011327}"/>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46412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A2CB-A349-4553-B958-2C1FE5BA9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2F21B-F551-4D05-8162-B30C659BE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11810-6F85-45E0-861D-B333F3EEB51D}"/>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528BA399-FFB7-41A6-B656-49935C5C2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07D61-2B60-4003-B0E4-9465AFC1999B}"/>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77587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9692-50C9-49A8-94D9-569A44097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9AA16-75E0-45B6-B42C-A6AF7E6B2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AC3FB-B7A7-4731-9C41-D8AB4AAAC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03494-1D9C-4F6C-BC5B-2B02721E0B25}"/>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6" name="Footer Placeholder 5">
            <a:extLst>
              <a:ext uri="{FF2B5EF4-FFF2-40B4-BE49-F238E27FC236}">
                <a16:creationId xmlns:a16="http://schemas.microsoft.com/office/drawing/2014/main" id="{0CA79F97-3C60-448D-9874-96E6AF31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68C02-DF1F-42B4-8B95-C08104536ECB}"/>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312791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E7CB-5BFD-4BC2-81C2-AF9611B1A7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569B-A894-4A3A-9D61-82E08CDF5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475AB-0FF6-469A-B116-BE1DFE1BC3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AB129-3BFB-457B-A0DE-658BA0B90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ED18E-6DB3-4338-BF56-E1E0519AB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BC503-E19A-44CF-8065-6BAF30079D05}"/>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8" name="Footer Placeholder 7">
            <a:extLst>
              <a:ext uri="{FF2B5EF4-FFF2-40B4-BE49-F238E27FC236}">
                <a16:creationId xmlns:a16="http://schemas.microsoft.com/office/drawing/2014/main" id="{991D130B-CF1D-44E2-8EF1-186671157D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92F3B-D6E0-42DA-B414-1E27A0289FAF}"/>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3496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AEA8-E87E-4677-AA1C-F6EAA930B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2F90FC-2B06-474D-8662-0E01AEDF9156}"/>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4" name="Footer Placeholder 3">
            <a:extLst>
              <a:ext uri="{FF2B5EF4-FFF2-40B4-BE49-F238E27FC236}">
                <a16:creationId xmlns:a16="http://schemas.microsoft.com/office/drawing/2014/main" id="{0DBD58EE-DA8A-4156-8B6D-6EE07AF27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583DD-D0BA-4459-81AE-6119F58E7E9D}"/>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34093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4BEF2-B78B-438A-B637-D4BC52E62255}"/>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3" name="Footer Placeholder 2">
            <a:extLst>
              <a:ext uri="{FF2B5EF4-FFF2-40B4-BE49-F238E27FC236}">
                <a16:creationId xmlns:a16="http://schemas.microsoft.com/office/drawing/2014/main" id="{0B8E4FD0-2C77-4B0A-8AE6-65B11DC9B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F2B78D-C632-4FAC-A961-29A3245B27DB}"/>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152171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01B9-03B6-4FA0-A7C9-2BE8CAB43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B099E-7B27-4D84-8292-98D958744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F2589-CDB7-42D5-BA59-FE2E7D1C7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5328D-33F5-4E72-AA9B-5028050DC787}"/>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6" name="Footer Placeholder 5">
            <a:extLst>
              <a:ext uri="{FF2B5EF4-FFF2-40B4-BE49-F238E27FC236}">
                <a16:creationId xmlns:a16="http://schemas.microsoft.com/office/drawing/2014/main" id="{BC668E75-D9D7-43B7-96B6-282E56A5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71B81-EB4F-4A48-BBD3-9729C656029C}"/>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281211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94D4-1BFF-4F82-A7EF-98C14AE43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7234F-1134-4CF2-985A-FADF08935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F087A-67CF-4473-B5D5-A984C122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7F632-F6D4-424E-BCB1-2E11D6F90979}"/>
              </a:ext>
            </a:extLst>
          </p:cNvPr>
          <p:cNvSpPr>
            <a:spLocks noGrp="1"/>
          </p:cNvSpPr>
          <p:nvPr>
            <p:ph type="dt" sz="half" idx="10"/>
          </p:nvPr>
        </p:nvSpPr>
        <p:spPr/>
        <p:txBody>
          <a:bodyPr/>
          <a:lstStyle/>
          <a:p>
            <a:fld id="{D9079BD8-C8CB-46BB-82A2-CAE687E68F1A}" type="datetimeFigureOut">
              <a:rPr lang="en-US" smtClean="0"/>
              <a:t>11/12/2021</a:t>
            </a:fld>
            <a:endParaRPr lang="en-US"/>
          </a:p>
        </p:txBody>
      </p:sp>
      <p:sp>
        <p:nvSpPr>
          <p:cNvPr id="6" name="Footer Placeholder 5">
            <a:extLst>
              <a:ext uri="{FF2B5EF4-FFF2-40B4-BE49-F238E27FC236}">
                <a16:creationId xmlns:a16="http://schemas.microsoft.com/office/drawing/2014/main" id="{DE3D7166-2B07-4432-A7FF-69725DC91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808D6-C30C-4FC7-8FBA-49E4CDD546D2}"/>
              </a:ext>
            </a:extLst>
          </p:cNvPr>
          <p:cNvSpPr>
            <a:spLocks noGrp="1"/>
          </p:cNvSpPr>
          <p:nvPr>
            <p:ph type="sldNum" sz="quarter" idx="12"/>
          </p:nvPr>
        </p:nvSpPr>
        <p:spPr/>
        <p:txBody>
          <a:bodyPr/>
          <a:lstStyle/>
          <a:p>
            <a:fld id="{3F8FB79F-D5B1-4E8D-A167-116210E58843}" type="slidenum">
              <a:rPr lang="en-US" smtClean="0"/>
              <a:t>‹#›</a:t>
            </a:fld>
            <a:endParaRPr lang="en-US"/>
          </a:p>
        </p:txBody>
      </p:sp>
    </p:spTree>
    <p:extLst>
      <p:ext uri="{BB962C8B-B14F-4D97-AF65-F5344CB8AC3E}">
        <p14:creationId xmlns:p14="http://schemas.microsoft.com/office/powerpoint/2010/main" val="396269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8EE14-5110-4AE9-8AD7-3BB8F3F2A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AE57F1-01D5-498E-A5F0-CCE496ED4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0C675-9CD9-49C5-A6F3-B5BE94D5C3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9BD8-C8CB-46BB-82A2-CAE687E68F1A}" type="datetimeFigureOut">
              <a:rPr lang="en-US" smtClean="0"/>
              <a:t>11/12/2021</a:t>
            </a:fld>
            <a:endParaRPr lang="en-US"/>
          </a:p>
        </p:txBody>
      </p:sp>
      <p:sp>
        <p:nvSpPr>
          <p:cNvPr id="5" name="Footer Placeholder 4">
            <a:extLst>
              <a:ext uri="{FF2B5EF4-FFF2-40B4-BE49-F238E27FC236}">
                <a16:creationId xmlns:a16="http://schemas.microsoft.com/office/drawing/2014/main" id="{04450174-C3B2-4F5E-AA44-80E3B1F57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83B625-C883-424B-8FF1-9387DD0DD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FB79F-D5B1-4E8D-A167-116210E58843}" type="slidenum">
              <a:rPr lang="en-US" smtClean="0"/>
              <a:t>‹#›</a:t>
            </a:fld>
            <a:endParaRPr lang="en-US"/>
          </a:p>
        </p:txBody>
      </p:sp>
    </p:spTree>
    <p:extLst>
      <p:ext uri="{BB962C8B-B14F-4D97-AF65-F5344CB8AC3E}">
        <p14:creationId xmlns:p14="http://schemas.microsoft.com/office/powerpoint/2010/main" val="43029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6.png"/><Relationship Id="rId7"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4.png"/><Relationship Id="rId10" Type="http://schemas.openxmlformats.org/officeDocument/2006/relationships/image" Target="../media/image54.png"/><Relationship Id="rId4" Type="http://schemas.openxmlformats.org/officeDocument/2006/relationships/image" Target="../media/image37.png"/><Relationship Id="rId9"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6A2-E81E-4BB4-B938-75428CBD8583}"/>
              </a:ext>
            </a:extLst>
          </p:cNvPr>
          <p:cNvSpPr>
            <a:spLocks noGrp="1"/>
          </p:cNvSpPr>
          <p:nvPr>
            <p:ph type="ctrTitle"/>
          </p:nvPr>
        </p:nvSpPr>
        <p:spPr/>
        <p:txBody>
          <a:bodyPr>
            <a:normAutofit/>
          </a:bodyPr>
          <a:lstStyle/>
          <a:p>
            <a:r>
              <a:rPr lang="en-US"/>
              <a:t>Bayesian Network</a:t>
            </a:r>
          </a:p>
        </p:txBody>
      </p:sp>
      <p:sp>
        <p:nvSpPr>
          <p:cNvPr id="3" name="Subtitle 2">
            <a:extLst>
              <a:ext uri="{FF2B5EF4-FFF2-40B4-BE49-F238E27FC236}">
                <a16:creationId xmlns:a16="http://schemas.microsoft.com/office/drawing/2014/main" id="{DEB8413B-2E9A-4E70-93D7-8C29F0CFF71C}"/>
              </a:ext>
            </a:extLst>
          </p:cNvPr>
          <p:cNvSpPr>
            <a:spLocks noGrp="1"/>
          </p:cNvSpPr>
          <p:nvPr>
            <p:ph type="subTitle" idx="1"/>
          </p:nvPr>
        </p:nvSpPr>
        <p:spPr/>
        <p:txBody>
          <a:bodyPr/>
          <a:lstStyle/>
          <a:p>
            <a:r>
              <a:rPr lang="en-US" err="1"/>
              <a:t>Jinghao</a:t>
            </a:r>
            <a:r>
              <a:rPr lang="zh-CN" altLang="en-US"/>
              <a:t> </a:t>
            </a:r>
            <a:r>
              <a:rPr lang="en-US" altLang="zh-CN"/>
              <a:t>Zhao</a:t>
            </a:r>
            <a:endParaRPr lang="en-US"/>
          </a:p>
          <a:p>
            <a:r>
              <a:rPr lang="en-US" altLang="zh-CN"/>
              <a:t>12</a:t>
            </a:r>
            <a:r>
              <a:rPr lang="en-US"/>
              <a:t>/</a:t>
            </a:r>
            <a:r>
              <a:rPr lang="en-US" altLang="zh-CN"/>
              <a:t>04</a:t>
            </a:r>
            <a:r>
              <a:rPr lang="en-US"/>
              <a:t>/2020</a:t>
            </a:r>
          </a:p>
        </p:txBody>
      </p:sp>
    </p:spTree>
    <p:extLst>
      <p:ext uri="{BB962C8B-B14F-4D97-AF65-F5344CB8AC3E}">
        <p14:creationId xmlns:p14="http://schemas.microsoft.com/office/powerpoint/2010/main" val="242877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0DA7-51F3-43D7-9EA2-7DD840A45DEB}"/>
              </a:ext>
            </a:extLst>
          </p:cNvPr>
          <p:cNvSpPr>
            <a:spLocks noGrp="1"/>
          </p:cNvSpPr>
          <p:nvPr>
            <p:ph type="title"/>
          </p:nvPr>
        </p:nvSpPr>
        <p:spPr/>
        <p:txBody>
          <a:bodyPr/>
          <a:lstStyle/>
          <a:p>
            <a:r>
              <a:rPr lang="en-US"/>
              <a:t>Exercise – conditional independency</a:t>
            </a:r>
          </a:p>
        </p:txBody>
      </p:sp>
      <p:sp>
        <p:nvSpPr>
          <p:cNvPr id="3" name="Content Placeholder 2">
            <a:extLst>
              <a:ext uri="{FF2B5EF4-FFF2-40B4-BE49-F238E27FC236}">
                <a16:creationId xmlns:a16="http://schemas.microsoft.com/office/drawing/2014/main" id="{09C226CC-A67C-47C5-9C81-04B0D5F6F46C}"/>
              </a:ext>
            </a:extLst>
          </p:cNvPr>
          <p:cNvSpPr>
            <a:spLocks noGrp="1"/>
          </p:cNvSpPr>
          <p:nvPr>
            <p:ph idx="1"/>
          </p:nvPr>
        </p:nvSpPr>
        <p:spPr>
          <a:xfrm>
            <a:off x="838200" y="3073399"/>
            <a:ext cx="10515600" cy="3103563"/>
          </a:xfrm>
        </p:spPr>
        <p:txBody>
          <a:bodyPr/>
          <a:lstStyle/>
          <a:p>
            <a:pPr marL="0" indent="0">
              <a:buNone/>
            </a:pPr>
            <a:r>
              <a:rPr lang="en-US"/>
              <a:t>Give the topological semantics encoded in the BN.</a:t>
            </a:r>
          </a:p>
        </p:txBody>
      </p:sp>
      <p:pic>
        <p:nvPicPr>
          <p:cNvPr id="4" name="Picture 3">
            <a:extLst>
              <a:ext uri="{FF2B5EF4-FFF2-40B4-BE49-F238E27FC236}">
                <a16:creationId xmlns:a16="http://schemas.microsoft.com/office/drawing/2014/main" id="{72A4421B-D4CC-456F-A18B-7BE95E059E82}"/>
              </a:ext>
            </a:extLst>
          </p:cNvPr>
          <p:cNvPicPr>
            <a:picLocks noChangeAspect="1"/>
          </p:cNvPicPr>
          <p:nvPr/>
        </p:nvPicPr>
        <p:blipFill>
          <a:blip r:embed="rId3"/>
          <a:stretch>
            <a:fillRect/>
          </a:stretch>
        </p:blipFill>
        <p:spPr>
          <a:xfrm>
            <a:off x="2524125" y="1362869"/>
            <a:ext cx="4324350" cy="1590675"/>
          </a:xfrm>
          <a:prstGeom prst="rect">
            <a:avLst/>
          </a:prstGeom>
        </p:spPr>
      </p:pic>
    </p:spTree>
    <p:extLst>
      <p:ext uri="{BB962C8B-B14F-4D97-AF65-F5344CB8AC3E}">
        <p14:creationId xmlns:p14="http://schemas.microsoft.com/office/powerpoint/2010/main" val="373848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0DA7-51F3-43D7-9EA2-7DD840A45DEB}"/>
              </a:ext>
            </a:extLst>
          </p:cNvPr>
          <p:cNvSpPr>
            <a:spLocks noGrp="1"/>
          </p:cNvSpPr>
          <p:nvPr>
            <p:ph type="title"/>
          </p:nvPr>
        </p:nvSpPr>
        <p:spPr/>
        <p:txBody>
          <a:bodyPr/>
          <a:lstStyle/>
          <a:p>
            <a:r>
              <a:rPr lang="en-US"/>
              <a:t>Exercise – conditional independency</a:t>
            </a:r>
          </a:p>
        </p:txBody>
      </p:sp>
      <p:sp>
        <p:nvSpPr>
          <p:cNvPr id="3" name="Content Placeholder 2">
            <a:extLst>
              <a:ext uri="{FF2B5EF4-FFF2-40B4-BE49-F238E27FC236}">
                <a16:creationId xmlns:a16="http://schemas.microsoft.com/office/drawing/2014/main" id="{09C226CC-A67C-47C5-9C81-04B0D5F6F46C}"/>
              </a:ext>
            </a:extLst>
          </p:cNvPr>
          <p:cNvSpPr>
            <a:spLocks noGrp="1"/>
          </p:cNvSpPr>
          <p:nvPr>
            <p:ph idx="1"/>
          </p:nvPr>
        </p:nvSpPr>
        <p:spPr>
          <a:xfrm>
            <a:off x="838200" y="5003800"/>
            <a:ext cx="10515600" cy="1173162"/>
          </a:xfrm>
        </p:spPr>
        <p:txBody>
          <a:bodyPr/>
          <a:lstStyle/>
          <a:p>
            <a:r>
              <a:rPr lang="en-US"/>
              <a:t>Given Cloudy, what variables is Sprinkler conditional independent of?</a:t>
            </a:r>
          </a:p>
          <a:p>
            <a:pPr marL="0" indent="0">
              <a:buNone/>
            </a:pPr>
            <a:endParaRPr lang="en-US"/>
          </a:p>
        </p:txBody>
      </p:sp>
      <p:sp>
        <p:nvSpPr>
          <p:cNvPr id="5" name="AutoShape 2" descr="https://cdn-images-1.medium.com/max/1600/1*9OsQV0PqM2juaOtGqoRISw.jpeg">
            <a:extLst>
              <a:ext uri="{FF2B5EF4-FFF2-40B4-BE49-F238E27FC236}">
                <a16:creationId xmlns:a16="http://schemas.microsoft.com/office/drawing/2014/main" id="{32E0F29C-415F-404F-BB22-335F65DB15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cdn-images-1.medium.com/max/1600/1*9OsQV0PqM2juaOtGqoRISw.jpeg">
            <a:extLst>
              <a:ext uri="{FF2B5EF4-FFF2-40B4-BE49-F238E27FC236}">
                <a16:creationId xmlns:a16="http://schemas.microsoft.com/office/drawing/2014/main" id="{DA8EAC2E-3C86-47FA-AB16-59F7C329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1446603"/>
            <a:ext cx="4937125" cy="331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6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0DA7-51F3-43D7-9EA2-7DD840A45DEB}"/>
              </a:ext>
            </a:extLst>
          </p:cNvPr>
          <p:cNvSpPr>
            <a:spLocks noGrp="1"/>
          </p:cNvSpPr>
          <p:nvPr>
            <p:ph type="title"/>
          </p:nvPr>
        </p:nvSpPr>
        <p:spPr/>
        <p:txBody>
          <a:bodyPr/>
          <a:lstStyle/>
          <a:p>
            <a:r>
              <a:rPr lang="en-US"/>
              <a:t>Exercise – conditional independency</a:t>
            </a:r>
          </a:p>
        </p:txBody>
      </p:sp>
      <p:sp>
        <p:nvSpPr>
          <p:cNvPr id="3" name="Content Placeholder 2">
            <a:extLst>
              <a:ext uri="{FF2B5EF4-FFF2-40B4-BE49-F238E27FC236}">
                <a16:creationId xmlns:a16="http://schemas.microsoft.com/office/drawing/2014/main" id="{09C226CC-A67C-47C5-9C81-04B0D5F6F46C}"/>
              </a:ext>
            </a:extLst>
          </p:cNvPr>
          <p:cNvSpPr>
            <a:spLocks noGrp="1"/>
          </p:cNvSpPr>
          <p:nvPr>
            <p:ph idx="1"/>
          </p:nvPr>
        </p:nvSpPr>
        <p:spPr>
          <a:xfrm>
            <a:off x="838200" y="5003800"/>
            <a:ext cx="10515600" cy="1173162"/>
          </a:xfrm>
        </p:spPr>
        <p:txBody>
          <a:bodyPr/>
          <a:lstStyle/>
          <a:p>
            <a:r>
              <a:rPr lang="en-US"/>
              <a:t>Given Cloudy, what variables is Sprinkler conditional independent of?</a:t>
            </a:r>
          </a:p>
          <a:p>
            <a:pPr marL="0" indent="0">
              <a:buNone/>
            </a:pPr>
            <a:r>
              <a:rPr lang="en-US">
                <a:solidFill>
                  <a:schemeClr val="bg1">
                    <a:lumMod val="50000"/>
                  </a:schemeClr>
                </a:solidFill>
              </a:rPr>
              <a:t>Rain</a:t>
            </a:r>
          </a:p>
        </p:txBody>
      </p:sp>
      <p:sp>
        <p:nvSpPr>
          <p:cNvPr id="5" name="AutoShape 2" descr="https://cdn-images-1.medium.com/max/1600/1*9OsQV0PqM2juaOtGqoRISw.jpeg">
            <a:extLst>
              <a:ext uri="{FF2B5EF4-FFF2-40B4-BE49-F238E27FC236}">
                <a16:creationId xmlns:a16="http://schemas.microsoft.com/office/drawing/2014/main" id="{32E0F29C-415F-404F-BB22-335F65DB15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cdn-images-1.medium.com/max/1600/1*9OsQV0PqM2juaOtGqoRISw.jpeg">
            <a:extLst>
              <a:ext uri="{FF2B5EF4-FFF2-40B4-BE49-F238E27FC236}">
                <a16:creationId xmlns:a16="http://schemas.microsoft.com/office/drawing/2014/main" id="{DA8EAC2E-3C86-47FA-AB16-59F7C329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1446603"/>
            <a:ext cx="4937125" cy="331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9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A121-4FEC-4B8F-8BAD-FFCB5E435283}"/>
              </a:ext>
            </a:extLst>
          </p:cNvPr>
          <p:cNvSpPr>
            <a:spLocks noGrp="1"/>
          </p:cNvSpPr>
          <p:nvPr>
            <p:ph type="title"/>
          </p:nvPr>
        </p:nvSpPr>
        <p:spPr/>
        <p:txBody>
          <a:bodyPr/>
          <a:lstStyle/>
          <a:p>
            <a:r>
              <a:rPr lang="en-US"/>
              <a:t>Joint Probability – Chain Rule for BN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423EC1-5B69-4BA2-A2C8-6C4C549A2B84}"/>
                  </a:ext>
                </a:extLst>
              </p:cNvPr>
              <p:cNvSpPr>
                <a:spLocks noGrp="1"/>
              </p:cNvSpPr>
              <p:nvPr>
                <p:ph idx="1"/>
              </p:nvPr>
            </p:nvSpPr>
            <p:spPr>
              <a:xfrm>
                <a:off x="705556" y="1803047"/>
                <a:ext cx="10515600" cy="4351338"/>
              </a:xfrm>
            </p:spPr>
            <p:txBody>
              <a:bodyPr/>
              <a:lstStyle/>
              <a:p>
                <a:pPr marL="0" indent="0">
                  <a:buNone/>
                </a:pPr>
                <a:r>
                  <a:rPr lang="en-US" b="0"/>
                  <a:t>The joint probability modeled by BN:</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parents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zh-CN" altLang="en-US"/>
                  <a:t>，</a:t>
                </a:r>
                <a:endParaRPr lang="en-US"/>
              </a:p>
              <a:p>
                <a:pPr marL="0" indent="0">
                  <a:buNone/>
                </a:pPr>
                <a:endParaRPr lang="en-US" b="1"/>
              </a:p>
              <a:p>
                <a:pPr marL="0" indent="0">
                  <a:buNone/>
                </a:pPr>
                <a:r>
                  <a:rPr lang="en-US" b="1"/>
                  <a:t>Why?</a:t>
                </a:r>
              </a:p>
              <a:p>
                <a:endParaRPr lang="en-US" b="1"/>
              </a:p>
              <a:p>
                <a:endParaRPr lang="en-US" b="1"/>
              </a:p>
              <a:p>
                <a:endParaRPr lang="en-US" b="1"/>
              </a:p>
            </p:txBody>
          </p:sp>
        </mc:Choice>
        <mc:Fallback>
          <p:sp>
            <p:nvSpPr>
              <p:cNvPr id="3" name="Content Placeholder 2">
                <a:extLst>
                  <a:ext uri="{FF2B5EF4-FFF2-40B4-BE49-F238E27FC236}">
                    <a16:creationId xmlns:a16="http://schemas.microsoft.com/office/drawing/2014/main" id="{74423EC1-5B69-4BA2-A2C8-6C4C549A2B84}"/>
                  </a:ext>
                </a:extLst>
              </p:cNvPr>
              <p:cNvSpPr>
                <a:spLocks noGrp="1" noRot="1" noChangeAspect="1" noMove="1" noResize="1" noEditPoints="1" noAdjustHandles="1" noChangeArrowheads="1" noChangeShapeType="1" noTextEdit="1"/>
              </p:cNvSpPr>
              <p:nvPr>
                <p:ph idx="1"/>
              </p:nvPr>
            </p:nvSpPr>
            <p:spPr>
              <a:xfrm>
                <a:off x="705556" y="1803047"/>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421153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A121-4FEC-4B8F-8BAD-FFCB5E435283}"/>
              </a:ext>
            </a:extLst>
          </p:cNvPr>
          <p:cNvSpPr>
            <a:spLocks noGrp="1"/>
          </p:cNvSpPr>
          <p:nvPr>
            <p:ph type="title"/>
          </p:nvPr>
        </p:nvSpPr>
        <p:spPr/>
        <p:txBody>
          <a:bodyPr/>
          <a:lstStyle/>
          <a:p>
            <a:r>
              <a:rPr lang="en-US"/>
              <a:t>Joint Probability – Chain Rule for BN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423EC1-5B69-4BA2-A2C8-6C4C549A2B84}"/>
                  </a:ext>
                </a:extLst>
              </p:cNvPr>
              <p:cNvSpPr>
                <a:spLocks noGrp="1"/>
              </p:cNvSpPr>
              <p:nvPr>
                <p:ph idx="1"/>
              </p:nvPr>
            </p:nvSpPr>
            <p:spPr>
              <a:xfrm>
                <a:off x="705556" y="1385455"/>
                <a:ext cx="10515600" cy="4768930"/>
              </a:xfrm>
            </p:spPr>
            <p:txBody>
              <a:bodyPr>
                <a:normAutofit fontScale="77500" lnSpcReduction="20000"/>
              </a:bodyPr>
              <a:lstStyle/>
              <a:p>
                <a:pPr marL="0" indent="0">
                  <a:buNone/>
                </a:pPr>
                <a:r>
                  <a:rPr lang="en-US"/>
                  <a:t>Bayesian network models the following </a:t>
                </a:r>
                <a:r>
                  <a:rPr lang="en-US" b="1"/>
                  <a:t>joint probability</a:t>
                </a:r>
              </a:p>
              <a:p>
                <a:pPr marL="0" indent="0">
                  <a:buNone/>
                </a:pPr>
                <a:endParaRPr lang="en-US" b="1"/>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parents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a:p>
              <a:p>
                <a:pPr marL="0" indent="0">
                  <a:buNone/>
                </a:pPr>
                <a:endParaRPr lang="en-US" b="1"/>
              </a:p>
              <a:p>
                <a:pPr marL="0" indent="0">
                  <a:buNone/>
                </a:pPr>
                <a:r>
                  <a:rPr lang="en-US" b="1"/>
                  <a:t>Why?</a:t>
                </a:r>
              </a:p>
              <a:p>
                <a:r>
                  <a:rPr lang="en-US"/>
                  <a:t>Without loss of generality,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oMath>
                </a14:m>
                <a:r>
                  <a:rPr lang="en-US"/>
                  <a:t> is a topological ordering</a:t>
                </a:r>
              </a:p>
              <a:p>
                <a:r>
                  <a:rPr lang="en-US"/>
                  <a:t>Chain rule</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i="1">
                              <a:latin typeface="Cambria Math" panose="02040503050406030204" pitchFamily="18" charset="0"/>
                            </a:rPr>
                            <m:t>)</m:t>
                          </m:r>
                        </m:e>
                      </m:nary>
                    </m:oMath>
                  </m:oMathPara>
                </a14:m>
                <a:endParaRPr lang="en-US"/>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parents</m:t>
                    </m:r>
                    <m:r>
                      <a:rPr lang="en-US">
                        <a:latin typeface="Cambria Math" panose="02040503050406030204" pitchFamily="18" charset="0"/>
                      </a:rPr>
                      <m:t> </m:t>
                    </m:r>
                    <m:r>
                      <m:rPr>
                        <m:sty m:val="p"/>
                      </m:rPr>
                      <a:rPr lang="en-US">
                        <a:latin typeface="Cambria Math" panose="02040503050406030204" pitchFamily="18" charset="0"/>
                      </a:rPr>
                      <m:t>of</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endParaRPr lang="en-US"/>
              </a:p>
              <a:p>
                <a:pPr lvl="1"/>
                <a:r>
                  <a:rPr lang="en-US"/>
                  <a:t>Topological ordering =&gt; parents are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−1</m:t>
                        </m:r>
                      </m:sub>
                    </m:sSub>
                  </m:oMath>
                </a14:m>
                <a:endParaRPr lang="en-US"/>
              </a:p>
              <a:p>
                <a:pPr lvl="1"/>
                <a:r>
                  <a:rPr lang="en-US"/>
                  <a:t>Local Markov property =&gt; given parents, independent of other variables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−1</m:t>
                        </m:r>
                      </m:sub>
                    </m:sSub>
                  </m:oMath>
                </a14:m>
                <a:endParaRPr lang="en-US"/>
              </a:p>
              <a:p>
                <a:pPr lvl="1"/>
                <a:endParaRPr lang="en-US"/>
              </a:p>
              <a:p>
                <a:endParaRPr lang="en-US" b="1"/>
              </a:p>
              <a:p>
                <a:endParaRPr lang="en-US" b="1"/>
              </a:p>
            </p:txBody>
          </p:sp>
        </mc:Choice>
        <mc:Fallback>
          <p:sp>
            <p:nvSpPr>
              <p:cNvPr id="3" name="Content Placeholder 2">
                <a:extLst>
                  <a:ext uri="{FF2B5EF4-FFF2-40B4-BE49-F238E27FC236}">
                    <a16:creationId xmlns:a16="http://schemas.microsoft.com/office/drawing/2014/main" id="{74423EC1-5B69-4BA2-A2C8-6C4C549A2B84}"/>
                  </a:ext>
                </a:extLst>
              </p:cNvPr>
              <p:cNvSpPr>
                <a:spLocks noGrp="1" noRot="1" noChangeAspect="1" noMove="1" noResize="1" noEditPoints="1" noAdjustHandles="1" noChangeArrowheads="1" noChangeShapeType="1" noTextEdit="1"/>
              </p:cNvSpPr>
              <p:nvPr>
                <p:ph idx="1"/>
              </p:nvPr>
            </p:nvSpPr>
            <p:spPr>
              <a:xfrm>
                <a:off x="705556" y="1385455"/>
                <a:ext cx="10515600" cy="4768930"/>
              </a:xfrm>
              <a:blipFill>
                <a:blip r:embed="rId2"/>
                <a:stretch>
                  <a:fillRect l="-754" t="-2554" b="-511"/>
                </a:stretch>
              </a:blipFill>
            </p:spPr>
            <p:txBody>
              <a:bodyPr/>
              <a:lstStyle/>
              <a:p>
                <a:r>
                  <a:rPr lang="en-US">
                    <a:noFill/>
                  </a:rPr>
                  <a:t> </a:t>
                </a:r>
              </a:p>
            </p:txBody>
          </p:sp>
        </mc:Fallback>
      </mc:AlternateContent>
    </p:spTree>
    <p:extLst>
      <p:ext uri="{BB962C8B-B14F-4D97-AF65-F5344CB8AC3E}">
        <p14:creationId xmlns:p14="http://schemas.microsoft.com/office/powerpoint/2010/main" val="419717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5773-E0BC-7741-AFC7-E03AEC607A1A}"/>
              </a:ext>
            </a:extLst>
          </p:cNvPr>
          <p:cNvSpPr>
            <a:spLocks noGrp="1"/>
          </p:cNvSpPr>
          <p:nvPr>
            <p:ph type="title"/>
          </p:nvPr>
        </p:nvSpPr>
        <p:spPr/>
        <p:txBody>
          <a:bodyPr/>
          <a:lstStyle/>
          <a:p>
            <a:r>
              <a:rPr lang="en-US"/>
              <a:t>D-separation</a:t>
            </a:r>
            <a:endParaRPr lang="en-CN"/>
          </a:p>
        </p:txBody>
      </p:sp>
      <p:sp>
        <p:nvSpPr>
          <p:cNvPr id="3" name="Content Placeholder 2">
            <a:extLst>
              <a:ext uri="{FF2B5EF4-FFF2-40B4-BE49-F238E27FC236}">
                <a16:creationId xmlns:a16="http://schemas.microsoft.com/office/drawing/2014/main" id="{BB1054A4-B6F7-684C-8994-A1A51C4548CA}"/>
              </a:ext>
            </a:extLst>
          </p:cNvPr>
          <p:cNvSpPr>
            <a:spLocks noGrp="1"/>
          </p:cNvSpPr>
          <p:nvPr>
            <p:ph idx="1"/>
          </p:nvPr>
        </p:nvSpPr>
        <p:spPr/>
        <p:txBody>
          <a:bodyPr/>
          <a:lstStyle/>
          <a:p>
            <a:r>
              <a:rPr lang="en-US"/>
              <a:t>A graphical criterion is</a:t>
            </a:r>
            <a:r>
              <a:rPr lang="zh-CN" altLang="en-US"/>
              <a:t> </a:t>
            </a:r>
            <a:r>
              <a:rPr lang="en-US"/>
              <a:t>used to identify</a:t>
            </a:r>
            <a:r>
              <a:rPr lang="zh-CN" altLang="en-US"/>
              <a:t> </a:t>
            </a:r>
            <a:r>
              <a:rPr lang="en-US"/>
              <a:t>independences (marginal or conditional) independences (marginal or conditional)</a:t>
            </a:r>
            <a:r>
              <a:rPr lang="zh-CN" altLang="en-US"/>
              <a:t> </a:t>
            </a:r>
            <a:r>
              <a:rPr lang="en-US"/>
              <a:t>that hold in the BN graph</a:t>
            </a:r>
          </a:p>
          <a:p>
            <a:r>
              <a:rPr lang="en-US"/>
              <a:t>Any complex example can be analyzed by considering relevant triples</a:t>
            </a:r>
            <a:endParaRPr lang="en-CN"/>
          </a:p>
        </p:txBody>
      </p:sp>
    </p:spTree>
    <p:extLst>
      <p:ext uri="{BB962C8B-B14F-4D97-AF65-F5344CB8AC3E}">
        <p14:creationId xmlns:p14="http://schemas.microsoft.com/office/powerpoint/2010/main" val="198726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403B-D0C2-6740-8BF3-9AC946D5EE7E}"/>
              </a:ext>
            </a:extLst>
          </p:cNvPr>
          <p:cNvSpPr>
            <a:spLocks noGrp="1"/>
          </p:cNvSpPr>
          <p:nvPr>
            <p:ph type="title"/>
          </p:nvPr>
        </p:nvSpPr>
        <p:spPr/>
        <p:txBody>
          <a:bodyPr/>
          <a:lstStyle/>
          <a:p>
            <a:r>
              <a:rPr lang="en-US"/>
              <a:t>Causal Chains</a:t>
            </a:r>
            <a:endParaRPr lang="en-CN"/>
          </a:p>
        </p:txBody>
      </p:sp>
      <p:sp>
        <p:nvSpPr>
          <p:cNvPr id="3" name="Content Placeholder 2">
            <a:extLst>
              <a:ext uri="{FF2B5EF4-FFF2-40B4-BE49-F238E27FC236}">
                <a16:creationId xmlns:a16="http://schemas.microsoft.com/office/drawing/2014/main" id="{097FC46C-AF0B-FB4F-A2FC-CDBAB66871EA}"/>
              </a:ext>
            </a:extLst>
          </p:cNvPr>
          <p:cNvSpPr>
            <a:spLocks noGrp="1"/>
          </p:cNvSpPr>
          <p:nvPr>
            <p:ph idx="1"/>
          </p:nvPr>
        </p:nvSpPr>
        <p:spPr>
          <a:xfrm>
            <a:off x="838200" y="1825625"/>
            <a:ext cx="9189203" cy="4435690"/>
          </a:xfrm>
        </p:spPr>
        <p:txBody>
          <a:bodyPr/>
          <a:lstStyle/>
          <a:p>
            <a:r>
              <a:rPr lang="en-US"/>
              <a:t>“causal chain</a:t>
            </a:r>
            <a:r>
              <a:rPr lang="en-US" altLang="zh-CN"/>
              <a:t>”</a:t>
            </a:r>
          </a:p>
          <a:p>
            <a:endParaRPr lang="en-US" altLang="zh-CN"/>
          </a:p>
          <a:p>
            <a:endParaRPr lang="en-US" altLang="zh-CN"/>
          </a:p>
          <a:p>
            <a:r>
              <a:rPr lang="en-US"/>
              <a:t>Is it guaranteed that X is independent of Z given Y?</a:t>
            </a:r>
            <a:endParaRPr lang="en-CN"/>
          </a:p>
          <a:p>
            <a:endParaRPr lang="en-CN" altLang="zh-CN"/>
          </a:p>
          <a:p>
            <a:endParaRPr lang="en-CN" altLang="zh-CN"/>
          </a:p>
          <a:p>
            <a:endParaRPr lang="en-CN" altLang="zh-CN"/>
          </a:p>
          <a:p>
            <a:r>
              <a:rPr lang="en-US"/>
              <a:t>Evidence along the chain “blocks” the influence</a:t>
            </a:r>
            <a:endParaRPr lang="en-US" altLang="zh-CN"/>
          </a:p>
        </p:txBody>
      </p:sp>
      <p:pic>
        <p:nvPicPr>
          <p:cNvPr id="4" name="Picture 3">
            <a:extLst>
              <a:ext uri="{FF2B5EF4-FFF2-40B4-BE49-F238E27FC236}">
                <a16:creationId xmlns:a16="http://schemas.microsoft.com/office/drawing/2014/main" id="{77CDBEF9-30EB-C544-842B-ED0F091DA46D}"/>
              </a:ext>
            </a:extLst>
          </p:cNvPr>
          <p:cNvPicPr>
            <a:picLocks noChangeAspect="1"/>
          </p:cNvPicPr>
          <p:nvPr/>
        </p:nvPicPr>
        <p:blipFill>
          <a:blip r:embed="rId2"/>
          <a:stretch>
            <a:fillRect/>
          </a:stretch>
        </p:blipFill>
        <p:spPr>
          <a:xfrm>
            <a:off x="2011110" y="2255444"/>
            <a:ext cx="3238500" cy="800100"/>
          </a:xfrm>
          <a:prstGeom prst="rect">
            <a:avLst/>
          </a:prstGeom>
        </p:spPr>
      </p:pic>
      <p:pic>
        <p:nvPicPr>
          <p:cNvPr id="10" name="Picture 9">
            <a:extLst>
              <a:ext uri="{FF2B5EF4-FFF2-40B4-BE49-F238E27FC236}">
                <a16:creationId xmlns:a16="http://schemas.microsoft.com/office/drawing/2014/main" id="{487F30A6-162B-4E4C-A042-F6BE30BFBC13}"/>
              </a:ext>
            </a:extLst>
          </p:cNvPr>
          <p:cNvPicPr>
            <a:picLocks noChangeAspect="1"/>
          </p:cNvPicPr>
          <p:nvPr/>
        </p:nvPicPr>
        <p:blipFill>
          <a:blip r:embed="rId3"/>
          <a:stretch>
            <a:fillRect/>
          </a:stretch>
        </p:blipFill>
        <p:spPr>
          <a:xfrm>
            <a:off x="2011110" y="3845629"/>
            <a:ext cx="6337300" cy="1625600"/>
          </a:xfrm>
          <a:prstGeom prst="rect">
            <a:avLst/>
          </a:prstGeom>
        </p:spPr>
      </p:pic>
    </p:spTree>
    <p:extLst>
      <p:ext uri="{BB962C8B-B14F-4D97-AF65-F5344CB8AC3E}">
        <p14:creationId xmlns:p14="http://schemas.microsoft.com/office/powerpoint/2010/main" val="75964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403B-D0C2-6740-8BF3-9AC946D5EE7E}"/>
              </a:ext>
            </a:extLst>
          </p:cNvPr>
          <p:cNvSpPr>
            <a:spLocks noGrp="1"/>
          </p:cNvSpPr>
          <p:nvPr>
            <p:ph type="title"/>
          </p:nvPr>
        </p:nvSpPr>
        <p:spPr/>
        <p:txBody>
          <a:bodyPr/>
          <a:lstStyle/>
          <a:p>
            <a:r>
              <a:rPr lang="en-US"/>
              <a:t>Common Cause</a:t>
            </a:r>
            <a:endParaRPr lang="en-CN"/>
          </a:p>
        </p:txBody>
      </p:sp>
      <p:sp>
        <p:nvSpPr>
          <p:cNvPr id="3" name="Content Placeholder 2">
            <a:extLst>
              <a:ext uri="{FF2B5EF4-FFF2-40B4-BE49-F238E27FC236}">
                <a16:creationId xmlns:a16="http://schemas.microsoft.com/office/drawing/2014/main" id="{097FC46C-AF0B-FB4F-A2FC-CDBAB66871EA}"/>
              </a:ext>
            </a:extLst>
          </p:cNvPr>
          <p:cNvSpPr>
            <a:spLocks noGrp="1"/>
          </p:cNvSpPr>
          <p:nvPr>
            <p:ph idx="1"/>
          </p:nvPr>
        </p:nvSpPr>
        <p:spPr>
          <a:xfrm>
            <a:off x="838199" y="1825625"/>
            <a:ext cx="8739753" cy="4280707"/>
          </a:xfrm>
        </p:spPr>
        <p:txBody>
          <a:bodyPr>
            <a:normAutofit lnSpcReduction="10000"/>
          </a:bodyPr>
          <a:lstStyle/>
          <a:p>
            <a:r>
              <a:rPr lang="en-US" altLang="zh-CN"/>
              <a:t>T</a:t>
            </a:r>
            <a:r>
              <a:rPr lang="en-US"/>
              <a:t>wo effects of the same cause</a:t>
            </a:r>
          </a:p>
          <a:p>
            <a:r>
              <a:rPr lang="en-US"/>
              <a:t>Is it guaranteed that X and Z are independent?</a:t>
            </a:r>
          </a:p>
          <a:p>
            <a:pPr lvl="1"/>
            <a:r>
              <a:rPr lang="en-US" altLang="zh-CN"/>
              <a:t>No!</a:t>
            </a:r>
            <a:r>
              <a:rPr lang="en-US"/>
              <a:t> </a:t>
            </a:r>
          </a:p>
          <a:p>
            <a:r>
              <a:rPr lang="en-US"/>
              <a:t>Is it guaranteed that X and Z are independent given Y? </a:t>
            </a:r>
          </a:p>
          <a:p>
            <a:pPr marL="457200" lvl="1" indent="0">
              <a:buNone/>
            </a:pPr>
            <a:endParaRPr lang="en-US" altLang="zh-CN"/>
          </a:p>
          <a:p>
            <a:pPr lvl="1"/>
            <a:endParaRPr lang="en-US" altLang="zh-CN"/>
          </a:p>
          <a:p>
            <a:pPr lvl="1"/>
            <a:endParaRPr lang="en-US" altLang="zh-CN"/>
          </a:p>
          <a:p>
            <a:pPr lvl="1"/>
            <a:endParaRPr lang="en-US" altLang="zh-CN"/>
          </a:p>
          <a:p>
            <a:pPr lvl="1"/>
            <a:endParaRPr lang="en-US" altLang="zh-CN"/>
          </a:p>
          <a:p>
            <a:r>
              <a:rPr lang="en-US"/>
              <a:t>Observing the cause blocks influence between effects. </a:t>
            </a:r>
            <a:endParaRPr lang="en-CN"/>
          </a:p>
          <a:p>
            <a:pPr lvl="1"/>
            <a:endParaRPr lang="en-CN"/>
          </a:p>
        </p:txBody>
      </p:sp>
      <p:pic>
        <p:nvPicPr>
          <p:cNvPr id="6" name="Picture 5">
            <a:extLst>
              <a:ext uri="{FF2B5EF4-FFF2-40B4-BE49-F238E27FC236}">
                <a16:creationId xmlns:a16="http://schemas.microsoft.com/office/drawing/2014/main" id="{D0DA439E-E852-9840-8466-CB2A1DF400BE}"/>
              </a:ext>
            </a:extLst>
          </p:cNvPr>
          <p:cNvPicPr>
            <a:picLocks noChangeAspect="1"/>
          </p:cNvPicPr>
          <p:nvPr/>
        </p:nvPicPr>
        <p:blipFill>
          <a:blip r:embed="rId2"/>
          <a:stretch>
            <a:fillRect/>
          </a:stretch>
        </p:blipFill>
        <p:spPr>
          <a:xfrm>
            <a:off x="9194800" y="2035578"/>
            <a:ext cx="2159000" cy="1930400"/>
          </a:xfrm>
          <a:prstGeom prst="rect">
            <a:avLst/>
          </a:prstGeom>
        </p:spPr>
      </p:pic>
      <p:pic>
        <p:nvPicPr>
          <p:cNvPr id="11" name="Picture 10">
            <a:extLst>
              <a:ext uri="{FF2B5EF4-FFF2-40B4-BE49-F238E27FC236}">
                <a16:creationId xmlns:a16="http://schemas.microsoft.com/office/drawing/2014/main" id="{ADCB04F4-2EDA-7D46-B091-28DAB8475D8F}"/>
              </a:ext>
            </a:extLst>
          </p:cNvPr>
          <p:cNvPicPr>
            <a:picLocks noChangeAspect="1"/>
          </p:cNvPicPr>
          <p:nvPr/>
        </p:nvPicPr>
        <p:blipFill>
          <a:blip r:embed="rId3"/>
          <a:stretch>
            <a:fillRect/>
          </a:stretch>
        </p:blipFill>
        <p:spPr>
          <a:xfrm>
            <a:off x="1962150" y="3553740"/>
            <a:ext cx="6108700" cy="1765300"/>
          </a:xfrm>
          <a:prstGeom prst="rect">
            <a:avLst/>
          </a:prstGeom>
        </p:spPr>
      </p:pic>
    </p:spTree>
    <p:extLst>
      <p:ext uri="{BB962C8B-B14F-4D97-AF65-F5344CB8AC3E}">
        <p14:creationId xmlns:p14="http://schemas.microsoft.com/office/powerpoint/2010/main" val="243542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403B-D0C2-6740-8BF3-9AC946D5EE7E}"/>
              </a:ext>
            </a:extLst>
          </p:cNvPr>
          <p:cNvSpPr>
            <a:spLocks noGrp="1"/>
          </p:cNvSpPr>
          <p:nvPr>
            <p:ph type="title"/>
          </p:nvPr>
        </p:nvSpPr>
        <p:spPr/>
        <p:txBody>
          <a:bodyPr/>
          <a:lstStyle/>
          <a:p>
            <a:r>
              <a:rPr lang="en-US"/>
              <a:t>D-separation </a:t>
            </a:r>
            <a:r>
              <a:rPr lang="en-US" altLang="zh-CN"/>
              <a:t>Examples</a:t>
            </a:r>
            <a:endParaRPr lang="en-CN"/>
          </a:p>
        </p:txBody>
      </p:sp>
      <p:sp>
        <p:nvSpPr>
          <p:cNvPr id="3" name="Content Placeholder 2">
            <a:extLst>
              <a:ext uri="{FF2B5EF4-FFF2-40B4-BE49-F238E27FC236}">
                <a16:creationId xmlns:a16="http://schemas.microsoft.com/office/drawing/2014/main" id="{097FC46C-AF0B-FB4F-A2FC-CDBAB66871EA}"/>
              </a:ext>
            </a:extLst>
          </p:cNvPr>
          <p:cNvSpPr>
            <a:spLocks noGrp="1"/>
          </p:cNvSpPr>
          <p:nvPr>
            <p:ph idx="1"/>
          </p:nvPr>
        </p:nvSpPr>
        <p:spPr>
          <a:xfrm>
            <a:off x="838200" y="1825625"/>
            <a:ext cx="6678478" cy="3862253"/>
          </a:xfrm>
        </p:spPr>
        <p:txBody>
          <a:bodyPr>
            <a:normAutofit/>
          </a:bodyPr>
          <a:lstStyle/>
          <a:p>
            <a:r>
              <a:rPr lang="en-US"/>
              <a:t>two causes of one effect (v-structures) </a:t>
            </a:r>
            <a:endParaRPr lang="en-CN"/>
          </a:p>
          <a:p>
            <a:r>
              <a:rPr lang="en-US"/>
              <a:t>Are X and Z independent?</a:t>
            </a:r>
          </a:p>
          <a:p>
            <a:pPr lvl="1"/>
            <a:r>
              <a:rPr lang="en-US"/>
              <a:t>Yes</a:t>
            </a:r>
            <a:r>
              <a:rPr lang="en-US" altLang="zh-CN"/>
              <a:t>!</a:t>
            </a:r>
          </a:p>
          <a:p>
            <a:r>
              <a:rPr lang="en-US"/>
              <a:t>Are X and Z independent given Y? </a:t>
            </a:r>
          </a:p>
          <a:p>
            <a:pPr lvl="1"/>
            <a:r>
              <a:rPr lang="en-CN"/>
              <a:t>No</a:t>
            </a:r>
            <a:r>
              <a:rPr lang="en-US" altLang="zh-CN"/>
              <a:t>!</a:t>
            </a:r>
          </a:p>
          <a:p>
            <a:r>
              <a:rPr lang="en-US"/>
              <a:t>Observing an effect activates influence between possible causes. </a:t>
            </a:r>
            <a:endParaRPr lang="en-CN"/>
          </a:p>
        </p:txBody>
      </p:sp>
      <p:pic>
        <p:nvPicPr>
          <p:cNvPr id="8" name="Picture 7">
            <a:extLst>
              <a:ext uri="{FF2B5EF4-FFF2-40B4-BE49-F238E27FC236}">
                <a16:creationId xmlns:a16="http://schemas.microsoft.com/office/drawing/2014/main" id="{C4DCD433-44C4-7245-989E-20FBA42AF06D}"/>
              </a:ext>
            </a:extLst>
          </p:cNvPr>
          <p:cNvPicPr>
            <a:picLocks noChangeAspect="1"/>
          </p:cNvPicPr>
          <p:nvPr/>
        </p:nvPicPr>
        <p:blipFill>
          <a:blip r:embed="rId2"/>
          <a:stretch>
            <a:fillRect/>
          </a:stretch>
        </p:blipFill>
        <p:spPr>
          <a:xfrm>
            <a:off x="9168767" y="2457450"/>
            <a:ext cx="1993900" cy="1943100"/>
          </a:xfrm>
          <a:prstGeom prst="rect">
            <a:avLst/>
          </a:prstGeom>
        </p:spPr>
      </p:pic>
    </p:spTree>
    <p:extLst>
      <p:ext uri="{BB962C8B-B14F-4D97-AF65-F5344CB8AC3E}">
        <p14:creationId xmlns:p14="http://schemas.microsoft.com/office/powerpoint/2010/main" val="167219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6176-30F9-7D4B-8555-CAE9E1357145}"/>
              </a:ext>
            </a:extLst>
          </p:cNvPr>
          <p:cNvSpPr>
            <a:spLocks noGrp="1"/>
          </p:cNvSpPr>
          <p:nvPr>
            <p:ph type="title"/>
          </p:nvPr>
        </p:nvSpPr>
        <p:spPr/>
        <p:txBody>
          <a:bodyPr/>
          <a:lstStyle/>
          <a:p>
            <a:r>
              <a:rPr lang="en-CN"/>
              <a:t>Example</a:t>
            </a:r>
          </a:p>
        </p:txBody>
      </p:sp>
      <p:pic>
        <p:nvPicPr>
          <p:cNvPr id="4" name="Content Placeholder 3">
            <a:extLst>
              <a:ext uri="{FF2B5EF4-FFF2-40B4-BE49-F238E27FC236}">
                <a16:creationId xmlns:a16="http://schemas.microsoft.com/office/drawing/2014/main" id="{71314D55-76F4-B141-8F1E-2F69A1B0ADAE}"/>
              </a:ext>
            </a:extLst>
          </p:cNvPr>
          <p:cNvPicPr>
            <a:picLocks noGrp="1" noChangeAspect="1"/>
          </p:cNvPicPr>
          <p:nvPr>
            <p:ph idx="1"/>
          </p:nvPr>
        </p:nvPicPr>
        <p:blipFill>
          <a:blip r:embed="rId2"/>
          <a:stretch>
            <a:fillRect/>
          </a:stretch>
        </p:blipFill>
        <p:spPr>
          <a:xfrm>
            <a:off x="2457450" y="1690688"/>
            <a:ext cx="7277100" cy="4152900"/>
          </a:xfrm>
          <a:prstGeom prst="rect">
            <a:avLst/>
          </a:prstGeom>
        </p:spPr>
      </p:pic>
    </p:spTree>
    <p:extLst>
      <p:ext uri="{BB962C8B-B14F-4D97-AF65-F5344CB8AC3E}">
        <p14:creationId xmlns:p14="http://schemas.microsoft.com/office/powerpoint/2010/main" val="29463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7517-6A97-4C58-A92C-989ECFB81A80}"/>
              </a:ext>
            </a:extLst>
          </p:cNvPr>
          <p:cNvSpPr>
            <a:spLocks noGrp="1"/>
          </p:cNvSpPr>
          <p:nvPr>
            <p:ph type="title"/>
          </p:nvPr>
        </p:nvSpPr>
        <p:spPr/>
        <p:txBody>
          <a:bodyPr/>
          <a:lstStyle/>
          <a:p>
            <a:r>
              <a:rPr lang="en-US"/>
              <a:t>Bayesian Network</a:t>
            </a:r>
          </a:p>
        </p:txBody>
      </p:sp>
      <p:sp>
        <p:nvSpPr>
          <p:cNvPr id="3" name="Content Placeholder 2">
            <a:extLst>
              <a:ext uri="{FF2B5EF4-FFF2-40B4-BE49-F238E27FC236}">
                <a16:creationId xmlns:a16="http://schemas.microsoft.com/office/drawing/2014/main" id="{76B8B71A-7A69-4284-A177-19E7D1906C7C}"/>
              </a:ext>
            </a:extLst>
          </p:cNvPr>
          <p:cNvSpPr>
            <a:spLocks noGrp="1"/>
          </p:cNvSpPr>
          <p:nvPr>
            <p:ph idx="1"/>
          </p:nvPr>
        </p:nvSpPr>
        <p:spPr/>
        <p:txBody>
          <a:bodyPr/>
          <a:lstStyle/>
          <a:p>
            <a:r>
              <a:rPr lang="en-US"/>
              <a:t>Representation</a:t>
            </a:r>
          </a:p>
          <a:p>
            <a:pPr lvl="1"/>
            <a:r>
              <a:rPr lang="en-US"/>
              <a:t>Model conditional dependency (causation)</a:t>
            </a:r>
          </a:p>
          <a:p>
            <a:pPr lvl="1"/>
            <a:r>
              <a:rPr lang="en-US" altLang="zh-CN"/>
              <a:t>Represent </a:t>
            </a:r>
            <a:r>
              <a:rPr lang="en-US" altLang="zh-CN" u="sng"/>
              <a:t>joint probability</a:t>
            </a:r>
            <a:r>
              <a:rPr lang="en-US" altLang="zh-CN"/>
              <a:t> over a set of random variables</a:t>
            </a:r>
          </a:p>
          <a:p>
            <a:r>
              <a:rPr lang="en-US"/>
              <a:t>Inference</a:t>
            </a:r>
          </a:p>
          <a:p>
            <a:pPr lvl="1"/>
            <a:r>
              <a:rPr lang="en-US"/>
              <a:t>Typical Tasks</a:t>
            </a:r>
          </a:p>
          <a:p>
            <a:pPr lvl="2"/>
            <a:r>
              <a:rPr lang="en-US"/>
              <a:t>Conditional Probability Query P(X1,X2,...|E1,E2,...)</a:t>
            </a:r>
          </a:p>
          <a:p>
            <a:pPr lvl="2"/>
            <a:r>
              <a:rPr lang="en-US"/>
              <a:t>Marginalize one or a set variables  P(X1, X2,...)</a:t>
            </a:r>
          </a:p>
        </p:txBody>
      </p:sp>
    </p:spTree>
    <p:extLst>
      <p:ext uri="{BB962C8B-B14F-4D97-AF65-F5344CB8AC3E}">
        <p14:creationId xmlns:p14="http://schemas.microsoft.com/office/powerpoint/2010/main" val="43705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6176-30F9-7D4B-8555-CAE9E1357145}"/>
              </a:ext>
            </a:extLst>
          </p:cNvPr>
          <p:cNvSpPr>
            <a:spLocks noGrp="1"/>
          </p:cNvSpPr>
          <p:nvPr>
            <p:ph type="title"/>
          </p:nvPr>
        </p:nvSpPr>
        <p:spPr/>
        <p:txBody>
          <a:bodyPr/>
          <a:lstStyle/>
          <a:p>
            <a:r>
              <a:rPr lang="en-CN"/>
              <a:t>Example</a:t>
            </a:r>
          </a:p>
        </p:txBody>
      </p:sp>
      <p:pic>
        <p:nvPicPr>
          <p:cNvPr id="6" name="Picture 5">
            <a:extLst>
              <a:ext uri="{FF2B5EF4-FFF2-40B4-BE49-F238E27FC236}">
                <a16:creationId xmlns:a16="http://schemas.microsoft.com/office/drawing/2014/main" id="{6479941A-92C2-3042-995C-F2834E3DCACC}"/>
              </a:ext>
            </a:extLst>
          </p:cNvPr>
          <p:cNvPicPr>
            <a:picLocks noChangeAspect="1"/>
          </p:cNvPicPr>
          <p:nvPr/>
        </p:nvPicPr>
        <p:blipFill>
          <a:blip r:embed="rId2"/>
          <a:stretch>
            <a:fillRect/>
          </a:stretch>
        </p:blipFill>
        <p:spPr>
          <a:xfrm>
            <a:off x="2198822" y="1690688"/>
            <a:ext cx="7391400" cy="4572000"/>
          </a:xfrm>
          <a:prstGeom prst="rect">
            <a:avLst/>
          </a:prstGeom>
        </p:spPr>
      </p:pic>
    </p:spTree>
    <p:extLst>
      <p:ext uri="{BB962C8B-B14F-4D97-AF65-F5344CB8AC3E}">
        <p14:creationId xmlns:p14="http://schemas.microsoft.com/office/powerpoint/2010/main" val="154584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1E63-4818-1E48-94A9-63332CF8ACF6}"/>
              </a:ext>
            </a:extLst>
          </p:cNvPr>
          <p:cNvSpPr>
            <a:spLocks noGrp="1"/>
          </p:cNvSpPr>
          <p:nvPr>
            <p:ph type="title"/>
          </p:nvPr>
        </p:nvSpPr>
        <p:spPr/>
        <p:txBody>
          <a:bodyPr/>
          <a:lstStyle/>
          <a:p>
            <a:r>
              <a:rPr lang="en-US"/>
              <a:t>Prior distribution</a:t>
            </a:r>
            <a:endParaRPr lang="en-CN"/>
          </a:p>
        </p:txBody>
      </p:sp>
      <p:sp>
        <p:nvSpPr>
          <p:cNvPr id="3" name="Content Placeholder 2">
            <a:extLst>
              <a:ext uri="{FF2B5EF4-FFF2-40B4-BE49-F238E27FC236}">
                <a16:creationId xmlns:a16="http://schemas.microsoft.com/office/drawing/2014/main" id="{13D4CD07-6089-3C4B-8924-4FF03C7FD478}"/>
              </a:ext>
            </a:extLst>
          </p:cNvPr>
          <p:cNvSpPr>
            <a:spLocks noGrp="1"/>
          </p:cNvSpPr>
          <p:nvPr>
            <p:ph idx="1"/>
          </p:nvPr>
        </p:nvSpPr>
        <p:spPr/>
        <p:txBody>
          <a:bodyPr/>
          <a:lstStyle/>
          <a:p>
            <a:r>
              <a:rPr lang="en-US"/>
              <a:t>What prior? What distribution do we want for a prior?</a:t>
            </a:r>
          </a:p>
          <a:p>
            <a:pPr lvl="1"/>
            <a:r>
              <a:rPr lang="en-US"/>
              <a:t>Represents expert knowledge (philosophical approach)</a:t>
            </a:r>
          </a:p>
          <a:p>
            <a:pPr lvl="1"/>
            <a:r>
              <a:rPr lang="en-US"/>
              <a:t>Simple posterior form (engineer’s approach)</a:t>
            </a:r>
          </a:p>
          <a:p>
            <a:r>
              <a:rPr lang="en-US" altLang="zh-CN"/>
              <a:t>For</a:t>
            </a:r>
            <a:r>
              <a:rPr lang="zh-CN" altLang="en-US"/>
              <a:t> </a:t>
            </a:r>
            <a:r>
              <a:rPr lang="en-US" altLang="zh-CN"/>
              <a:t>example,</a:t>
            </a:r>
            <a:r>
              <a:rPr lang="en-US"/>
              <a:t> </a:t>
            </a:r>
            <a:r>
              <a:rPr lang="en-US" altLang="zh-CN"/>
              <a:t>u</a:t>
            </a:r>
            <a:r>
              <a:rPr lang="en-US"/>
              <a:t>ninformative priors</a:t>
            </a:r>
            <a:r>
              <a:rPr lang="zh-CN" altLang="en-US"/>
              <a:t> </a:t>
            </a:r>
            <a:r>
              <a:rPr lang="en-US" altLang="zh-CN"/>
              <a:t>is</a:t>
            </a:r>
            <a:r>
              <a:rPr lang="zh-CN" altLang="en-US"/>
              <a:t> </a:t>
            </a:r>
            <a:r>
              <a:rPr lang="en-US" altLang="zh-CN"/>
              <a:t>a</a:t>
            </a:r>
            <a:r>
              <a:rPr lang="zh-CN" altLang="en-US"/>
              <a:t> </a:t>
            </a:r>
            <a:r>
              <a:rPr lang="en-US" altLang="zh-CN"/>
              <a:t>u</a:t>
            </a:r>
            <a:r>
              <a:rPr lang="en-US"/>
              <a:t>niform distribution</a:t>
            </a:r>
            <a:r>
              <a:rPr lang="en-US" altLang="zh-CN"/>
              <a:t>:</a:t>
            </a:r>
            <a:endParaRPr lang="en-CN"/>
          </a:p>
        </p:txBody>
      </p:sp>
      <p:pic>
        <p:nvPicPr>
          <p:cNvPr id="4" name="Picture 3">
            <a:extLst>
              <a:ext uri="{FF2B5EF4-FFF2-40B4-BE49-F238E27FC236}">
                <a16:creationId xmlns:a16="http://schemas.microsoft.com/office/drawing/2014/main" id="{38268FFE-C8EE-D74D-8209-196D43D36348}"/>
              </a:ext>
            </a:extLst>
          </p:cNvPr>
          <p:cNvPicPr>
            <a:picLocks noChangeAspect="1"/>
          </p:cNvPicPr>
          <p:nvPr/>
        </p:nvPicPr>
        <p:blipFill>
          <a:blip r:embed="rId2"/>
          <a:stretch>
            <a:fillRect/>
          </a:stretch>
        </p:blipFill>
        <p:spPr>
          <a:xfrm>
            <a:off x="3656391" y="3710916"/>
            <a:ext cx="4879218" cy="2600984"/>
          </a:xfrm>
          <a:prstGeom prst="rect">
            <a:avLst/>
          </a:prstGeom>
        </p:spPr>
      </p:pic>
    </p:spTree>
    <p:extLst>
      <p:ext uri="{BB962C8B-B14F-4D97-AF65-F5344CB8AC3E}">
        <p14:creationId xmlns:p14="http://schemas.microsoft.com/office/powerpoint/2010/main" val="199973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CC76-4D1A-9948-99DE-FA0654346424}"/>
              </a:ext>
            </a:extLst>
          </p:cNvPr>
          <p:cNvSpPr>
            <a:spLocks noGrp="1"/>
          </p:cNvSpPr>
          <p:nvPr>
            <p:ph type="title"/>
          </p:nvPr>
        </p:nvSpPr>
        <p:spPr/>
        <p:txBody>
          <a:bodyPr/>
          <a:lstStyle/>
          <a:p>
            <a:r>
              <a:rPr lang="en-US"/>
              <a:t>Chain Rule &amp; Bayes Rule</a:t>
            </a:r>
            <a:endParaRPr lang="en-CN"/>
          </a:p>
        </p:txBody>
      </p:sp>
      <p:sp>
        <p:nvSpPr>
          <p:cNvPr id="3" name="Content Placeholder 2">
            <a:extLst>
              <a:ext uri="{FF2B5EF4-FFF2-40B4-BE49-F238E27FC236}">
                <a16:creationId xmlns:a16="http://schemas.microsoft.com/office/drawing/2014/main" id="{4ECC43AE-798A-6749-89B6-6E40E26BC678}"/>
              </a:ext>
            </a:extLst>
          </p:cNvPr>
          <p:cNvSpPr>
            <a:spLocks noGrp="1"/>
          </p:cNvSpPr>
          <p:nvPr>
            <p:ph idx="1"/>
          </p:nvPr>
        </p:nvSpPr>
        <p:spPr/>
        <p:txBody>
          <a:bodyPr/>
          <a:lstStyle/>
          <a:p>
            <a:r>
              <a:rPr lang="en-US"/>
              <a:t>Chain rule</a:t>
            </a:r>
            <a:r>
              <a:rPr lang="en-US" altLang="zh-CN"/>
              <a:t>:</a:t>
            </a:r>
          </a:p>
          <a:p>
            <a:endParaRPr lang="en-US" altLang="zh-CN"/>
          </a:p>
          <a:p>
            <a:endParaRPr lang="en-US" altLang="zh-CN"/>
          </a:p>
          <a:p>
            <a:endParaRPr lang="en-US" altLang="zh-CN"/>
          </a:p>
          <a:p>
            <a:r>
              <a:rPr lang="en-US" altLang="zh-CN"/>
              <a:t>Bayes</a:t>
            </a:r>
            <a:r>
              <a:rPr lang="zh-CN" altLang="en-US"/>
              <a:t> </a:t>
            </a:r>
            <a:r>
              <a:rPr lang="en-US" altLang="zh-CN"/>
              <a:t>rule:</a:t>
            </a:r>
            <a:r>
              <a:rPr lang="zh-CN" altLang="en-US"/>
              <a:t> </a:t>
            </a:r>
            <a:r>
              <a:rPr lang="en-US"/>
              <a:t>important for reverse conditioning</a:t>
            </a:r>
            <a:endParaRPr lang="en-US" altLang="zh-CN"/>
          </a:p>
          <a:p>
            <a:endParaRPr lang="en-US"/>
          </a:p>
          <a:p>
            <a:pPr lvl="1"/>
            <a:endParaRPr lang="en-CN"/>
          </a:p>
        </p:txBody>
      </p:sp>
      <p:pic>
        <p:nvPicPr>
          <p:cNvPr id="4" name="Picture 3">
            <a:extLst>
              <a:ext uri="{FF2B5EF4-FFF2-40B4-BE49-F238E27FC236}">
                <a16:creationId xmlns:a16="http://schemas.microsoft.com/office/drawing/2014/main" id="{EFC12951-F9F4-0B41-8DAA-A3E6491063A1}"/>
              </a:ext>
            </a:extLst>
          </p:cNvPr>
          <p:cNvPicPr>
            <a:picLocks noChangeAspect="1"/>
          </p:cNvPicPr>
          <p:nvPr/>
        </p:nvPicPr>
        <p:blipFill>
          <a:blip r:embed="rId2"/>
          <a:stretch>
            <a:fillRect/>
          </a:stretch>
        </p:blipFill>
        <p:spPr>
          <a:xfrm>
            <a:off x="2779471" y="4300817"/>
            <a:ext cx="4432300" cy="1574800"/>
          </a:xfrm>
          <a:prstGeom prst="rect">
            <a:avLst/>
          </a:prstGeom>
        </p:spPr>
      </p:pic>
      <p:pic>
        <p:nvPicPr>
          <p:cNvPr id="5" name="Picture 4">
            <a:extLst>
              <a:ext uri="{FF2B5EF4-FFF2-40B4-BE49-F238E27FC236}">
                <a16:creationId xmlns:a16="http://schemas.microsoft.com/office/drawing/2014/main" id="{5A109EBD-12FB-334F-B334-4FEBE1BEC497}"/>
              </a:ext>
            </a:extLst>
          </p:cNvPr>
          <p:cNvPicPr>
            <a:picLocks noChangeAspect="1"/>
          </p:cNvPicPr>
          <p:nvPr/>
        </p:nvPicPr>
        <p:blipFill>
          <a:blip r:embed="rId3"/>
          <a:stretch>
            <a:fillRect/>
          </a:stretch>
        </p:blipFill>
        <p:spPr>
          <a:xfrm>
            <a:off x="2369735" y="2515460"/>
            <a:ext cx="6929249" cy="1352276"/>
          </a:xfrm>
          <a:prstGeom prst="rect">
            <a:avLst/>
          </a:prstGeom>
        </p:spPr>
      </p:pic>
    </p:spTree>
    <p:extLst>
      <p:ext uri="{BB962C8B-B14F-4D97-AF65-F5344CB8AC3E}">
        <p14:creationId xmlns:p14="http://schemas.microsoft.com/office/powerpoint/2010/main" val="1050467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008E-8B37-FB44-948E-D65752EB3DF0}"/>
              </a:ext>
            </a:extLst>
          </p:cNvPr>
          <p:cNvSpPr>
            <a:spLocks noGrp="1"/>
          </p:cNvSpPr>
          <p:nvPr>
            <p:ph type="title"/>
          </p:nvPr>
        </p:nvSpPr>
        <p:spPr/>
        <p:txBody>
          <a:bodyPr/>
          <a:lstStyle/>
          <a:p>
            <a:r>
              <a:rPr lang="en-US"/>
              <a:t>Bayesian Learning</a:t>
            </a:r>
            <a:endParaRPr lang="en-CN"/>
          </a:p>
        </p:txBody>
      </p:sp>
      <p:sp>
        <p:nvSpPr>
          <p:cNvPr id="3" name="Content Placeholder 2">
            <a:extLst>
              <a:ext uri="{FF2B5EF4-FFF2-40B4-BE49-F238E27FC236}">
                <a16:creationId xmlns:a16="http://schemas.microsoft.com/office/drawing/2014/main" id="{584466C1-CA67-6643-A91D-09B0FDE01685}"/>
              </a:ext>
            </a:extLst>
          </p:cNvPr>
          <p:cNvSpPr>
            <a:spLocks noGrp="1"/>
          </p:cNvSpPr>
          <p:nvPr>
            <p:ph idx="1"/>
          </p:nvPr>
        </p:nvSpPr>
        <p:spPr/>
        <p:txBody>
          <a:bodyPr/>
          <a:lstStyle/>
          <a:p>
            <a:r>
              <a:rPr lang="en-US"/>
              <a:t>Use Bayes rule:</a:t>
            </a:r>
          </a:p>
          <a:p>
            <a:pPr lvl="1"/>
            <a:endParaRPr lang="en-CN"/>
          </a:p>
          <a:p>
            <a:pPr lvl="1"/>
            <a:endParaRPr lang="en-CN"/>
          </a:p>
          <a:p>
            <a:pPr lvl="1"/>
            <a:endParaRPr lang="en-CN"/>
          </a:p>
          <a:p>
            <a:r>
              <a:rPr lang="en-US"/>
              <a:t>Or equivalently:</a:t>
            </a:r>
            <a:endParaRPr lang="en-CN"/>
          </a:p>
          <a:p>
            <a:pPr lvl="1"/>
            <a:endParaRPr lang="en-CN"/>
          </a:p>
        </p:txBody>
      </p:sp>
      <p:pic>
        <p:nvPicPr>
          <p:cNvPr id="4" name="Picture 3">
            <a:extLst>
              <a:ext uri="{FF2B5EF4-FFF2-40B4-BE49-F238E27FC236}">
                <a16:creationId xmlns:a16="http://schemas.microsoft.com/office/drawing/2014/main" id="{A7A2CA97-DB97-1D40-8EA8-71F0FBB0D921}"/>
              </a:ext>
            </a:extLst>
          </p:cNvPr>
          <p:cNvPicPr>
            <a:picLocks noChangeAspect="1"/>
          </p:cNvPicPr>
          <p:nvPr/>
        </p:nvPicPr>
        <p:blipFill>
          <a:blip r:embed="rId2"/>
          <a:stretch>
            <a:fillRect/>
          </a:stretch>
        </p:blipFill>
        <p:spPr>
          <a:xfrm>
            <a:off x="2261999" y="2501792"/>
            <a:ext cx="4940300" cy="1079500"/>
          </a:xfrm>
          <a:prstGeom prst="rect">
            <a:avLst/>
          </a:prstGeom>
        </p:spPr>
      </p:pic>
      <p:pic>
        <p:nvPicPr>
          <p:cNvPr id="5" name="Picture 4">
            <a:extLst>
              <a:ext uri="{FF2B5EF4-FFF2-40B4-BE49-F238E27FC236}">
                <a16:creationId xmlns:a16="http://schemas.microsoft.com/office/drawing/2014/main" id="{610F26A6-34B0-E346-BD78-E845552ADB3A}"/>
              </a:ext>
            </a:extLst>
          </p:cNvPr>
          <p:cNvPicPr>
            <a:picLocks noChangeAspect="1"/>
          </p:cNvPicPr>
          <p:nvPr/>
        </p:nvPicPr>
        <p:blipFill>
          <a:blip r:embed="rId3"/>
          <a:stretch>
            <a:fillRect/>
          </a:stretch>
        </p:blipFill>
        <p:spPr>
          <a:xfrm>
            <a:off x="1960694" y="4257459"/>
            <a:ext cx="5241605" cy="1206607"/>
          </a:xfrm>
          <a:prstGeom prst="rect">
            <a:avLst/>
          </a:prstGeom>
        </p:spPr>
      </p:pic>
    </p:spTree>
    <p:extLst>
      <p:ext uri="{BB962C8B-B14F-4D97-AF65-F5344CB8AC3E}">
        <p14:creationId xmlns:p14="http://schemas.microsoft.com/office/powerpoint/2010/main" val="250550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8047-C568-7A4E-96C9-9C8A92D676AB}"/>
              </a:ext>
            </a:extLst>
          </p:cNvPr>
          <p:cNvSpPr>
            <a:spLocks noGrp="1"/>
          </p:cNvSpPr>
          <p:nvPr>
            <p:ph type="title"/>
          </p:nvPr>
        </p:nvSpPr>
        <p:spPr/>
        <p:txBody>
          <a:bodyPr/>
          <a:lstStyle/>
          <a:p>
            <a:r>
              <a:rPr lang="en-US"/>
              <a:t>Most probable explanation (MPE)</a:t>
            </a:r>
            <a:endParaRPr lang="en-CN"/>
          </a:p>
        </p:txBody>
      </p:sp>
      <p:sp>
        <p:nvSpPr>
          <p:cNvPr id="3" name="Content Placeholder 2">
            <a:extLst>
              <a:ext uri="{FF2B5EF4-FFF2-40B4-BE49-F238E27FC236}">
                <a16:creationId xmlns:a16="http://schemas.microsoft.com/office/drawing/2014/main" id="{FEC11057-02D6-DF4E-9816-40107891A0B4}"/>
              </a:ext>
            </a:extLst>
          </p:cNvPr>
          <p:cNvSpPr>
            <a:spLocks noGrp="1"/>
          </p:cNvSpPr>
          <p:nvPr>
            <p:ph idx="1"/>
          </p:nvPr>
        </p:nvSpPr>
        <p:spPr>
          <a:xfrm>
            <a:off x="838200" y="1825625"/>
            <a:ext cx="5689874" cy="4351338"/>
          </a:xfrm>
        </p:spPr>
        <p:txBody>
          <a:bodyPr>
            <a:normAutofit/>
          </a:bodyPr>
          <a:lstStyle/>
          <a:p>
            <a:r>
              <a:rPr lang="en-US"/>
              <a:t>Most probable explanation (MPE), also known as max propagation, computes the most probable configuration of variables that do not have evidence.</a:t>
            </a:r>
          </a:p>
          <a:p>
            <a:r>
              <a:rPr lang="en-US" altLang="zh-CN"/>
              <a:t>The</a:t>
            </a:r>
            <a:r>
              <a:rPr lang="zh-CN" altLang="en-US"/>
              <a:t> </a:t>
            </a:r>
            <a:r>
              <a:rPr lang="en-US" altLang="zh-CN"/>
              <a:t>MPE</a:t>
            </a:r>
            <a:r>
              <a:rPr lang="zh-CN" altLang="en-US"/>
              <a:t> </a:t>
            </a:r>
            <a:r>
              <a:rPr lang="en-US" altLang="zh-CN"/>
              <a:t>given</a:t>
            </a:r>
            <a:r>
              <a:rPr lang="zh-CN" altLang="en-US"/>
              <a:t> </a:t>
            </a:r>
            <a:r>
              <a:rPr lang="en-US" altLang="zh-CN"/>
              <a:t>the</a:t>
            </a:r>
            <a:r>
              <a:rPr lang="zh-CN" altLang="en-US"/>
              <a:t> </a:t>
            </a:r>
            <a:r>
              <a:rPr lang="en-US" altLang="zh-CN"/>
              <a:t>evidence</a:t>
            </a:r>
            <a:r>
              <a:rPr lang="zh-CN" altLang="en-US"/>
              <a:t> </a:t>
            </a:r>
            <a:r>
              <a:rPr lang="en-US" altLang="zh-CN"/>
              <a:t>A=yes:</a:t>
            </a:r>
          </a:p>
          <a:p>
            <a:pPr lvl="1"/>
            <a:r>
              <a:rPr lang="en-US" altLang="zh-CN"/>
              <a:t>C=no</a:t>
            </a:r>
          </a:p>
          <a:p>
            <a:pPr lvl="1"/>
            <a:r>
              <a:rPr lang="en-US" altLang="zh-CN"/>
              <a:t>S=female</a:t>
            </a:r>
          </a:p>
          <a:p>
            <a:pPr lvl="1"/>
            <a:r>
              <a:rPr lang="en-US" altLang="zh-CN"/>
              <a:t>T1=-</a:t>
            </a:r>
            <a:r>
              <a:rPr lang="en-US" altLang="zh-CN" err="1"/>
              <a:t>ve</a:t>
            </a:r>
            <a:endParaRPr lang="en-US" altLang="zh-CN"/>
          </a:p>
          <a:p>
            <a:pPr lvl="1"/>
            <a:r>
              <a:rPr lang="en-US" altLang="zh-CN"/>
              <a:t>T2=-</a:t>
            </a:r>
            <a:r>
              <a:rPr lang="en-US" altLang="zh-CN" err="1"/>
              <a:t>ve</a:t>
            </a:r>
            <a:endParaRPr lang="en-CN"/>
          </a:p>
          <a:p>
            <a:endParaRPr lang="en-CN"/>
          </a:p>
        </p:txBody>
      </p:sp>
      <p:pic>
        <p:nvPicPr>
          <p:cNvPr id="4" name="Picture 3">
            <a:extLst>
              <a:ext uri="{FF2B5EF4-FFF2-40B4-BE49-F238E27FC236}">
                <a16:creationId xmlns:a16="http://schemas.microsoft.com/office/drawing/2014/main" id="{5AD6DD2A-6049-4B41-91F6-51541C3FE52F}"/>
              </a:ext>
            </a:extLst>
          </p:cNvPr>
          <p:cNvPicPr>
            <a:picLocks noChangeAspect="1"/>
          </p:cNvPicPr>
          <p:nvPr/>
        </p:nvPicPr>
        <p:blipFill>
          <a:blip r:embed="rId2"/>
          <a:stretch>
            <a:fillRect/>
          </a:stretch>
        </p:blipFill>
        <p:spPr>
          <a:xfrm>
            <a:off x="6237364" y="2069481"/>
            <a:ext cx="5954636" cy="3615985"/>
          </a:xfrm>
          <a:prstGeom prst="rect">
            <a:avLst/>
          </a:prstGeom>
        </p:spPr>
      </p:pic>
    </p:spTree>
    <p:extLst>
      <p:ext uri="{BB962C8B-B14F-4D97-AF65-F5344CB8AC3E}">
        <p14:creationId xmlns:p14="http://schemas.microsoft.com/office/powerpoint/2010/main" val="389805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50AD-C3B8-482E-AFA3-1C27FD3F92F7}"/>
              </a:ext>
            </a:extLst>
          </p:cNvPr>
          <p:cNvSpPr>
            <a:spLocks noGrp="1"/>
          </p:cNvSpPr>
          <p:nvPr>
            <p:ph type="title"/>
          </p:nvPr>
        </p:nvSpPr>
        <p:spPr/>
        <p:txBody>
          <a:bodyPr/>
          <a:lstStyle/>
          <a:p>
            <a:r>
              <a:rPr lang="en-US"/>
              <a:t>Task: Probability Query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8F5ACB-3C8D-4859-9D6B-EC116CC6B0CA}"/>
                  </a:ext>
                </a:extLst>
              </p:cNvPr>
              <p:cNvSpPr>
                <a:spLocks noGrp="1"/>
              </p:cNvSpPr>
              <p:nvPr>
                <p:ph idx="1"/>
              </p:nvPr>
            </p:nvSpPr>
            <p:spPr/>
            <p:txBody>
              <a:bodyPr>
                <a:normAutofit fontScale="85000" lnSpcReduction="20000"/>
              </a:bodyPr>
              <a:lstStyle/>
              <a:p>
                <a:pPr marL="0" indent="0">
                  <a:buNone/>
                </a:pPr>
                <a:r>
                  <a:rPr lang="en-US" sz="2600"/>
                  <a:t>Given a Bayesian Network, we know what's the </a:t>
                </a:r>
                <a:r>
                  <a:rPr lang="en-US" sz="2600" u="sng"/>
                  <a:t>joint probability of all random variables</a:t>
                </a:r>
                <a:r>
                  <a:rPr lang="en-US" sz="2600"/>
                  <a:t>.</a:t>
                </a:r>
              </a:p>
              <a:p>
                <a:pPr marL="0" indent="0">
                  <a:buNone/>
                </a:pPr>
                <a:r>
                  <a:rPr lang="en-US" sz="2600"/>
                  <a:t>Now we want to compute some other probability!</a:t>
                </a:r>
              </a:p>
              <a:p>
                <a:pPr marL="514350" indent="-514350">
                  <a:buAutoNum type="arabicPeriod"/>
                </a:pPr>
                <a:endParaRPr lang="en-US" b="1"/>
              </a:p>
              <a:p>
                <a:pPr marL="514350" indent="-514350">
                  <a:buAutoNum type="arabicPeriod"/>
                </a:pPr>
                <a:r>
                  <a:rPr lang="en-US" b="1"/>
                  <a:t>Conditional probability query</a:t>
                </a:r>
              </a:p>
              <a:p>
                <a:pPr marL="0" indent="0">
                  <a:buNone/>
                </a:pPr>
                <a:r>
                  <a:rPr lang="en-US"/>
                  <a:t>Compute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a:p>
              <a:p>
                <a14:m>
                  <m:oMath xmlns:m="http://schemas.openxmlformats.org/officeDocument/2006/math">
                    <m:r>
                      <a:rPr lang="en-US" sz="2400" b="0" i="1" smtClean="0">
                        <a:solidFill>
                          <a:schemeClr val="tx1"/>
                        </a:solidFill>
                        <a:latin typeface="Cambria Math" panose="02040503050406030204" pitchFamily="18" charset="0"/>
                      </a:rPr>
                      <m:t>𝐸</m:t>
                    </m:r>
                    <m:r>
                      <a:rPr lang="en-US" sz="2400" b="0" i="0" smtClean="0">
                        <a:solidFill>
                          <a:schemeClr val="tx1"/>
                        </a:solidFill>
                        <a:latin typeface="Cambria Math" panose="02040503050406030204" pitchFamily="18" charset="0"/>
                      </a:rPr>
                      <m:t>:</m:t>
                    </m:r>
                    <m:r>
                      <m:rPr>
                        <m:nor/>
                      </m:rPr>
                      <a:rPr lang="en-US" sz="2400" i="1" dirty="0"/>
                      <m:t>Evidence</m:t>
                    </m:r>
                  </m:oMath>
                </a14:m>
                <a:endParaRPr lang="en-US" sz="2400">
                  <a:solidFill>
                    <a:schemeClr val="tx1"/>
                  </a:solidFill>
                </a:endParaRPr>
              </a:p>
              <a:p>
                <a:pPr lvl="1"/>
                <a:r>
                  <a:rPr lang="en-US" sz="2000"/>
                  <a:t>A subset of random variables with known (instantiated) values </a:t>
                </a:r>
                <a14:m>
                  <m:oMath xmlns:m="http://schemas.openxmlformats.org/officeDocument/2006/math">
                    <m:r>
                      <a:rPr lang="en-US" sz="2000" b="0" i="1" smtClean="0">
                        <a:latin typeface="Cambria Math" panose="02040503050406030204" pitchFamily="18" charset="0"/>
                      </a:rPr>
                      <m:t>𝑒</m:t>
                    </m:r>
                  </m:oMath>
                </a14:m>
                <a:endParaRPr lang="en-US" sz="2000"/>
              </a:p>
              <a:p>
                <a14:m>
                  <m:oMath xmlns:m="http://schemas.openxmlformats.org/officeDocument/2006/math">
                    <m:r>
                      <a:rPr lang="en-US" sz="2400" b="0" i="1" smtClean="0">
                        <a:solidFill>
                          <a:schemeClr val="tx1"/>
                        </a:solidFill>
                        <a:latin typeface="Cambria Math" panose="02040503050406030204" pitchFamily="18" charset="0"/>
                      </a:rPr>
                      <m:t>𝑌</m:t>
                    </m:r>
                  </m:oMath>
                </a14:m>
                <a:r>
                  <a:rPr lang="en-US" sz="2400">
                    <a:solidFill>
                      <a:schemeClr val="tx1"/>
                    </a:solidFill>
                  </a:rPr>
                  <a:t>: </a:t>
                </a:r>
                <a:r>
                  <a:rPr lang="en-US" sz="2400"/>
                  <a:t>Query variables </a:t>
                </a:r>
                <a:endParaRPr lang="en-US" sz="2400">
                  <a:solidFill>
                    <a:schemeClr val="tx1"/>
                  </a:solidFill>
                </a:endParaRPr>
              </a:p>
              <a:p>
                <a:pPr lvl="1"/>
                <a:r>
                  <a:rPr lang="en-US" sz="2000"/>
                  <a:t>A subset of random variables (values unknown)</a:t>
                </a:r>
              </a:p>
              <a:p>
                <a:pPr lvl="1"/>
                <a:endParaRPr lang="en-US" sz="2000"/>
              </a:p>
              <a:p>
                <a:pPr marL="0" indent="0">
                  <a:buNone/>
                </a:pPr>
                <a:r>
                  <a:rPr lang="en-US" sz="2400" b="1"/>
                  <a:t>2. Marginalize one or a set of variable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i="1">
                          <a:latin typeface="Cambria Math" panose="02040503050406030204" pitchFamily="18" charset="0"/>
                        </a:rPr>
                        <m:t>)</m:t>
                      </m:r>
                    </m:oMath>
                  </m:oMathPara>
                </a14:m>
                <a:endParaRPr lang="en-US" sz="2400"/>
              </a:p>
              <a:p>
                <a:pPr marL="0" indent="0">
                  <a:buNone/>
                </a:pPr>
                <a:endParaRPr lang="en-US" sz="2400"/>
              </a:p>
              <a:p>
                <a:pPr lvl="1"/>
                <a:endParaRPr lang="en-US"/>
              </a:p>
              <a:p>
                <a:pPr lvl="1"/>
                <a:endParaRPr lang="en-US"/>
              </a:p>
            </p:txBody>
          </p:sp>
        </mc:Choice>
        <mc:Fallback>
          <p:sp>
            <p:nvSpPr>
              <p:cNvPr id="3" name="Content Placeholder 2">
                <a:extLst>
                  <a:ext uri="{FF2B5EF4-FFF2-40B4-BE49-F238E27FC236}">
                    <a16:creationId xmlns:a16="http://schemas.microsoft.com/office/drawing/2014/main" id="{198F5ACB-3C8D-4859-9D6B-EC116CC6B0CA}"/>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97239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EFCE-01F1-47FB-AD8A-21C8F2906542}"/>
              </a:ext>
            </a:extLst>
          </p:cNvPr>
          <p:cNvSpPr>
            <a:spLocks noGrp="1"/>
          </p:cNvSpPr>
          <p:nvPr>
            <p:ph type="title"/>
          </p:nvPr>
        </p:nvSpPr>
        <p:spPr/>
        <p:txBody>
          <a:bodyPr/>
          <a:lstStyle/>
          <a:p>
            <a:r>
              <a:rPr lang="en-US"/>
              <a:t>Example – Inference</a:t>
            </a:r>
          </a:p>
        </p:txBody>
      </p:sp>
      <p:pic>
        <p:nvPicPr>
          <p:cNvPr id="5" name="Content Placeholder 4">
            <a:extLst>
              <a:ext uri="{FF2B5EF4-FFF2-40B4-BE49-F238E27FC236}">
                <a16:creationId xmlns:a16="http://schemas.microsoft.com/office/drawing/2014/main" id="{7034EFD1-DF4C-4D71-864C-435B3AC486EA}"/>
              </a:ext>
            </a:extLst>
          </p:cNvPr>
          <p:cNvPicPr>
            <a:picLocks noGrp="1" noChangeAspect="1"/>
          </p:cNvPicPr>
          <p:nvPr>
            <p:ph idx="1"/>
          </p:nvPr>
        </p:nvPicPr>
        <p:blipFill>
          <a:blip r:embed="rId2"/>
          <a:stretch>
            <a:fillRect/>
          </a:stretch>
        </p:blipFill>
        <p:spPr>
          <a:xfrm>
            <a:off x="1368425" y="2899569"/>
            <a:ext cx="8972550" cy="2152650"/>
          </a:xfrm>
          <a:prstGeom prst="rect">
            <a:avLst/>
          </a:prstGeom>
        </p:spPr>
      </p:pic>
      <p:pic>
        <p:nvPicPr>
          <p:cNvPr id="4" name="Picture 3">
            <a:extLst>
              <a:ext uri="{FF2B5EF4-FFF2-40B4-BE49-F238E27FC236}">
                <a16:creationId xmlns:a16="http://schemas.microsoft.com/office/drawing/2014/main" id="{85F1921D-1076-4CA0-B66C-233E42C083CB}"/>
              </a:ext>
            </a:extLst>
          </p:cNvPr>
          <p:cNvPicPr>
            <a:picLocks noChangeAspect="1"/>
          </p:cNvPicPr>
          <p:nvPr/>
        </p:nvPicPr>
        <p:blipFill>
          <a:blip r:embed="rId3"/>
          <a:stretch>
            <a:fillRect/>
          </a:stretch>
        </p:blipFill>
        <p:spPr>
          <a:xfrm>
            <a:off x="3933825" y="1426369"/>
            <a:ext cx="4324350" cy="1590675"/>
          </a:xfrm>
          <a:prstGeom prst="rect">
            <a:avLst/>
          </a:prstGeom>
        </p:spPr>
      </p:pic>
      <p:sp>
        <p:nvSpPr>
          <p:cNvPr id="6" name="TextBox 5">
            <a:extLst>
              <a:ext uri="{FF2B5EF4-FFF2-40B4-BE49-F238E27FC236}">
                <a16:creationId xmlns:a16="http://schemas.microsoft.com/office/drawing/2014/main" id="{1C000A04-8D9A-4402-9E48-404815AFCC7F}"/>
              </a:ext>
            </a:extLst>
          </p:cNvPr>
          <p:cNvSpPr txBox="1"/>
          <p:nvPr/>
        </p:nvSpPr>
        <p:spPr>
          <a:xfrm>
            <a:off x="1143000" y="5431631"/>
            <a:ext cx="7366000" cy="523220"/>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compute </a:t>
            </a:r>
            <a:r>
              <a:rPr lang="en-US" sz="2800" err="1">
                <a:latin typeface="Cambria" panose="02040503050406030204" pitchFamily="18" charset="0"/>
                <a:ea typeface="Cambria" panose="02040503050406030204" pitchFamily="18" charset="0"/>
              </a:rPr>
              <a:t>Pr</a:t>
            </a:r>
            <a:r>
              <a:rPr lang="en-US" sz="2800">
                <a:latin typeface="Cambria" panose="02040503050406030204" pitchFamily="18" charset="0"/>
                <a:ea typeface="Cambria" panose="02040503050406030204" pitchFamily="18" charset="0"/>
              </a:rPr>
              <a:t>(a=</a:t>
            </a:r>
            <a:r>
              <a:rPr lang="en-US" sz="2800" err="1">
                <a:latin typeface="Cambria" panose="02040503050406030204" pitchFamily="18" charset="0"/>
                <a:ea typeface="Cambria" panose="02040503050406030204" pitchFamily="18" charset="0"/>
              </a:rPr>
              <a:t>T|b</a:t>
            </a:r>
            <a:r>
              <a:rPr lang="en-US" sz="2800">
                <a:latin typeface="Cambria" panose="02040503050406030204" pitchFamily="18" charset="0"/>
                <a:ea typeface="Cambria" panose="02040503050406030204" pitchFamily="18" charset="0"/>
              </a:rPr>
              <a:t>=T)</a:t>
            </a:r>
          </a:p>
        </p:txBody>
      </p:sp>
    </p:spTree>
    <p:extLst>
      <p:ext uri="{BB962C8B-B14F-4D97-AF65-F5344CB8AC3E}">
        <p14:creationId xmlns:p14="http://schemas.microsoft.com/office/powerpoint/2010/main" val="3467974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6B47-EAEB-470E-8597-AC2260018154}"/>
              </a:ext>
            </a:extLst>
          </p:cNvPr>
          <p:cNvSpPr>
            <a:spLocks noGrp="1"/>
          </p:cNvSpPr>
          <p:nvPr>
            <p:ph type="title"/>
          </p:nvPr>
        </p:nvSpPr>
        <p:spPr/>
        <p:txBody>
          <a:bodyPr/>
          <a:lstStyle/>
          <a:p>
            <a:r>
              <a:rPr lang="en-US"/>
              <a:t>Example – Inference</a:t>
            </a:r>
          </a:p>
        </p:txBody>
      </p:sp>
      <p:pic>
        <p:nvPicPr>
          <p:cNvPr id="5" name="Content Placeholder 4">
            <a:extLst>
              <a:ext uri="{FF2B5EF4-FFF2-40B4-BE49-F238E27FC236}">
                <a16:creationId xmlns:a16="http://schemas.microsoft.com/office/drawing/2014/main" id="{063F9EAF-67AE-41DA-BF8C-444FB8530ECC}"/>
              </a:ext>
            </a:extLst>
          </p:cNvPr>
          <p:cNvPicPr>
            <a:picLocks noGrp="1" noChangeAspect="1"/>
          </p:cNvPicPr>
          <p:nvPr>
            <p:ph idx="1"/>
          </p:nvPr>
        </p:nvPicPr>
        <p:blipFill>
          <a:blip r:embed="rId2"/>
          <a:stretch>
            <a:fillRect/>
          </a:stretch>
        </p:blipFill>
        <p:spPr>
          <a:xfrm>
            <a:off x="5372256" y="1800967"/>
            <a:ext cx="6924675" cy="3190875"/>
          </a:xfrm>
          <a:prstGeom prst="rect">
            <a:avLst/>
          </a:prstGeom>
        </p:spPr>
      </p:pic>
      <p:pic>
        <p:nvPicPr>
          <p:cNvPr id="4" name="Content Placeholder 4">
            <a:extLst>
              <a:ext uri="{FF2B5EF4-FFF2-40B4-BE49-F238E27FC236}">
                <a16:creationId xmlns:a16="http://schemas.microsoft.com/office/drawing/2014/main" id="{FF6029C0-6FC9-074D-90F8-B508F0C1E7F3}"/>
              </a:ext>
            </a:extLst>
          </p:cNvPr>
          <p:cNvPicPr>
            <a:picLocks noChangeAspect="1"/>
          </p:cNvPicPr>
          <p:nvPr/>
        </p:nvPicPr>
        <p:blipFill>
          <a:blip r:embed="rId3"/>
          <a:stretch>
            <a:fillRect/>
          </a:stretch>
        </p:blipFill>
        <p:spPr>
          <a:xfrm>
            <a:off x="732425" y="3396405"/>
            <a:ext cx="6167737" cy="1479733"/>
          </a:xfrm>
          <a:prstGeom prst="rect">
            <a:avLst/>
          </a:prstGeom>
        </p:spPr>
      </p:pic>
      <p:pic>
        <p:nvPicPr>
          <p:cNvPr id="6" name="Picture 5">
            <a:extLst>
              <a:ext uri="{FF2B5EF4-FFF2-40B4-BE49-F238E27FC236}">
                <a16:creationId xmlns:a16="http://schemas.microsoft.com/office/drawing/2014/main" id="{403C080E-9534-FC43-A59E-512C70FF7297}"/>
              </a:ext>
            </a:extLst>
          </p:cNvPr>
          <p:cNvPicPr>
            <a:picLocks noChangeAspect="1"/>
          </p:cNvPicPr>
          <p:nvPr/>
        </p:nvPicPr>
        <p:blipFill>
          <a:blip r:embed="rId4"/>
          <a:stretch>
            <a:fillRect/>
          </a:stretch>
        </p:blipFill>
        <p:spPr>
          <a:xfrm>
            <a:off x="807391" y="1504873"/>
            <a:ext cx="4324350" cy="1590675"/>
          </a:xfrm>
          <a:prstGeom prst="rect">
            <a:avLst/>
          </a:prstGeom>
        </p:spPr>
      </p:pic>
    </p:spTree>
    <p:extLst>
      <p:ext uri="{BB962C8B-B14F-4D97-AF65-F5344CB8AC3E}">
        <p14:creationId xmlns:p14="http://schemas.microsoft.com/office/powerpoint/2010/main" val="3284713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Variable Elimination</a:t>
            </a:r>
          </a:p>
        </p:txBody>
      </p:sp>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p:txBody>
          <a:bodyPr/>
          <a:lstStyle/>
          <a:p>
            <a:r>
              <a:rPr lang="en-US">
                <a:solidFill>
                  <a:srgbClr val="FF0000"/>
                </a:solidFill>
              </a:rPr>
              <a:t>Dynamic Programming</a:t>
            </a:r>
          </a:p>
          <a:p>
            <a:r>
              <a:rPr lang="en-US" b="1"/>
              <a:t>Sum out one variable at a time</a:t>
            </a:r>
          </a:p>
          <a:p>
            <a:r>
              <a:rPr lang="en-US"/>
              <a:t>Basic computation step: manipulation of factors</a:t>
            </a:r>
          </a:p>
          <a:p>
            <a:r>
              <a:rPr lang="en-US"/>
              <a:t>Cache intermediate results to improve efficiency</a:t>
            </a:r>
          </a:p>
          <a:p>
            <a:endParaRPr lang="en-US"/>
          </a:p>
          <a:p>
            <a:endParaRPr lang="en-US"/>
          </a:p>
          <a:p>
            <a:pPr marL="0" indent="0">
              <a:buNone/>
            </a:pPr>
            <a:r>
              <a:rPr lang="en-US"/>
              <a:t>Let's start from </a:t>
            </a:r>
            <a:r>
              <a:rPr lang="en-US" u="sng"/>
              <a:t>a simple example</a:t>
            </a:r>
            <a:r>
              <a:rPr lang="en-US"/>
              <a:t> and move to </a:t>
            </a:r>
            <a:r>
              <a:rPr lang="en-US" u="sng"/>
              <a:t>complex ones</a:t>
            </a:r>
            <a:r>
              <a:rPr lang="en-US"/>
              <a:t>.</a:t>
            </a:r>
            <a:br>
              <a:rPr lang="en-US"/>
            </a:br>
            <a:endParaRPr lang="en-US"/>
          </a:p>
        </p:txBody>
      </p:sp>
    </p:spTree>
    <p:extLst>
      <p:ext uri="{BB962C8B-B14F-4D97-AF65-F5344CB8AC3E}">
        <p14:creationId xmlns:p14="http://schemas.microsoft.com/office/powerpoint/2010/main" val="535806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Example - Try to Compute Some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2619024"/>
                <a:ext cx="10515600" cy="3557939"/>
              </a:xfrm>
            </p:spPr>
            <p:txBody>
              <a:bodyPr/>
              <a:lstStyle/>
              <a:p>
                <a:r>
                  <a:rPr lang="en-US" b="1"/>
                  <a:t>Goal: Compute </a:t>
                </a:r>
                <a14:m>
                  <m:oMath xmlns:m="http://schemas.openxmlformats.org/officeDocument/2006/math">
                    <m:r>
                      <a:rPr lang="en-US" b="1" i="1" smtClean="0">
                        <a:latin typeface="Cambria Math" panose="02040503050406030204" pitchFamily="18" charset="0"/>
                      </a:rPr>
                      <m:t>𝑷</m:t>
                    </m:r>
                    <m:d>
                      <m:dPr>
                        <m:ctrlPr>
                          <a:rPr lang="en-US" b="1" i="1" smtClean="0">
                            <a:latin typeface="Cambria Math" panose="02040503050406030204" pitchFamily="18" charset="0"/>
                          </a:rPr>
                        </m:ctrlPr>
                      </m:dPr>
                      <m:e>
                        <m:r>
                          <a:rPr lang="en-US" b="1" i="1" smtClean="0">
                            <a:latin typeface="Cambria Math" panose="02040503050406030204" pitchFamily="18" charset="0"/>
                          </a:rPr>
                          <m:t>𝑫</m:t>
                        </m:r>
                      </m:e>
                    </m:d>
                  </m:oMath>
                </a14:m>
                <a:endParaRPr lang="en-US" b="1"/>
              </a:p>
              <a:p>
                <a:pPr marL="0" indent="0">
                  <a:buNone/>
                </a:pPr>
                <a:r>
                  <a:rPr lang="en-US"/>
                  <a:t>Seems very easy!</a:t>
                </a:r>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2619024"/>
                <a:ext cx="10515600" cy="3557939"/>
              </a:xfrm>
              <a:blipFill>
                <a:blip r:embed="rId2"/>
                <a:stretch>
                  <a:fillRect l="-1217" t="-291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A94133E-9A3F-469D-B09A-D3F587D1CDDD}"/>
              </a:ext>
            </a:extLst>
          </p:cNvPr>
          <p:cNvGrpSpPr/>
          <p:nvPr/>
        </p:nvGrpSpPr>
        <p:grpSpPr>
          <a:xfrm>
            <a:off x="996245" y="1690688"/>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303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FAD9-A321-44B0-A42C-81FEAE14A138}"/>
              </a:ext>
            </a:extLst>
          </p:cNvPr>
          <p:cNvSpPr>
            <a:spLocks noGrp="1"/>
          </p:cNvSpPr>
          <p:nvPr>
            <p:ph type="title"/>
          </p:nvPr>
        </p:nvSpPr>
        <p:spPr/>
        <p:txBody>
          <a:bodyPr/>
          <a:lstStyle/>
          <a:p>
            <a:r>
              <a:rPr lang="en-US"/>
              <a:t>Bayesian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BB5D81-BEDF-464E-94BF-2F50B72BDDC0}"/>
                  </a:ext>
                </a:extLst>
              </p:cNvPr>
              <p:cNvSpPr>
                <a:spLocks noGrp="1"/>
              </p:cNvSpPr>
              <p:nvPr>
                <p:ph idx="1"/>
              </p:nvPr>
            </p:nvSpPr>
            <p:spPr/>
            <p:txBody>
              <a:bodyPr>
                <a:normAutofit fontScale="92500" lnSpcReduction="10000"/>
              </a:bodyPr>
              <a:lstStyle/>
              <a:p>
                <a:pPr marL="0" indent="0">
                  <a:buNone/>
                </a:pPr>
                <a:r>
                  <a:rPr lang="en-US" altLang="zh-CN"/>
                  <a:t>Goal: Represent </a:t>
                </a:r>
                <a:r>
                  <a:rPr lang="en-US" altLang="zh-CN" u="sng"/>
                  <a:t>joint probability</a:t>
                </a:r>
                <a:r>
                  <a:rPr lang="en-US" altLang="zh-CN"/>
                  <a:t> over a set of random variables</a:t>
                </a:r>
              </a:p>
              <a:p>
                <a:pPr lvl="1"/>
                <a:r>
                  <a:rPr lang="en-US" altLang="zh-CN"/>
                  <a:t>Facilitate probability computation</a:t>
                </a:r>
              </a:p>
              <a:p>
                <a:pPr marL="0" indent="0">
                  <a:buNone/>
                </a:pPr>
                <a:endParaRPr lang="en-US" altLang="zh-CN"/>
              </a:p>
              <a:p>
                <a:pPr marL="0" indent="0">
                  <a:buNone/>
                </a:pPr>
                <a:r>
                  <a:rPr lang="en-US" altLang="zh-CN" sz="3600"/>
                  <a:t>Component:</a:t>
                </a:r>
              </a:p>
              <a:p>
                <a:pPr marL="0" indent="0">
                  <a:buNone/>
                </a:pPr>
                <a:r>
                  <a:rPr lang="en-US" altLang="zh-CN" b="1"/>
                  <a:t>(1) Graph Structure</a:t>
                </a:r>
                <a:r>
                  <a:rPr lang="en-US" altLang="zh-CN"/>
                  <a:t>: a Directed Acyclic Graph (DAG)</a:t>
                </a:r>
              </a:p>
              <a:p>
                <a:pPr lvl="1"/>
                <a:r>
                  <a:rPr lang="en-US" altLang="zh-CN"/>
                  <a:t>Nodes: random variables (events)</a:t>
                </a:r>
              </a:p>
              <a:p>
                <a:pPr lvl="1"/>
                <a:r>
                  <a:rPr lang="en-US"/>
                  <a:t>Edges: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a14:m>
                <a:r>
                  <a:rPr lang="en-US"/>
                  <a:t> means </a:t>
                </a:r>
                <a14:m>
                  <m:oMath xmlns:m="http://schemas.openxmlformats.org/officeDocument/2006/math">
                    <m:r>
                      <a:rPr lang="en-US" b="0" i="1" smtClean="0">
                        <a:latin typeface="Cambria Math" panose="02040503050406030204" pitchFamily="18" charset="0"/>
                      </a:rPr>
                      <m:t>𝑦</m:t>
                    </m:r>
                  </m:oMath>
                </a14:m>
                <a:r>
                  <a:rPr lang="en-US"/>
                  <a:t> causes/influences </a:t>
                </a:r>
                <a14:m>
                  <m:oMath xmlns:m="http://schemas.openxmlformats.org/officeDocument/2006/math">
                    <m:r>
                      <a:rPr lang="en-US" b="0" i="1" smtClean="0">
                        <a:latin typeface="Cambria Math" panose="02040503050406030204" pitchFamily="18" charset="0"/>
                      </a:rPr>
                      <m:t>𝑥</m:t>
                    </m:r>
                  </m:oMath>
                </a14:m>
                <a:endParaRPr lang="en-US" altLang="zh-CN"/>
              </a:p>
              <a:p>
                <a:pPr marL="0" indent="0">
                  <a:buNone/>
                </a:pPr>
                <a:r>
                  <a:rPr lang="en-US" altLang="zh-CN" b="1"/>
                  <a:t>(2) Local Probability Model</a:t>
                </a:r>
              </a:p>
              <a:p>
                <a:pPr lvl="1"/>
                <a:r>
                  <a:rPr lang="en-US"/>
                  <a:t>Represent the dependence of each variable on its parents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a14:m>
                <a:r>
                  <a:rPr lang="en-US"/>
                  <a:t>: conditional probability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e>
                    </m:d>
                  </m:oMath>
                </a14:m>
                <a:endParaRPr lang="en-US"/>
              </a:p>
              <a:p>
                <a:pPr lvl="1"/>
                <a:r>
                  <a:rPr lang="en-US" b="0"/>
                  <a:t>Root variables: marginal probability</a:t>
                </a:r>
              </a:p>
              <a:p>
                <a:endParaRPr lang="en-US"/>
              </a:p>
            </p:txBody>
          </p:sp>
        </mc:Choice>
        <mc:Fallback>
          <p:sp>
            <p:nvSpPr>
              <p:cNvPr id="3" name="Content Placeholder 2">
                <a:extLst>
                  <a:ext uri="{FF2B5EF4-FFF2-40B4-BE49-F238E27FC236}">
                    <a16:creationId xmlns:a16="http://schemas.microsoft.com/office/drawing/2014/main" id="{08BB5D81-BEDF-464E-94BF-2F50B72BDDC0}"/>
                  </a:ext>
                </a:extLst>
              </p:cNvPr>
              <p:cNvSpPr>
                <a:spLocks noGrp="1" noRot="1" noChangeAspect="1" noMove="1" noResize="1" noEditPoints="1" noAdjustHandles="1" noChangeArrowheads="1" noChangeShapeType="1" noTextEdit="1"/>
              </p:cNvSpPr>
              <p:nvPr>
                <p:ph idx="1"/>
              </p:nvPr>
            </p:nvSpPr>
            <p:spPr>
              <a:blipFill>
                <a:blip r:embed="rId3"/>
                <a:stretch>
                  <a:fillRect l="-1565" t="-2801" b="-980"/>
                </a:stretch>
              </a:blipFill>
            </p:spPr>
            <p:txBody>
              <a:bodyPr/>
              <a:lstStyle/>
              <a:p>
                <a:r>
                  <a:rPr lang="en-US">
                    <a:noFill/>
                  </a:rPr>
                  <a:t> </a:t>
                </a:r>
              </a:p>
            </p:txBody>
          </p:sp>
        </mc:Fallback>
      </mc:AlternateContent>
    </p:spTree>
    <p:extLst>
      <p:ext uri="{BB962C8B-B14F-4D97-AF65-F5344CB8AC3E}">
        <p14:creationId xmlns:p14="http://schemas.microsoft.com/office/powerpoint/2010/main" val="33611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Example - Try to Compute Some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1357824"/>
                <a:ext cx="10515600" cy="5135052"/>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nary>
                            </m:e>
                          </m:nary>
                        </m:e>
                      </m:nary>
                    </m:oMath>
                  </m:oMathPara>
                </a14:m>
                <a:endParaRPr lang="en-US"/>
              </a:p>
              <a:p>
                <a:pPr marL="0" indent="0">
                  <a:buNone/>
                </a:pPr>
                <a:endParaRPr lang="en-US" b="0" i="1">
                  <a:latin typeface="Cambria Math" panose="02040503050406030204" pitchFamily="18" charset="0"/>
                </a:endParaRPr>
              </a:p>
              <a:p>
                <a:pPr marL="0" indent="0">
                  <a:buNone/>
                </a:pPr>
                <a:endParaRPr lang="en-US"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rPr>
                            <m:t>𝑐</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d>
                    </m:oMath>
                    <m:oMath xmlns:m="http://schemas.openxmlformats.org/officeDocument/2006/math">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rPr>
                                <m:t>𝐶</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𝐶</m:t>
                              </m:r>
                            </m:e>
                          </m:d>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𝐵</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𝐶</m:t>
                                  </m:r>
                                </m:e>
                                <m:e>
                                  <m:r>
                                    <a:rPr lang="en-US" b="0" i="1" smtClean="0">
                                      <a:latin typeface="Cambria Math" panose="02040503050406030204" pitchFamily="18" charset="0"/>
                                    </a:rPr>
                                    <m:t>𝐵</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nary>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𝐶</m:t>
                              </m:r>
                            </m:e>
                          </m:d>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𝐵</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𝐶</m:t>
                                  </m:r>
                                </m:e>
                                <m:e>
                                  <m:r>
                                    <a:rPr lang="en-US" i="1">
                                      <a:latin typeface="Cambria Math" panose="02040503050406030204" pitchFamily="18" charset="0"/>
                                    </a:rPr>
                                    <m:t>𝐵</m:t>
                                  </m:r>
                                </m:e>
                              </m:d>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m:t>
                                  </m:r>
                                </m:e>
                              </m:nary>
                            </m:e>
                          </m:nary>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𝐵</m:t>
                              </m:r>
                            </m:sub>
                            <m:sup/>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𝐴</m:t>
                                  </m:r>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e>
                              </m:nary>
                            </m:e>
                          </m:nary>
                        </m:e>
                      </m:nary>
                    </m:oMath>
                  </m:oMathPara>
                </a14:m>
                <a:endParaRPr lang="en-US" b="0"/>
              </a:p>
              <a:p>
                <a:pPr marL="0" indent="0">
                  <a:buNone/>
                </a:pPr>
                <a:endParaRPr lang="en-US" b="0"/>
              </a:p>
              <a:p>
                <a:pPr marL="0" indent="0">
                  <a:buNone/>
                </a:pPr>
                <a:endParaRPr lang="en-US"/>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1357824"/>
                <a:ext cx="10515600" cy="5135052"/>
              </a:xfrm>
              <a:blipFill>
                <a:blip r:embed="rId2"/>
                <a:stretch>
                  <a:fillRect l="-58"/>
                </a:stretch>
              </a:blipFill>
            </p:spPr>
            <p:txBody>
              <a:bodyPr/>
              <a:lstStyle/>
              <a:p>
                <a:r>
                  <a:rPr lang="en-US">
                    <a:noFill/>
                  </a:rPr>
                  <a:t> </a:t>
                </a:r>
              </a:p>
            </p:txBody>
          </p:sp>
        </mc:Fallback>
      </mc:AlternateContent>
      <p:cxnSp>
        <p:nvCxnSpPr>
          <p:cNvPr id="18" name="Connector: Curved 17">
            <a:extLst>
              <a:ext uri="{FF2B5EF4-FFF2-40B4-BE49-F238E27FC236}">
                <a16:creationId xmlns:a16="http://schemas.microsoft.com/office/drawing/2014/main" id="{61CBB641-0F3E-4B5B-A223-D0DDE1834FE2}"/>
              </a:ext>
            </a:extLst>
          </p:cNvPr>
          <p:cNvCxnSpPr>
            <a:cxnSpLocks/>
          </p:cNvCxnSpPr>
          <p:nvPr/>
        </p:nvCxnSpPr>
        <p:spPr>
          <a:xfrm rot="10800000" flipV="1">
            <a:off x="4714278" y="3258199"/>
            <a:ext cx="714528" cy="421389"/>
          </a:xfrm>
          <a:prstGeom prst="curvedConnector3">
            <a:avLst>
              <a:gd name="adj1" fmla="val -17936"/>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CB6914B-92DF-4089-8916-521C2336DC1D}"/>
              </a:ext>
            </a:extLst>
          </p:cNvPr>
          <p:cNvSpPr txBox="1"/>
          <p:nvPr/>
        </p:nvSpPr>
        <p:spPr>
          <a:xfrm>
            <a:off x="5961624" y="3198167"/>
            <a:ext cx="1916288" cy="461665"/>
          </a:xfrm>
          <a:prstGeom prst="rect">
            <a:avLst/>
          </a:prstGeom>
          <a:noFill/>
        </p:spPr>
        <p:txBody>
          <a:bodyPr wrap="square" rtlCol="0">
            <a:spAutoFit/>
          </a:bodyPr>
          <a:lstStyle/>
          <a:p>
            <a:pPr algn="l"/>
            <a:r>
              <a:rPr lang="en-US" sz="2400">
                <a:solidFill>
                  <a:schemeClr val="accent1">
                    <a:lumMod val="60000"/>
                    <a:lumOff val="40000"/>
                  </a:schemeClr>
                </a:solidFill>
              </a:rPr>
              <a:t>written as</a:t>
            </a:r>
          </a:p>
        </p:txBody>
      </p:sp>
      <p:sp>
        <p:nvSpPr>
          <p:cNvPr id="40" name="Oval 39">
            <a:extLst>
              <a:ext uri="{FF2B5EF4-FFF2-40B4-BE49-F238E27FC236}">
                <a16:creationId xmlns:a16="http://schemas.microsoft.com/office/drawing/2014/main" id="{FEB896E8-8531-40A2-BD7A-0877E70D5611}"/>
              </a:ext>
            </a:extLst>
          </p:cNvPr>
          <p:cNvSpPr/>
          <p:nvPr/>
        </p:nvSpPr>
        <p:spPr>
          <a:xfrm>
            <a:off x="2508316" y="3063265"/>
            <a:ext cx="169333" cy="210513"/>
          </a:xfrm>
          <a:prstGeom prst="ellipse">
            <a:avLst/>
          </a:prstGeom>
          <a:solidFill>
            <a:schemeClr val="accent6">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41" name="Oval 40">
            <a:extLst>
              <a:ext uri="{FF2B5EF4-FFF2-40B4-BE49-F238E27FC236}">
                <a16:creationId xmlns:a16="http://schemas.microsoft.com/office/drawing/2014/main" id="{D93C4D97-5A45-4FD6-95D9-857D99A47406}"/>
              </a:ext>
            </a:extLst>
          </p:cNvPr>
          <p:cNvSpPr/>
          <p:nvPr/>
        </p:nvSpPr>
        <p:spPr>
          <a:xfrm>
            <a:off x="3046927" y="3063264"/>
            <a:ext cx="169333" cy="210513"/>
          </a:xfrm>
          <a:prstGeom prst="ellipse">
            <a:avLst/>
          </a:prstGeom>
          <a:solidFill>
            <a:schemeClr val="accent6">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42" name="TextBox 41">
            <a:extLst>
              <a:ext uri="{FF2B5EF4-FFF2-40B4-BE49-F238E27FC236}">
                <a16:creationId xmlns:a16="http://schemas.microsoft.com/office/drawing/2014/main" id="{880CF2BD-A44C-464E-B9FF-79B7A8766D34}"/>
              </a:ext>
            </a:extLst>
          </p:cNvPr>
          <p:cNvSpPr txBox="1"/>
          <p:nvPr/>
        </p:nvSpPr>
        <p:spPr>
          <a:xfrm>
            <a:off x="2288755" y="2518297"/>
            <a:ext cx="1056828" cy="461665"/>
          </a:xfrm>
          <a:prstGeom prst="rect">
            <a:avLst/>
          </a:prstGeom>
          <a:noFill/>
        </p:spPr>
        <p:txBody>
          <a:bodyPr wrap="none" rtlCol="0">
            <a:spAutoFit/>
          </a:bodyPr>
          <a:lstStyle/>
          <a:p>
            <a:pPr algn="l"/>
            <a:r>
              <a:rPr lang="en-US" sz="2400">
                <a:solidFill>
                  <a:schemeClr val="accent6">
                    <a:lumMod val="75000"/>
                  </a:schemeClr>
                </a:solidFill>
              </a:rPr>
              <a:t>C=True</a:t>
            </a:r>
          </a:p>
        </p:txBody>
      </p:sp>
      <p:sp>
        <p:nvSpPr>
          <p:cNvPr id="43" name="Oval 42">
            <a:extLst>
              <a:ext uri="{FF2B5EF4-FFF2-40B4-BE49-F238E27FC236}">
                <a16:creationId xmlns:a16="http://schemas.microsoft.com/office/drawing/2014/main" id="{5EDFC827-493D-4CAE-A091-3AD1EE5631D5}"/>
              </a:ext>
            </a:extLst>
          </p:cNvPr>
          <p:cNvSpPr/>
          <p:nvPr/>
        </p:nvSpPr>
        <p:spPr>
          <a:xfrm>
            <a:off x="4209971" y="3008471"/>
            <a:ext cx="220160" cy="296404"/>
          </a:xfrm>
          <a:prstGeom prst="ellipse">
            <a:avLst/>
          </a:prstGeom>
          <a:solidFill>
            <a:srgbClr val="7030A0">
              <a:alpha val="3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44" name="Oval 43">
            <a:extLst>
              <a:ext uri="{FF2B5EF4-FFF2-40B4-BE49-F238E27FC236}">
                <a16:creationId xmlns:a16="http://schemas.microsoft.com/office/drawing/2014/main" id="{03B6FE7E-7FFD-4426-A0F3-12ACF2E40DC6}"/>
              </a:ext>
            </a:extLst>
          </p:cNvPr>
          <p:cNvSpPr/>
          <p:nvPr/>
        </p:nvSpPr>
        <p:spPr>
          <a:xfrm>
            <a:off x="4748582" y="3034015"/>
            <a:ext cx="169333" cy="291793"/>
          </a:xfrm>
          <a:prstGeom prst="ellipse">
            <a:avLst/>
          </a:prstGeom>
          <a:solidFill>
            <a:srgbClr val="7030A0">
              <a:alpha val="3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45" name="TextBox 44">
            <a:extLst>
              <a:ext uri="{FF2B5EF4-FFF2-40B4-BE49-F238E27FC236}">
                <a16:creationId xmlns:a16="http://schemas.microsoft.com/office/drawing/2014/main" id="{F64AA47F-892D-46C7-8FFD-04E6CBBE189E}"/>
              </a:ext>
            </a:extLst>
          </p:cNvPr>
          <p:cNvSpPr txBox="1"/>
          <p:nvPr/>
        </p:nvSpPr>
        <p:spPr>
          <a:xfrm>
            <a:off x="3846121" y="2518297"/>
            <a:ext cx="1126975" cy="461665"/>
          </a:xfrm>
          <a:prstGeom prst="rect">
            <a:avLst/>
          </a:prstGeom>
          <a:noFill/>
        </p:spPr>
        <p:txBody>
          <a:bodyPr wrap="none" rtlCol="0">
            <a:spAutoFit/>
          </a:bodyPr>
          <a:lstStyle/>
          <a:p>
            <a:pPr algn="l"/>
            <a:r>
              <a:rPr lang="en-US" sz="2400">
                <a:solidFill>
                  <a:srgbClr val="7030A0"/>
                </a:solidFill>
              </a:rPr>
              <a:t>C=False</a:t>
            </a:r>
          </a:p>
        </p:txBody>
      </p:sp>
      <p:cxnSp>
        <p:nvCxnSpPr>
          <p:cNvPr id="51" name="Straight Connector 50">
            <a:extLst>
              <a:ext uri="{FF2B5EF4-FFF2-40B4-BE49-F238E27FC236}">
                <a16:creationId xmlns:a16="http://schemas.microsoft.com/office/drawing/2014/main" id="{232DFA23-248A-488B-AB3E-2A7BF0F3EBF9}"/>
              </a:ext>
            </a:extLst>
          </p:cNvPr>
          <p:cNvCxnSpPr>
            <a:cxnSpLocks/>
          </p:cNvCxnSpPr>
          <p:nvPr/>
        </p:nvCxnSpPr>
        <p:spPr>
          <a:xfrm>
            <a:off x="1873956" y="3304875"/>
            <a:ext cx="1471627" cy="20933"/>
          </a:xfrm>
          <a:prstGeom prst="line">
            <a:avLst/>
          </a:prstGeom>
          <a:ln w="28575">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9592F1-6E84-4E3F-A5C9-D316E84E6D55}"/>
              </a:ext>
            </a:extLst>
          </p:cNvPr>
          <p:cNvCxnSpPr>
            <a:cxnSpLocks/>
          </p:cNvCxnSpPr>
          <p:nvPr/>
        </p:nvCxnSpPr>
        <p:spPr>
          <a:xfrm>
            <a:off x="3584237" y="3333384"/>
            <a:ext cx="1487305" cy="0"/>
          </a:xfrm>
          <a:prstGeom prst="line">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091BC4-92B3-406B-979C-723B77CFB450}"/>
              </a:ext>
            </a:extLst>
          </p:cNvPr>
          <p:cNvCxnSpPr>
            <a:cxnSpLocks/>
          </p:cNvCxnSpPr>
          <p:nvPr/>
        </p:nvCxnSpPr>
        <p:spPr>
          <a:xfrm>
            <a:off x="3131593" y="3788549"/>
            <a:ext cx="735814" cy="0"/>
          </a:xfrm>
          <a:prstGeom prst="line">
            <a:avLst/>
          </a:prstGeom>
          <a:ln w="28575">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D4331E9-BE92-4277-A808-459C8E0AE4BD}"/>
              </a:ext>
            </a:extLst>
          </p:cNvPr>
          <p:cNvCxnSpPr>
            <a:cxnSpLocks/>
          </p:cNvCxnSpPr>
          <p:nvPr/>
        </p:nvCxnSpPr>
        <p:spPr>
          <a:xfrm>
            <a:off x="3216330" y="4776328"/>
            <a:ext cx="1942692" cy="0"/>
          </a:xfrm>
          <a:prstGeom prst="line">
            <a:avLst/>
          </a:prstGeom>
          <a:ln w="28575">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474F253-15F5-4FF3-8AE8-B90713A40806}"/>
              </a:ext>
            </a:extLst>
          </p:cNvPr>
          <p:cNvSpPr txBox="1"/>
          <p:nvPr/>
        </p:nvSpPr>
        <p:spPr>
          <a:xfrm>
            <a:off x="7089127" y="4776328"/>
            <a:ext cx="1916288" cy="461665"/>
          </a:xfrm>
          <a:prstGeom prst="rect">
            <a:avLst/>
          </a:prstGeom>
          <a:noFill/>
        </p:spPr>
        <p:txBody>
          <a:bodyPr wrap="square" rtlCol="0">
            <a:spAutoFit/>
          </a:bodyPr>
          <a:lstStyle/>
          <a:p>
            <a:pPr algn="l"/>
            <a:r>
              <a:rPr lang="en-US" sz="2400">
                <a:solidFill>
                  <a:schemeClr val="accent2">
                    <a:lumMod val="75000"/>
                  </a:schemeClr>
                </a:solidFill>
              </a:rPr>
              <a:t>similarly</a:t>
            </a:r>
          </a:p>
        </p:txBody>
      </p:sp>
      <p:sp>
        <p:nvSpPr>
          <p:cNvPr id="12" name="Rectangle 11">
            <a:extLst>
              <a:ext uri="{FF2B5EF4-FFF2-40B4-BE49-F238E27FC236}">
                <a16:creationId xmlns:a16="http://schemas.microsoft.com/office/drawing/2014/main" id="{B97C07FC-284A-4992-A870-02EADF91258C}"/>
              </a:ext>
            </a:extLst>
          </p:cNvPr>
          <p:cNvSpPr/>
          <p:nvPr/>
        </p:nvSpPr>
        <p:spPr>
          <a:xfrm>
            <a:off x="3970421" y="1350248"/>
            <a:ext cx="4535756" cy="113953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grpSp>
        <p:nvGrpSpPr>
          <p:cNvPr id="4" name="Group 3">
            <a:extLst>
              <a:ext uri="{FF2B5EF4-FFF2-40B4-BE49-F238E27FC236}">
                <a16:creationId xmlns:a16="http://schemas.microsoft.com/office/drawing/2014/main" id="{AA94133E-9A3F-469D-B09A-D3F587D1CDDD}"/>
              </a:ext>
            </a:extLst>
          </p:cNvPr>
          <p:cNvGrpSpPr/>
          <p:nvPr/>
        </p:nvGrpSpPr>
        <p:grpSpPr>
          <a:xfrm>
            <a:off x="1337678" y="1449665"/>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25F0AEEC-6665-4A0F-9464-4D95B370F92C}"/>
              </a:ext>
            </a:extLst>
          </p:cNvPr>
          <p:cNvSpPr/>
          <p:nvPr/>
        </p:nvSpPr>
        <p:spPr>
          <a:xfrm>
            <a:off x="1479884" y="5629863"/>
            <a:ext cx="3438031" cy="94631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Tree>
    <p:extLst>
      <p:ext uri="{BB962C8B-B14F-4D97-AF65-F5344CB8AC3E}">
        <p14:creationId xmlns:p14="http://schemas.microsoft.com/office/powerpoint/2010/main" val="216572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Example - Try to Compute Some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1357824"/>
                <a:ext cx="10515600" cy="5135052"/>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nary>
                            </m:e>
                          </m:nary>
                        </m:e>
                      </m:nary>
                    </m:oMath>
                  </m:oMathPara>
                </a14:m>
                <a:endParaRPr lang="en-US"/>
              </a:p>
              <a:p>
                <a:pPr marL="0" indent="0">
                  <a:buNone/>
                </a:pPr>
                <a:endParaRPr lang="en-US" b="0" i="1">
                  <a:latin typeface="Cambria Math" panose="02040503050406030204" pitchFamily="18" charset="0"/>
                </a:endParaRPr>
              </a:p>
              <a:p>
                <a:pPr marL="0" indent="0">
                  <a:buNone/>
                </a:pPr>
                <a:endParaRPr lang="en-US"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rPr>
                            <m:t>𝑐</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d>
                    </m:oMath>
                    <m:oMath xmlns:m="http://schemas.openxmlformats.org/officeDocument/2006/math">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rPr>
                                <m:t>𝐶</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𝐶</m:t>
                              </m:r>
                            </m:e>
                          </m:d>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𝐵</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𝐶</m:t>
                                  </m:r>
                                </m:e>
                                <m:e>
                                  <m:r>
                                    <a:rPr lang="en-US" b="0" i="1" smtClean="0">
                                      <a:latin typeface="Cambria Math" panose="02040503050406030204" pitchFamily="18" charset="0"/>
                                    </a:rPr>
                                    <m:t>𝐵</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nary>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𝐶</m:t>
                              </m:r>
                            </m:e>
                          </m:d>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𝐵</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𝐶</m:t>
                                  </m:r>
                                </m:e>
                                <m:e>
                                  <m:r>
                                    <a:rPr lang="en-US" i="1">
                                      <a:latin typeface="Cambria Math" panose="02040503050406030204" pitchFamily="18" charset="0"/>
                                    </a:rPr>
                                    <m:t>𝐵</m:t>
                                  </m:r>
                                </m:e>
                              </m:d>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m:t>
                                  </m:r>
                                </m:e>
                              </m:nary>
                            </m:e>
                          </m:nary>
                        </m:e>
                      </m:nary>
                    </m:oMath>
                  </m:oMathPara>
                </a14:m>
                <a:endParaRPr lang="en-US" b="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𝐶</m:t>
                          </m:r>
                        </m:sub>
                        <m:sup/>
                        <m:e>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𝐵</m:t>
                              </m:r>
                            </m:sub>
                            <m:sup/>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𝐴</m:t>
                                  </m:r>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e>
                              </m:nary>
                            </m:e>
                          </m:nary>
                        </m:e>
                      </m:nary>
                    </m:oMath>
                  </m:oMathPara>
                </a14:m>
                <a:endParaRPr lang="en-US" b="0"/>
              </a:p>
              <a:p>
                <a:pPr marL="0" indent="0">
                  <a:buNone/>
                </a:pPr>
                <a:endParaRPr lang="en-US" b="0"/>
              </a:p>
              <a:p>
                <a:pPr marL="0" indent="0">
                  <a:buNone/>
                </a:pPr>
                <a:endParaRPr lang="en-US"/>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1357824"/>
                <a:ext cx="10515600" cy="5135052"/>
              </a:xfrm>
              <a:blipFill>
                <a:blip r:embed="rId2"/>
                <a:stretch>
                  <a:fillRect l="-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97C07FC-284A-4992-A870-02EADF91258C}"/>
              </a:ext>
            </a:extLst>
          </p:cNvPr>
          <p:cNvSpPr/>
          <p:nvPr/>
        </p:nvSpPr>
        <p:spPr>
          <a:xfrm>
            <a:off x="3970421" y="1350248"/>
            <a:ext cx="4535756" cy="113953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grpSp>
        <p:nvGrpSpPr>
          <p:cNvPr id="4" name="Group 3">
            <a:extLst>
              <a:ext uri="{FF2B5EF4-FFF2-40B4-BE49-F238E27FC236}">
                <a16:creationId xmlns:a16="http://schemas.microsoft.com/office/drawing/2014/main" id="{AA94133E-9A3F-469D-B09A-D3F587D1CDDD}"/>
              </a:ext>
            </a:extLst>
          </p:cNvPr>
          <p:cNvGrpSpPr/>
          <p:nvPr/>
        </p:nvGrpSpPr>
        <p:grpSpPr>
          <a:xfrm>
            <a:off x="1337678" y="1449665"/>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022BF39-55D3-468C-9250-BB33BAB611A5}"/>
              </a:ext>
            </a:extLst>
          </p:cNvPr>
          <p:cNvSpPr/>
          <p:nvPr/>
        </p:nvSpPr>
        <p:spPr>
          <a:xfrm>
            <a:off x="1431758" y="5594684"/>
            <a:ext cx="3727264" cy="8848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Tree>
    <p:extLst>
      <p:ext uri="{BB962C8B-B14F-4D97-AF65-F5344CB8AC3E}">
        <p14:creationId xmlns:p14="http://schemas.microsoft.com/office/powerpoint/2010/main" val="1219626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Example - Try to Compute Some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2619024"/>
                <a:ext cx="10515600" cy="3557939"/>
              </a:xfrm>
            </p:spPr>
            <p:txBody>
              <a:bodyPr/>
              <a:lstStyle/>
              <a:p>
                <a:r>
                  <a:rPr lang="en-US"/>
                  <a:t>Goal: Compute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oMath>
                </a14:m>
                <a:endParaRPr lang="en-US" b="0"/>
              </a:p>
              <a:p>
                <a:pPr lvl="1"/>
                <a:endParaRPr lang="en-US"/>
              </a:p>
              <a:p>
                <a:pPr lvl="1"/>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nary>
                            </m:e>
                          </m:nary>
                        </m:e>
                      </m:nary>
                    </m:oMath>
                  </m:oMathPara>
                </a14:m>
                <a:endParaRPr lang="en-US"/>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2619024"/>
                <a:ext cx="10515600" cy="3557939"/>
              </a:xfrm>
              <a:blipFill>
                <a:blip r:embed="rId2"/>
                <a:stretch>
                  <a:fillRect l="-1043" t="-291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A94133E-9A3F-469D-B09A-D3F587D1CDDD}"/>
              </a:ext>
            </a:extLst>
          </p:cNvPr>
          <p:cNvGrpSpPr/>
          <p:nvPr/>
        </p:nvGrpSpPr>
        <p:grpSpPr>
          <a:xfrm>
            <a:off x="996245" y="1690688"/>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0D3A63C2-AF02-4C0C-8E26-9015900C1146}"/>
              </a:ext>
            </a:extLst>
          </p:cNvPr>
          <p:cNvSpPr txBox="1"/>
          <p:nvPr/>
        </p:nvSpPr>
        <p:spPr>
          <a:xfrm>
            <a:off x="3454400" y="5535542"/>
            <a:ext cx="3194756" cy="461665"/>
          </a:xfrm>
          <a:prstGeom prst="rect">
            <a:avLst/>
          </a:prstGeom>
          <a:noFill/>
        </p:spPr>
        <p:txBody>
          <a:bodyPr wrap="square" rtlCol="0">
            <a:spAutoFit/>
          </a:bodyPr>
          <a:lstStyle/>
          <a:p>
            <a:pPr algn="l"/>
            <a:r>
              <a:rPr lang="en-US" sz="2400">
                <a:solidFill>
                  <a:srgbClr val="00B0F0"/>
                </a:solidFill>
              </a:rPr>
              <a:t>Sum out extra variables</a:t>
            </a:r>
          </a:p>
        </p:txBody>
      </p:sp>
      <p:cxnSp>
        <p:nvCxnSpPr>
          <p:cNvPr id="15" name="Straight Arrow Connector 14">
            <a:extLst>
              <a:ext uri="{FF2B5EF4-FFF2-40B4-BE49-F238E27FC236}">
                <a16:creationId xmlns:a16="http://schemas.microsoft.com/office/drawing/2014/main" id="{38B5B648-F51D-4655-8024-D19D6069236C}"/>
              </a:ext>
            </a:extLst>
          </p:cNvPr>
          <p:cNvCxnSpPr>
            <a:stCxn id="13" idx="0"/>
          </p:cNvCxnSpPr>
          <p:nvPr/>
        </p:nvCxnSpPr>
        <p:spPr>
          <a:xfrm flipV="1">
            <a:off x="5051778" y="5167312"/>
            <a:ext cx="268110" cy="3682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E421F2-A425-47CD-AA46-8BF3BAAB9216}"/>
              </a:ext>
            </a:extLst>
          </p:cNvPr>
          <p:cNvCxnSpPr>
            <a:cxnSpLocks/>
          </p:cNvCxnSpPr>
          <p:nvPr/>
        </p:nvCxnSpPr>
        <p:spPr>
          <a:xfrm flipV="1">
            <a:off x="5319888" y="5167312"/>
            <a:ext cx="414868" cy="3682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70FFC1-8404-4612-9286-99C369462AC6}"/>
              </a:ext>
            </a:extLst>
          </p:cNvPr>
          <p:cNvCxnSpPr>
            <a:cxnSpLocks/>
          </p:cNvCxnSpPr>
          <p:nvPr/>
        </p:nvCxnSpPr>
        <p:spPr>
          <a:xfrm flipV="1">
            <a:off x="5527322" y="5134251"/>
            <a:ext cx="712612" cy="40129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62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Example - Try to Compute Some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2619024"/>
                <a:ext cx="10515600" cy="3557939"/>
              </a:xfrm>
            </p:spPr>
            <p:txBody>
              <a:bodyPr/>
              <a:lstStyle/>
              <a:p>
                <a:r>
                  <a:rPr lang="en-US" b="0"/>
                  <a:t>What if we want to compute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oMath>
                </a14:m>
                <a:r>
                  <a:rPr lang="en-US" b="0"/>
                  <a:t> Does this equation hold?</a:t>
                </a:r>
              </a:p>
              <a:p>
                <a:pPr lvl="1"/>
                <a:endParaRPr lang="en-US"/>
              </a:p>
              <a:p>
                <a:pPr lvl="1"/>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𝐷</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nary>
                            </m:e>
                          </m:nary>
                        </m:e>
                      </m:nary>
                    </m:oMath>
                  </m:oMathPara>
                </a14:m>
                <a:endParaRPr lang="en-US"/>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2619024"/>
                <a:ext cx="10515600" cy="3557939"/>
              </a:xfrm>
              <a:blipFill>
                <a:blip r:embed="rId2"/>
                <a:stretch>
                  <a:fillRect l="-1043" t="-291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A94133E-9A3F-469D-B09A-D3F587D1CDDD}"/>
              </a:ext>
            </a:extLst>
          </p:cNvPr>
          <p:cNvGrpSpPr/>
          <p:nvPr/>
        </p:nvGrpSpPr>
        <p:grpSpPr>
          <a:xfrm>
            <a:off x="996245" y="1690688"/>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5616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982133" y="3382787"/>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982133" y="3382787"/>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Variable Elimination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2AA8F-4443-4770-A37E-A5D9A26B4F67}"/>
                  </a:ext>
                </a:extLst>
              </p:cNvPr>
              <p:cNvSpPr>
                <a:spLocks noGrp="1"/>
              </p:cNvSpPr>
              <p:nvPr>
                <p:ph idx="1"/>
              </p:nvPr>
            </p:nvSpPr>
            <p:spPr>
              <a:xfrm>
                <a:off x="838200" y="1873956"/>
                <a:ext cx="10515600" cy="1325563"/>
              </a:xfrm>
            </p:spPr>
            <p:txBody>
              <a:bodyPr>
                <a:normAutofit/>
              </a:bodyPr>
              <a:lstStyle/>
              <a:p>
                <a:r>
                  <a:rPr lang="en-US" sz="2400" b="0"/>
                  <a:t>It's not efficient to P(A,B,C,D) for all possibilities of (A,B,C,D) ! (Why?)</a:t>
                </a:r>
              </a:p>
              <a:p>
                <a:r>
                  <a:rPr lang="en-US" sz="2400"/>
                  <a:t>In practice, </a:t>
                </a:r>
                <a:r>
                  <a:rPr lang="en-US" sz="2400" u="sng"/>
                  <a:t>we first write out </a:t>
                </a:r>
                <a14:m>
                  <m:oMath xmlns:m="http://schemas.openxmlformats.org/officeDocument/2006/math">
                    <m:nary>
                      <m:naryPr>
                        <m:chr m:val="∑"/>
                        <m:supHide m:val="on"/>
                        <m:ctrlPr>
                          <a:rPr lang="en-US" sz="2400" i="1" u="sng">
                            <a:latin typeface="Cambria Math" panose="02040503050406030204" pitchFamily="18" charset="0"/>
                          </a:rPr>
                        </m:ctrlPr>
                      </m:naryPr>
                      <m:sub>
                        <m:r>
                          <m:rPr>
                            <m:brk m:alnAt="7"/>
                          </m:rPr>
                          <a:rPr lang="en-US" sz="2400" i="1" u="sng">
                            <a:latin typeface="Cambria Math" panose="02040503050406030204" pitchFamily="18" charset="0"/>
                          </a:rPr>
                          <m:t>𝐶</m:t>
                        </m:r>
                      </m:sub>
                      <m:sup/>
                      <m:e>
                        <m:nary>
                          <m:naryPr>
                            <m:chr m:val="∑"/>
                            <m:ctrlPr>
                              <a:rPr lang="en-US" sz="2400" i="1" u="sng">
                                <a:latin typeface="Cambria Math" panose="02040503050406030204" pitchFamily="18" charset="0"/>
                              </a:rPr>
                            </m:ctrlPr>
                          </m:naryPr>
                          <m:sub>
                            <m:r>
                              <m:rPr>
                                <m:brk m:alnAt="23"/>
                              </m:rPr>
                              <a:rPr lang="en-US" sz="2400" i="1" u="sng">
                                <a:latin typeface="Cambria Math" panose="02040503050406030204" pitchFamily="18" charset="0"/>
                              </a:rPr>
                              <m:t>𝐵</m:t>
                            </m:r>
                          </m:sub>
                          <m:sup/>
                          <m:e>
                            <m:nary>
                              <m:naryPr>
                                <m:chr m:val="∑"/>
                                <m:supHide m:val="on"/>
                                <m:ctrlPr>
                                  <a:rPr lang="en-US" sz="2400" i="1" u="sng">
                                    <a:latin typeface="Cambria Math" panose="02040503050406030204" pitchFamily="18" charset="0"/>
                                  </a:rPr>
                                </m:ctrlPr>
                              </m:naryPr>
                              <m:sub>
                                <m:r>
                                  <m:rPr>
                                    <m:brk m:alnAt="7"/>
                                  </m:rPr>
                                  <a:rPr lang="en-US" sz="2400" i="1" u="sng">
                                    <a:latin typeface="Cambria Math" panose="02040503050406030204" pitchFamily="18" charset="0"/>
                                  </a:rPr>
                                  <m:t>𝐴</m:t>
                                </m:r>
                              </m:sub>
                              <m:sup/>
                              <m:e>
                                <m:r>
                                  <a:rPr lang="en-US" sz="2400" i="1" u="sng">
                                    <a:latin typeface="Cambria Math" panose="02040503050406030204" pitchFamily="18" charset="0"/>
                                  </a:rPr>
                                  <m:t>𝑃</m:t>
                                </m:r>
                                <m:r>
                                  <a:rPr lang="en-US" sz="2400" i="1" u="sng">
                                    <a:latin typeface="Cambria Math" panose="02040503050406030204" pitchFamily="18" charset="0"/>
                                  </a:rPr>
                                  <m:t>(</m:t>
                                </m:r>
                                <m:r>
                                  <a:rPr lang="en-US" sz="2400" i="1" u="sng">
                                    <a:latin typeface="Cambria Math" panose="02040503050406030204" pitchFamily="18" charset="0"/>
                                  </a:rPr>
                                  <m:t>𝐴</m:t>
                                </m:r>
                                <m:r>
                                  <a:rPr lang="en-US" sz="2400" i="1" u="sng">
                                    <a:latin typeface="Cambria Math" panose="02040503050406030204" pitchFamily="18" charset="0"/>
                                  </a:rPr>
                                  <m:t>,</m:t>
                                </m:r>
                                <m:r>
                                  <a:rPr lang="en-US" sz="2400" i="1" u="sng">
                                    <a:latin typeface="Cambria Math" panose="02040503050406030204" pitchFamily="18" charset="0"/>
                                  </a:rPr>
                                  <m:t>𝐵</m:t>
                                </m:r>
                                <m:r>
                                  <a:rPr lang="en-US" sz="2400" i="1" u="sng">
                                    <a:latin typeface="Cambria Math" panose="02040503050406030204" pitchFamily="18" charset="0"/>
                                  </a:rPr>
                                  <m:t>,</m:t>
                                </m:r>
                                <m:r>
                                  <a:rPr lang="en-US" sz="2400" i="1" u="sng">
                                    <a:latin typeface="Cambria Math" panose="02040503050406030204" pitchFamily="18" charset="0"/>
                                  </a:rPr>
                                  <m:t>𝐶</m:t>
                                </m:r>
                                <m:r>
                                  <a:rPr lang="en-US" sz="2400" i="1" u="sng">
                                    <a:latin typeface="Cambria Math" panose="02040503050406030204" pitchFamily="18" charset="0"/>
                                  </a:rPr>
                                  <m:t>,</m:t>
                                </m:r>
                                <m:r>
                                  <a:rPr lang="en-US" sz="2400" i="1" u="sng">
                                    <a:latin typeface="Cambria Math" panose="02040503050406030204" pitchFamily="18" charset="0"/>
                                  </a:rPr>
                                  <m:t>𝐷</m:t>
                                </m:r>
                                <m:r>
                                  <a:rPr lang="en-US" sz="2400" i="1" u="sng">
                                    <a:latin typeface="Cambria Math" panose="02040503050406030204" pitchFamily="18" charset="0"/>
                                  </a:rPr>
                                  <m:t>)</m:t>
                                </m:r>
                              </m:e>
                            </m:nary>
                          </m:e>
                        </m:nary>
                      </m:e>
                    </m:nary>
                  </m:oMath>
                </a14:m>
                <a:r>
                  <a:rPr lang="en-US" sz="2400" b="0"/>
                  <a:t> and then </a:t>
                </a:r>
                <a:r>
                  <a:rPr lang="en-US" sz="2400" b="1"/>
                  <a:t>push in the summations</a:t>
                </a:r>
                <a:r>
                  <a:rPr lang="en-US" sz="2400" b="0"/>
                  <a:t> as follows</a:t>
                </a:r>
              </a:p>
              <a:p>
                <a:pPr marL="0" indent="0">
                  <a:buNone/>
                </a:pPr>
                <a:endParaRPr lang="en-US" b="0"/>
              </a:p>
              <a:p>
                <a:pPr marL="0" indent="0">
                  <a:buNone/>
                </a:pPr>
                <a:endParaRPr lang="en-US"/>
              </a:p>
            </p:txBody>
          </p:sp>
        </mc:Choice>
        <mc:Fallback>
          <p:sp>
            <p:nvSpPr>
              <p:cNvPr id="3" name="Content Placeholder 2">
                <a:extLst>
                  <a:ext uri="{FF2B5EF4-FFF2-40B4-BE49-F238E27FC236}">
                    <a16:creationId xmlns:a16="http://schemas.microsoft.com/office/drawing/2014/main" id="{42D2AA8F-4443-4770-A37E-A5D9A26B4F67}"/>
                  </a:ext>
                </a:extLst>
              </p:cNvPr>
              <p:cNvSpPr>
                <a:spLocks noGrp="1" noRot="1" noChangeAspect="1" noMove="1" noResize="1" noEditPoints="1" noAdjustHandles="1" noChangeArrowheads="1" noChangeShapeType="1" noTextEdit="1"/>
              </p:cNvSpPr>
              <p:nvPr>
                <p:ph idx="1"/>
              </p:nvPr>
            </p:nvSpPr>
            <p:spPr>
              <a:xfrm>
                <a:off x="838200" y="1873956"/>
                <a:ext cx="10515600" cy="1325563"/>
              </a:xfrm>
              <a:blipFill>
                <a:blip r:embed="rId4"/>
                <a:stretch>
                  <a:fillRect l="-812" t="-6422" b="-412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8ECE1A58-8FC1-490E-A709-48CC1AFC52FB}"/>
              </a:ext>
            </a:extLst>
          </p:cNvPr>
          <p:cNvSpPr txBox="1"/>
          <p:nvPr/>
        </p:nvSpPr>
        <p:spPr>
          <a:xfrm>
            <a:off x="982133" y="4924312"/>
            <a:ext cx="6722533" cy="461665"/>
          </a:xfrm>
          <a:prstGeom prst="rect">
            <a:avLst/>
          </a:prstGeom>
          <a:noFill/>
        </p:spPr>
        <p:txBody>
          <a:bodyPr wrap="square" rtlCol="0">
            <a:spAutoFit/>
          </a:bodyPr>
          <a:lstStyle/>
          <a:p>
            <a:pPr algn="l"/>
            <a:r>
              <a:rPr lang="en-US" sz="2400" b="1">
                <a:solidFill>
                  <a:srgbClr val="FF0000"/>
                </a:solidFill>
              </a:rPr>
              <a:t>How to efficiently compute it???</a:t>
            </a:r>
            <a:endParaRPr lang="en-US" sz="2400">
              <a:solidFill>
                <a:srgbClr val="FF0000"/>
              </a:solidFill>
            </a:endParaRPr>
          </a:p>
        </p:txBody>
      </p:sp>
    </p:spTree>
    <p:extLst>
      <p:ext uri="{BB962C8B-B14F-4D97-AF65-F5344CB8AC3E}">
        <p14:creationId xmlns:p14="http://schemas.microsoft.com/office/powerpoint/2010/main" val="48242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CA08-1F4F-4075-A74F-5BB08E4C1E22}"/>
              </a:ext>
            </a:extLst>
          </p:cNvPr>
          <p:cNvSpPr>
            <a:spLocks noGrp="1"/>
          </p:cNvSpPr>
          <p:nvPr>
            <p:ph type="title"/>
          </p:nvPr>
        </p:nvSpPr>
        <p:spPr/>
        <p:txBody>
          <a:bodyPr>
            <a:normAutofit/>
          </a:bodyPr>
          <a:lstStyle/>
          <a:p>
            <a:r>
              <a:rPr lang="en-US" sz="3600"/>
              <a:t>Summing Out a Variable (Factor Marginalization)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7CA161-F19B-469B-90CE-77B837EFB000}"/>
                  </a:ext>
                </a:extLst>
              </p:cNvPr>
              <p:cNvSpPr>
                <a:spLocks noGrp="1"/>
              </p:cNvSpPr>
              <p:nvPr>
                <p:ph idx="1"/>
              </p:nvPr>
            </p:nvSpPr>
            <p:spPr/>
            <p:txBody>
              <a:bodyPr>
                <a:normAutofit fontScale="92500" lnSpcReduction="20000"/>
              </a:bodyPr>
              <a:lstStyle/>
              <a:p>
                <a14:m>
                  <m:oMath xmlns:m="http://schemas.openxmlformats.org/officeDocument/2006/math">
                    <m:r>
                      <a:rPr lang="en-US" b="1" i="1" smtClean="0">
                        <a:latin typeface="Cambria Math" panose="02040503050406030204" pitchFamily="18" charset="0"/>
                      </a:rPr>
                      <m:t>𝑿</m:t>
                    </m:r>
                  </m:oMath>
                </a14:m>
                <a:r>
                  <a:rPr lang="en-US"/>
                  <a:t>: a set of variables</a:t>
                </a:r>
              </a:p>
              <a:p>
                <a14:m>
                  <m:oMath xmlns:m="http://schemas.openxmlformats.org/officeDocument/2006/math">
                    <m:r>
                      <a:rPr lang="en-US" b="0" i="1" smtClean="0">
                        <a:latin typeface="Cambria Math" panose="02040503050406030204" pitchFamily="18" charset="0"/>
                      </a:rPr>
                      <m:t>𝑌</m:t>
                    </m:r>
                  </m:oMath>
                </a14:m>
                <a:r>
                  <a:rPr lang="en-US"/>
                  <a:t>: one variable.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m:t>
                    </m:r>
                  </m:oMath>
                </a14:m>
                <a:r>
                  <a:rPr lang="en-US"/>
                  <a:t> a factor</a:t>
                </a:r>
              </a:p>
              <a:p>
                <a:pPr lvl="1"/>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𝑉𝑎𝑙</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a:p>
              <a:p>
                <a:pPr lvl="1"/>
                <a14:m>
                  <m:oMath xmlns:m="http://schemas.openxmlformats.org/officeDocument/2006/math">
                    <m:r>
                      <m:rPr>
                        <m:sty m:val="p"/>
                      </m:rPr>
                      <a:rPr lang="en-US" b="0" i="0" smtClean="0">
                        <a:latin typeface="Cambria Math" panose="02040503050406030204" pitchFamily="18" charset="0"/>
                      </a:rPr>
                      <m:t>Scope</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a:p>
              <a:p>
                <a:pPr marL="0" indent="0">
                  <a:buNone/>
                </a:pPr>
                <a:endParaRPr lang="en-US"/>
              </a:p>
              <a:p>
                <a:r>
                  <a:rPr lang="en-US" b="1"/>
                  <a:t>Sum out </a:t>
                </a:r>
                <a:r>
                  <a:rPr lang="en-US"/>
                  <a:t>of </a:t>
                </a:r>
                <a14:m>
                  <m:oMath xmlns:m="http://schemas.openxmlformats.org/officeDocument/2006/math">
                    <m:r>
                      <a:rPr lang="en-US" i="1">
                        <a:latin typeface="Cambria Math" panose="02040503050406030204" pitchFamily="18" charset="0"/>
                      </a:rPr>
                      <m:t>𝑌</m:t>
                    </m:r>
                  </m:oMath>
                </a14:m>
                <a:r>
                  <a:rPr lang="en-US"/>
                  <a:t> in </a:t>
                </a:r>
                <a14:m>
                  <m:oMath xmlns:m="http://schemas.openxmlformats.org/officeDocument/2006/math">
                    <m:r>
                      <a:rPr lang="en-US" i="1">
                        <a:latin typeface="Cambria Math" panose="02040503050406030204" pitchFamily="18" charset="0"/>
                      </a:rPr>
                      <m:t>𝜓</m:t>
                    </m:r>
                  </m:oMath>
                </a14:m>
                <a:r>
                  <a:rPr lang="en-US"/>
                  <a:t> (marginalize </a:t>
                </a:r>
                <a14:m>
                  <m:oMath xmlns:m="http://schemas.openxmlformats.org/officeDocument/2006/math">
                    <m:r>
                      <a:rPr lang="en-US" i="1">
                        <a:latin typeface="Cambria Math" panose="02040503050406030204" pitchFamily="18" charset="0"/>
                      </a:rPr>
                      <m:t>𝑌</m:t>
                    </m:r>
                  </m:oMath>
                </a14:m>
                <a:r>
                  <a:rPr lang="en-US"/>
                  <a:t> in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𝜓</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𝑌</m:t>
                          </m:r>
                        </m:sub>
                        <m:sup/>
                        <m:e>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nary>
                    </m:oMath>
                  </m:oMathPara>
                </a14:m>
                <a:endParaRPr lang="en-US"/>
              </a:p>
              <a:p>
                <a:pPr marL="0" indent="0">
                  <a:buNone/>
                </a:pPr>
                <a:r>
                  <a:rPr lang="en-US"/>
                  <a:t>The result is a new factor without Y.</a:t>
                </a:r>
              </a:p>
            </p:txBody>
          </p:sp>
        </mc:Choice>
        <mc:Fallback>
          <p:sp>
            <p:nvSpPr>
              <p:cNvPr id="3" name="Content Placeholder 2">
                <a:extLst>
                  <a:ext uri="{FF2B5EF4-FFF2-40B4-BE49-F238E27FC236}">
                    <a16:creationId xmlns:a16="http://schemas.microsoft.com/office/drawing/2014/main" id="{7F7CA161-F19B-469B-90CE-77B837EFB000}"/>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8543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1021645" y="2006053"/>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1021645" y="2006053"/>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Factors</a:t>
            </a:r>
          </a:p>
        </p:txBody>
      </p:sp>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4FD3A32F-5A49-4D4E-B85A-92993209FE60}"/>
              </a:ext>
            </a:extLst>
          </p:cNvPr>
          <p:cNvSpPr/>
          <p:nvPr/>
        </p:nvSpPr>
        <p:spPr>
          <a:xfrm>
            <a:off x="6621150" y="2253382"/>
            <a:ext cx="710984"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6" name="Rectangle 15">
            <a:extLst>
              <a:ext uri="{FF2B5EF4-FFF2-40B4-BE49-F238E27FC236}">
                <a16:creationId xmlns:a16="http://schemas.microsoft.com/office/drawing/2014/main" id="{ADB6B8FC-27D1-48BC-9402-FD1D1BAF4AAC}"/>
              </a:ext>
            </a:extLst>
          </p:cNvPr>
          <p:cNvSpPr/>
          <p:nvPr/>
        </p:nvSpPr>
        <p:spPr>
          <a:xfrm>
            <a:off x="5619045" y="2253382"/>
            <a:ext cx="951089"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3369F40-E875-48FA-A3F9-B64E9E85E1CE}"/>
                  </a:ext>
                </a:extLst>
              </p:cNvPr>
              <p:cNvSpPr txBox="1"/>
              <p:nvPr/>
            </p:nvSpPr>
            <p:spPr>
              <a:xfrm>
                <a:off x="6727974" y="2715047"/>
                <a:ext cx="105413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17" name="TextBox 16">
                <a:extLst>
                  <a:ext uri="{FF2B5EF4-FFF2-40B4-BE49-F238E27FC236}">
                    <a16:creationId xmlns:a16="http://schemas.microsoft.com/office/drawing/2014/main" id="{23369F40-E875-48FA-A3F9-B64E9E85E1CE}"/>
                  </a:ext>
                </a:extLst>
              </p:cNvPr>
              <p:cNvSpPr txBox="1">
                <a:spLocks noRot="1" noChangeAspect="1" noMove="1" noResize="1" noEditPoints="1" noAdjustHandles="1" noChangeArrowheads="1" noChangeShapeType="1" noTextEdit="1"/>
              </p:cNvSpPr>
              <p:nvPr/>
            </p:nvSpPr>
            <p:spPr>
              <a:xfrm>
                <a:off x="6727974" y="2715047"/>
                <a:ext cx="1054135" cy="461665"/>
              </a:xfrm>
              <a:prstGeom prst="rect">
                <a:avLst/>
              </a:prstGeom>
              <a:blipFill>
                <a:blip r:embed="rId4"/>
                <a:stretch>
                  <a:fillRect l="-1156" r="-1156"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7888933" y="2611222"/>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57614">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Choice>
        <mc:Fallback>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7888933" y="2611222"/>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5"/>
                          <a:stretch>
                            <a:fillRect l="-150806" t="-8333" r="-1613" b="-228333"/>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188FA06-4557-48A9-824D-984DB093DDE9}"/>
                  </a:ext>
                </a:extLst>
              </p:cNvPr>
              <p:cNvSpPr txBox="1"/>
              <p:nvPr/>
            </p:nvSpPr>
            <p:spPr>
              <a:xfrm>
                <a:off x="5475654" y="2703277"/>
                <a:ext cx="138531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2</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𝐵</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1" name="TextBox 20">
                <a:extLst>
                  <a:ext uri="{FF2B5EF4-FFF2-40B4-BE49-F238E27FC236}">
                    <a16:creationId xmlns:a16="http://schemas.microsoft.com/office/drawing/2014/main" id="{6188FA06-4557-48A9-824D-984DB093DDE9}"/>
                  </a:ext>
                </a:extLst>
              </p:cNvPr>
              <p:cNvSpPr txBox="1">
                <a:spLocks noRot="1" noChangeAspect="1" noMove="1" noResize="1" noEditPoints="1" noAdjustHandles="1" noChangeArrowheads="1" noChangeShapeType="1" noTextEdit="1"/>
              </p:cNvSpPr>
              <p:nvPr/>
            </p:nvSpPr>
            <p:spPr>
              <a:xfrm>
                <a:off x="5475654" y="2703277"/>
                <a:ext cx="1385316" cy="461665"/>
              </a:xfrm>
              <a:prstGeom prst="rect">
                <a:avLst/>
              </a:prstGeom>
              <a:blipFill>
                <a:blip r:embed="rId6"/>
                <a:stretch>
                  <a:fillRect l="-441" r="-1322"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3843868" y="3405570"/>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a:solidFill>
                              <a:schemeClr val="bg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0.5</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0.5</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Choice>
        <mc:Fallback>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3843868" y="3405570"/>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7"/>
                          <a:stretch>
                            <a:fillRect l="-182081" t="-8333" r="-1156" b="-431667"/>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0.5</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0.5</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Fallback>
      </mc:AlternateContent>
    </p:spTree>
    <p:extLst>
      <p:ext uri="{BB962C8B-B14F-4D97-AF65-F5344CB8AC3E}">
        <p14:creationId xmlns:p14="http://schemas.microsoft.com/office/powerpoint/2010/main" val="2327304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883356" y="2313620"/>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883356" y="2313620"/>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Factor Multiplication</a:t>
            </a:r>
          </a:p>
        </p:txBody>
      </p:sp>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4FD3A32F-5A49-4D4E-B85A-92993209FE60}"/>
              </a:ext>
            </a:extLst>
          </p:cNvPr>
          <p:cNvSpPr/>
          <p:nvPr/>
        </p:nvSpPr>
        <p:spPr>
          <a:xfrm>
            <a:off x="6433557" y="2532244"/>
            <a:ext cx="710984"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6" name="Rectangle 15">
            <a:extLst>
              <a:ext uri="{FF2B5EF4-FFF2-40B4-BE49-F238E27FC236}">
                <a16:creationId xmlns:a16="http://schemas.microsoft.com/office/drawing/2014/main" id="{ADB6B8FC-27D1-48BC-9402-FD1D1BAF4AAC}"/>
              </a:ext>
            </a:extLst>
          </p:cNvPr>
          <p:cNvSpPr/>
          <p:nvPr/>
        </p:nvSpPr>
        <p:spPr>
          <a:xfrm>
            <a:off x="5428544" y="2518141"/>
            <a:ext cx="951089"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3369F40-E875-48FA-A3F9-B64E9E85E1CE}"/>
                  </a:ext>
                </a:extLst>
              </p:cNvPr>
              <p:cNvSpPr txBox="1"/>
              <p:nvPr/>
            </p:nvSpPr>
            <p:spPr>
              <a:xfrm>
                <a:off x="6617473" y="3083162"/>
                <a:ext cx="105413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17" name="TextBox 16">
                <a:extLst>
                  <a:ext uri="{FF2B5EF4-FFF2-40B4-BE49-F238E27FC236}">
                    <a16:creationId xmlns:a16="http://schemas.microsoft.com/office/drawing/2014/main" id="{23369F40-E875-48FA-A3F9-B64E9E85E1CE}"/>
                  </a:ext>
                </a:extLst>
              </p:cNvPr>
              <p:cNvSpPr txBox="1">
                <a:spLocks noRot="1" noChangeAspect="1" noMove="1" noResize="1" noEditPoints="1" noAdjustHandles="1" noChangeArrowheads="1" noChangeShapeType="1" noTextEdit="1"/>
              </p:cNvSpPr>
              <p:nvPr/>
            </p:nvSpPr>
            <p:spPr>
              <a:xfrm>
                <a:off x="6617473" y="3083162"/>
                <a:ext cx="1054135" cy="461665"/>
              </a:xfrm>
              <a:prstGeom prst="rect">
                <a:avLst/>
              </a:prstGeom>
              <a:blipFill>
                <a:blip r:embed="rId4"/>
                <a:stretch>
                  <a:fillRect l="-1163" r="-174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7796222" y="1847603"/>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57614">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Choice>
        <mc:Fallback>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7796222" y="1847603"/>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5"/>
                          <a:stretch>
                            <a:fillRect l="-150806" t="-8333" r="-2419" b="-228333"/>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188FA06-4557-48A9-824D-984DB093DDE9}"/>
                  </a:ext>
                </a:extLst>
              </p:cNvPr>
              <p:cNvSpPr txBox="1"/>
              <p:nvPr/>
            </p:nvSpPr>
            <p:spPr>
              <a:xfrm>
                <a:off x="5293693" y="3054493"/>
                <a:ext cx="138531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2</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𝐵</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1" name="TextBox 20">
                <a:extLst>
                  <a:ext uri="{FF2B5EF4-FFF2-40B4-BE49-F238E27FC236}">
                    <a16:creationId xmlns:a16="http://schemas.microsoft.com/office/drawing/2014/main" id="{6188FA06-4557-48A9-824D-984DB093DDE9}"/>
                  </a:ext>
                </a:extLst>
              </p:cNvPr>
              <p:cNvSpPr txBox="1">
                <a:spLocks noRot="1" noChangeAspect="1" noMove="1" noResize="1" noEditPoints="1" noAdjustHandles="1" noChangeArrowheads="1" noChangeShapeType="1" noTextEdit="1"/>
              </p:cNvSpPr>
              <p:nvPr/>
            </p:nvSpPr>
            <p:spPr>
              <a:xfrm>
                <a:off x="5293693" y="3054493"/>
                <a:ext cx="1385316" cy="461665"/>
              </a:xfrm>
              <a:prstGeom prst="rect">
                <a:avLst/>
              </a:prstGeom>
              <a:blipFill>
                <a:blip r:embed="rId6"/>
                <a:stretch>
                  <a:fillRect l="-439" r="-877"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1556882" y="3422705"/>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a:solidFill>
                              <a:schemeClr val="bg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Choice>
        <mc:Fallback>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1556882" y="3422705"/>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7"/>
                          <a:stretch>
                            <a:fillRect l="-181503" t="-8333" r="-1156" b="-431667"/>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Fallback>
      </mc:AlternateContent>
      <p:sp>
        <p:nvSpPr>
          <p:cNvPr id="19" name="TextBox 18">
            <a:extLst>
              <a:ext uri="{FF2B5EF4-FFF2-40B4-BE49-F238E27FC236}">
                <a16:creationId xmlns:a16="http://schemas.microsoft.com/office/drawing/2014/main" id="{1E4A63AA-1743-4D16-9A0F-D529B17F3861}"/>
              </a:ext>
            </a:extLst>
          </p:cNvPr>
          <p:cNvSpPr txBox="1"/>
          <p:nvPr/>
        </p:nvSpPr>
        <p:spPr>
          <a:xfrm>
            <a:off x="5293693" y="3634080"/>
            <a:ext cx="5065889" cy="584775"/>
          </a:xfrm>
          <a:prstGeom prst="rect">
            <a:avLst/>
          </a:prstGeom>
          <a:noFill/>
        </p:spPr>
        <p:txBody>
          <a:bodyPr wrap="square" rtlCol="0">
            <a:spAutoFit/>
          </a:bodyPr>
          <a:lstStyle/>
          <a:p>
            <a:pPr algn="l"/>
            <a:r>
              <a:rPr lang="en-US" sz="3200" b="1"/>
              <a:t>Factor Multiplication</a:t>
            </a:r>
          </a:p>
        </p:txBody>
      </p:sp>
      <p:sp>
        <p:nvSpPr>
          <p:cNvPr id="20" name="Rectangle 19">
            <a:extLst>
              <a:ext uri="{FF2B5EF4-FFF2-40B4-BE49-F238E27FC236}">
                <a16:creationId xmlns:a16="http://schemas.microsoft.com/office/drawing/2014/main" id="{11E9EB71-5360-4349-8567-2AF4F87CEFED}"/>
              </a:ext>
            </a:extLst>
          </p:cNvPr>
          <p:cNvSpPr/>
          <p:nvPr/>
        </p:nvSpPr>
        <p:spPr>
          <a:xfrm>
            <a:off x="5428545" y="2359830"/>
            <a:ext cx="2225374" cy="1156328"/>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A71580C-FEAD-45F8-AB17-A37A025CB8E5}"/>
                  </a:ext>
                </a:extLst>
              </p:cNvPr>
              <p:cNvSpPr txBox="1"/>
              <p:nvPr/>
            </p:nvSpPr>
            <p:spPr>
              <a:xfrm>
                <a:off x="5394677" y="4116432"/>
                <a:ext cx="4271939" cy="461665"/>
              </a:xfrm>
              <a:prstGeom prst="rect">
                <a:avLst/>
              </a:prstGeom>
              <a:noFill/>
            </p:spPr>
            <p:txBody>
              <a:bodyPr wrap="none" rtlCol="0">
                <a:spAutoFit/>
              </a:bodyPr>
              <a:lstStyle/>
              <a:p>
                <a14:m>
                  <m:oMath xmlns:m="http://schemas.openxmlformats.org/officeDocument/2006/math">
                    <m:r>
                      <a:rPr lang="en-US" sz="2400" b="0" i="1" smtClean="0">
                        <a:solidFill>
                          <a:schemeClr val="accent6">
                            <a:lumMod val="75000"/>
                          </a:schemeClr>
                        </a:solidFill>
                        <a:latin typeface="Cambria Math" panose="02040503050406030204" pitchFamily="18" charset="0"/>
                      </a:rPr>
                      <m:t>⇒</m:t>
                    </m:r>
                  </m:oMath>
                </a14:m>
                <a:r>
                  <a:rPr lang="en-US" sz="2400">
                    <a:solidFill>
                      <a:schemeClr val="accent6">
                        <a:lumMod val="75000"/>
                      </a:schemeClr>
                    </a:solidFill>
                  </a:rPr>
                  <a:t> intermediate result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m:rPr>
                            <m:sty m:val="p"/>
                          </m:rPr>
                          <a:rPr lang="el-GR" sz="2400" i="1" smtClean="0">
                            <a:solidFill>
                              <a:schemeClr val="accent6">
                                <a:lumMod val="75000"/>
                              </a:schemeClr>
                            </a:solidFill>
                            <a:latin typeface="Cambria Math" panose="02040503050406030204" pitchFamily="18" charset="0"/>
                            <a:ea typeface="Cambria Math" panose="02040503050406030204" pitchFamily="18" charset="0"/>
                          </a:rPr>
                          <m:t>φ</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sub>
                    </m:sSub>
                    <m:r>
                      <a:rPr lang="en-US" sz="2400">
                        <a:solidFill>
                          <a:schemeClr val="accent6">
                            <a:lumMod val="75000"/>
                          </a:schemeClr>
                        </a:solidFill>
                        <a:latin typeface="Cambria Math" panose="02040503050406030204" pitchFamily="18" charset="0"/>
                      </a:rPr>
                      <m:t>(</m:t>
                    </m:r>
                    <m:r>
                      <a:rPr lang="en-US" sz="2400">
                        <a:solidFill>
                          <a:schemeClr val="accent6">
                            <a:lumMod val="75000"/>
                          </a:schemeClr>
                        </a:solidFill>
                        <a:latin typeface="Cambria Math" panose="02040503050406030204" pitchFamily="18" charset="0"/>
                      </a:rPr>
                      <m:t>𝐴</m:t>
                    </m:r>
                    <m:r>
                      <a:rPr lang="en-US" sz="2400">
                        <a:solidFill>
                          <a:schemeClr val="accent6">
                            <a:lumMod val="75000"/>
                          </a:schemeClr>
                        </a:solidFill>
                        <a:latin typeface="Cambria Math" panose="02040503050406030204" pitchFamily="18" charset="0"/>
                      </a:rPr>
                      <m:t>,</m:t>
                    </m:r>
                    <m:r>
                      <a:rPr lang="en-US" sz="2400">
                        <a:solidFill>
                          <a:schemeClr val="accent6">
                            <a:lumMod val="75000"/>
                          </a:schemeClr>
                        </a:solidFill>
                        <a:latin typeface="Cambria Math" panose="02040503050406030204" pitchFamily="18" charset="0"/>
                      </a:rPr>
                      <m:t>𝐵</m:t>
                    </m:r>
                    <m:r>
                      <a:rPr lang="en-US" sz="2400">
                        <a:solidFill>
                          <a:schemeClr val="accent6">
                            <a:lumMod val="75000"/>
                          </a:schemeClr>
                        </a:solidFill>
                        <a:latin typeface="Cambria Math" panose="02040503050406030204" pitchFamily="18" charset="0"/>
                      </a:rPr>
                      <m:t>)</m:t>
                    </m:r>
                  </m:oMath>
                </a14:m>
                <a:endParaRPr lang="en-US" sz="2400">
                  <a:solidFill>
                    <a:schemeClr val="accent6">
                      <a:lumMod val="75000"/>
                    </a:schemeClr>
                  </a:solidFill>
                </a:endParaRPr>
              </a:p>
            </p:txBody>
          </p:sp>
        </mc:Choice>
        <mc:Fallback>
          <p:sp>
            <p:nvSpPr>
              <p:cNvPr id="28" name="TextBox 27">
                <a:extLst>
                  <a:ext uri="{FF2B5EF4-FFF2-40B4-BE49-F238E27FC236}">
                    <a16:creationId xmlns:a16="http://schemas.microsoft.com/office/drawing/2014/main" id="{4A71580C-FEAD-45F8-AB17-A37A025CB8E5}"/>
                  </a:ext>
                </a:extLst>
              </p:cNvPr>
              <p:cNvSpPr txBox="1">
                <a:spLocks noRot="1" noChangeAspect="1" noMove="1" noResize="1" noEditPoints="1" noAdjustHandles="1" noChangeArrowheads="1" noChangeShapeType="1" noTextEdit="1"/>
              </p:cNvSpPr>
              <p:nvPr/>
            </p:nvSpPr>
            <p:spPr>
              <a:xfrm>
                <a:off x="5394677" y="4116432"/>
                <a:ext cx="4271939" cy="461665"/>
              </a:xfrm>
              <a:prstGeom prst="rect">
                <a:avLst/>
              </a:prstGeom>
              <a:blipFill>
                <a:blip r:embed="rId8"/>
                <a:stretch>
                  <a:fillRect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4" name="Table 18">
                <a:extLst>
                  <a:ext uri="{FF2B5EF4-FFF2-40B4-BE49-F238E27FC236}">
                    <a16:creationId xmlns:a16="http://schemas.microsoft.com/office/drawing/2014/main" id="{E55315C8-DE45-4F4C-BC79-5148DED05CBD}"/>
                  </a:ext>
                </a:extLst>
              </p:cNvPr>
              <p:cNvGraphicFramePr>
                <a:graphicFrameLocks noGrp="1"/>
              </p:cNvGraphicFramePr>
              <p:nvPr/>
            </p:nvGraphicFramePr>
            <p:xfrm>
              <a:off x="5428544" y="4781589"/>
              <a:ext cx="3623735" cy="1849120"/>
            </p:xfrm>
            <a:graphic>
              <a:graphicData uri="http://schemas.openxmlformats.org/drawingml/2006/table">
                <a:tbl>
                  <a:tblPr firstRow="1" bandRow="1">
                    <a:tableStyleId>{912C8C85-51F0-491E-9774-3900AFEF0FD7}</a:tableStyleId>
                  </a:tblPr>
                  <a:tblGrid>
                    <a:gridCol w="936979">
                      <a:extLst>
                        <a:ext uri="{9D8B030D-6E8A-4147-A177-3AD203B41FA5}">
                          <a16:colId xmlns:a16="http://schemas.microsoft.com/office/drawing/2014/main" val="1678275592"/>
                        </a:ext>
                      </a:extLst>
                    </a:gridCol>
                    <a:gridCol w="1061156">
                      <a:extLst>
                        <a:ext uri="{9D8B030D-6E8A-4147-A177-3AD203B41FA5}">
                          <a16:colId xmlns:a16="http://schemas.microsoft.com/office/drawing/2014/main" val="4279893821"/>
                        </a:ext>
                      </a:extLst>
                    </a:gridCol>
                    <a:gridCol w="1625600">
                      <a:extLst>
                        <a:ext uri="{9D8B030D-6E8A-4147-A177-3AD203B41FA5}">
                          <a16:colId xmlns:a16="http://schemas.microsoft.com/office/drawing/2014/main" val="4094159068"/>
                        </a:ext>
                      </a:extLst>
                    </a:gridCol>
                  </a:tblGrid>
                  <a:tr h="0">
                    <a:tc>
                      <a:txBody>
                        <a:bodyPr/>
                        <a:lstStyle/>
                        <a:p>
                          <a:pPr algn="ctr"/>
                          <a:r>
                            <a:rPr lang="en-US"/>
                            <a:t>A</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B</a:t>
                          </a:r>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m:rPr>
                                        <m:sty m:val="p"/>
                                      </m:rPr>
                                      <a:rPr lang="el-GR" sz="1800" i="1" smtClean="0">
                                        <a:solidFill>
                                          <a:schemeClr val="bg1"/>
                                        </a:solidFill>
                                        <a:latin typeface="Cambria Math" panose="02040503050406030204" pitchFamily="18" charset="0"/>
                                        <a:ea typeface="Cambria Math" panose="02040503050406030204" pitchFamily="18" charset="0"/>
                                      </a:rPr>
                                      <m:t>φ</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smtClean="0">
                                    <a:latin typeface="Cambria Math" panose="02040503050406030204" pitchFamily="18" charset="0"/>
                                  </a:rPr>
                                  <m:t>(</m:t>
                                </m:r>
                                <m:r>
                                  <a:rPr lang="en-US" sz="1800" smtClean="0">
                                    <a:latin typeface="Cambria Math" panose="02040503050406030204" pitchFamily="18" charset="0"/>
                                  </a:rPr>
                                  <m:t>𝐴</m:t>
                                </m:r>
                                <m:r>
                                  <a:rPr lang="en-US" sz="1800" smtClean="0">
                                    <a:latin typeface="Cambria Math" panose="02040503050406030204" pitchFamily="18" charset="0"/>
                                  </a:rPr>
                                  <m:t>,</m:t>
                                </m:r>
                                <m:r>
                                  <a:rPr lang="en-US" sz="1800" smtClean="0">
                                    <a:latin typeface="Cambria Math" panose="02040503050406030204" pitchFamily="18" charset="0"/>
                                  </a:rPr>
                                  <m:t>𝐵</m:t>
                                </m:r>
                                <m:r>
                                  <a:rPr lang="en-US" sz="1800" smtClean="0">
                                    <a:latin typeface="Cambria Math" panose="02040503050406030204" pitchFamily="18" charset="0"/>
                                  </a:rPr>
                                  <m:t>)</m:t>
                                </m:r>
                              </m:oMath>
                            </m:oMathPara>
                          </a14:m>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0.4*0.3=0.12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0.4*0.7=0.28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0.6*0.2=0.12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0.6*0.8=0.48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Choice>
        <mc:Fallback>
          <p:graphicFrame>
            <p:nvGraphicFramePr>
              <p:cNvPr id="24" name="Table 18">
                <a:extLst>
                  <a:ext uri="{FF2B5EF4-FFF2-40B4-BE49-F238E27FC236}">
                    <a16:creationId xmlns:a16="http://schemas.microsoft.com/office/drawing/2014/main" id="{E55315C8-DE45-4F4C-BC79-5148DED05CBD}"/>
                  </a:ext>
                </a:extLst>
              </p:cNvPr>
              <p:cNvGraphicFramePr>
                <a:graphicFrameLocks noGrp="1"/>
              </p:cNvGraphicFramePr>
              <p:nvPr/>
            </p:nvGraphicFramePr>
            <p:xfrm>
              <a:off x="5428544" y="4781589"/>
              <a:ext cx="3623735" cy="1849120"/>
            </p:xfrm>
            <a:graphic>
              <a:graphicData uri="http://schemas.openxmlformats.org/drawingml/2006/table">
                <a:tbl>
                  <a:tblPr firstRow="1" bandRow="1">
                    <a:tableStyleId>{912C8C85-51F0-491E-9774-3900AFEF0FD7}</a:tableStyleId>
                  </a:tblPr>
                  <a:tblGrid>
                    <a:gridCol w="936979">
                      <a:extLst>
                        <a:ext uri="{9D8B030D-6E8A-4147-A177-3AD203B41FA5}">
                          <a16:colId xmlns:a16="http://schemas.microsoft.com/office/drawing/2014/main" val="1678275592"/>
                        </a:ext>
                      </a:extLst>
                    </a:gridCol>
                    <a:gridCol w="1061156">
                      <a:extLst>
                        <a:ext uri="{9D8B030D-6E8A-4147-A177-3AD203B41FA5}">
                          <a16:colId xmlns:a16="http://schemas.microsoft.com/office/drawing/2014/main" val="4279893821"/>
                        </a:ext>
                      </a:extLst>
                    </a:gridCol>
                    <a:gridCol w="1625600">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B</a:t>
                          </a:r>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endParaRPr lang="en-US"/>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blipFill>
                          <a:blip r:embed="rId9"/>
                          <a:stretch>
                            <a:fillRect l="-123221" t="-8333" r="-1124" b="-431667"/>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0.4*0.3=0.12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0.4*0.7=0.28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0.6*0.2=0.12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0.6*0.8=0.48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Fallback>
      </mc:AlternateContent>
    </p:spTree>
    <p:extLst>
      <p:ext uri="{BB962C8B-B14F-4D97-AF65-F5344CB8AC3E}">
        <p14:creationId xmlns:p14="http://schemas.microsoft.com/office/powerpoint/2010/main" val="156506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883356" y="2313620"/>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883356" y="2313620"/>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Summing Out a Variable</a:t>
            </a:r>
          </a:p>
        </p:txBody>
      </p:sp>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ADB6B8FC-27D1-48BC-9402-FD1D1BAF4AAC}"/>
              </a:ext>
            </a:extLst>
          </p:cNvPr>
          <p:cNvSpPr/>
          <p:nvPr/>
        </p:nvSpPr>
        <p:spPr>
          <a:xfrm>
            <a:off x="5428544" y="2518141"/>
            <a:ext cx="1683456" cy="461665"/>
          </a:xfrm>
          <a:prstGeom prst="rect">
            <a:avLst/>
          </a:prstGeom>
          <a:solidFill>
            <a:schemeClr val="accent6">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8168753" y="2565732"/>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57614">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Choice>
        <mc:Fallback>
          <p:graphicFrame>
            <p:nvGraphicFramePr>
              <p:cNvPr id="18" name="Table 18">
                <a:extLst>
                  <a:ext uri="{FF2B5EF4-FFF2-40B4-BE49-F238E27FC236}">
                    <a16:creationId xmlns:a16="http://schemas.microsoft.com/office/drawing/2014/main" id="{8E8CED7F-4F6F-47F6-B8DB-D19306316673}"/>
                  </a:ext>
                </a:extLst>
              </p:cNvPr>
              <p:cNvGraphicFramePr>
                <a:graphicFrameLocks noGrp="1"/>
              </p:cNvGraphicFramePr>
              <p:nvPr/>
            </p:nvGraphicFramePr>
            <p:xfrm>
              <a:off x="8168753" y="2565732"/>
              <a:ext cx="1883999" cy="1107440"/>
            </p:xfrm>
            <a:graphic>
              <a:graphicData uri="http://schemas.openxmlformats.org/drawingml/2006/table">
                <a:tbl>
                  <a:tblPr firstRow="1" bandRow="1">
                    <a:tableStyleId>{69012ECD-51FC-41F1-AA8D-1B2483CD663E}</a:tableStyleId>
                  </a:tblPr>
                  <a:tblGrid>
                    <a:gridCol w="1133343">
                      <a:extLst>
                        <a:ext uri="{9D8B030D-6E8A-4147-A177-3AD203B41FA5}">
                          <a16:colId xmlns:a16="http://schemas.microsoft.com/office/drawing/2014/main" val="1678275592"/>
                        </a:ext>
                      </a:extLst>
                    </a:gridCol>
                    <a:gridCol w="750656">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4"/>
                          <a:stretch>
                            <a:fillRect l="-151613" t="-8333" r="-1613" b="-230000"/>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188FA06-4557-48A9-824D-984DB093DDE9}"/>
                  </a:ext>
                </a:extLst>
              </p:cNvPr>
              <p:cNvSpPr txBox="1"/>
              <p:nvPr/>
            </p:nvSpPr>
            <p:spPr>
              <a:xfrm>
                <a:off x="5633204" y="2992747"/>
                <a:ext cx="137659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ea typeface="Cambria Math" panose="02040503050406030204" pitchFamily="18" charset="0"/>
                            </a:rPr>
                            <m:t>𝜑</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sub>
                      </m:sSub>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𝐴</m:t>
                      </m:r>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𝐵</m:t>
                      </m:r>
                      <m:r>
                        <a:rPr lang="en-US" sz="2400" b="0" i="1" smtClean="0">
                          <a:solidFill>
                            <a:schemeClr val="accent6">
                              <a:lumMod val="75000"/>
                            </a:schemeClr>
                          </a:solidFill>
                          <a:latin typeface="Cambria Math" panose="02040503050406030204" pitchFamily="18" charset="0"/>
                        </a:rPr>
                        <m:t>)</m:t>
                      </m:r>
                    </m:oMath>
                  </m:oMathPara>
                </a14:m>
                <a:endParaRPr lang="en-US" sz="2400">
                  <a:solidFill>
                    <a:schemeClr val="accent6">
                      <a:lumMod val="75000"/>
                    </a:schemeClr>
                  </a:solidFill>
                </a:endParaRPr>
              </a:p>
            </p:txBody>
          </p:sp>
        </mc:Choice>
        <mc:Fallback>
          <p:sp>
            <p:nvSpPr>
              <p:cNvPr id="21" name="TextBox 20">
                <a:extLst>
                  <a:ext uri="{FF2B5EF4-FFF2-40B4-BE49-F238E27FC236}">
                    <a16:creationId xmlns:a16="http://schemas.microsoft.com/office/drawing/2014/main" id="{6188FA06-4557-48A9-824D-984DB093DDE9}"/>
                  </a:ext>
                </a:extLst>
              </p:cNvPr>
              <p:cNvSpPr txBox="1">
                <a:spLocks noRot="1" noChangeAspect="1" noMove="1" noResize="1" noEditPoints="1" noAdjustHandles="1" noChangeArrowheads="1" noChangeShapeType="1" noTextEdit="1"/>
              </p:cNvSpPr>
              <p:nvPr/>
            </p:nvSpPr>
            <p:spPr>
              <a:xfrm>
                <a:off x="5633204" y="2992747"/>
                <a:ext cx="1376594" cy="461665"/>
              </a:xfrm>
              <a:prstGeom prst="rect">
                <a:avLst/>
              </a:prstGeom>
              <a:blipFill>
                <a:blip r:embed="rId5"/>
                <a:stretch>
                  <a:fillRect r="-885"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1972926" y="3422705"/>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𝜙</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a:solidFill>
                              <a:schemeClr val="bg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Choice>
        <mc:Fallback>
          <p:graphicFrame>
            <p:nvGraphicFramePr>
              <p:cNvPr id="22" name="Table 18">
                <a:extLst>
                  <a:ext uri="{FF2B5EF4-FFF2-40B4-BE49-F238E27FC236}">
                    <a16:creationId xmlns:a16="http://schemas.microsoft.com/office/drawing/2014/main" id="{A3436C6C-DA9C-44B5-A3D3-6B5AF0B4989D}"/>
                  </a:ext>
                </a:extLst>
              </p:cNvPr>
              <p:cNvGraphicFramePr>
                <a:graphicFrameLocks noGrp="1"/>
              </p:cNvGraphicFramePr>
              <p:nvPr/>
            </p:nvGraphicFramePr>
            <p:xfrm>
              <a:off x="1972926" y="3422705"/>
              <a:ext cx="2959681" cy="1849120"/>
            </p:xfrm>
            <a:graphic>
              <a:graphicData uri="http://schemas.openxmlformats.org/drawingml/2006/table">
                <a:tbl>
                  <a:tblPr firstRow="1" bandRow="1">
                    <a:tableStyleId>{69012ECD-51FC-41F1-AA8D-1B2483CD663E}</a:tableStyleId>
                  </a:tblPr>
                  <a:tblGrid>
                    <a:gridCol w="1111685">
                      <a:extLst>
                        <a:ext uri="{9D8B030D-6E8A-4147-A177-3AD203B41FA5}">
                          <a16:colId xmlns:a16="http://schemas.microsoft.com/office/drawing/2014/main" val="1678275592"/>
                        </a:ext>
                      </a:extLst>
                    </a:gridCol>
                    <a:gridCol w="796137">
                      <a:extLst>
                        <a:ext uri="{9D8B030D-6E8A-4147-A177-3AD203B41FA5}">
                          <a16:colId xmlns:a16="http://schemas.microsoft.com/office/drawing/2014/main" val="4279893821"/>
                        </a:ext>
                      </a:extLst>
                    </a:gridCol>
                    <a:gridCol w="1051859">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solidFill>
                                <a:schemeClr val="bg1"/>
                              </a:solidFill>
                            </a:rPr>
                            <a:t>B</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US"/>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blipFill>
                          <a:blip r:embed="rId6"/>
                          <a:stretch>
                            <a:fillRect l="-182081" t="-8333" r="-1156" b="-431667"/>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a:t>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Fallback>
      </mc:AlternateContent>
      <p:sp>
        <p:nvSpPr>
          <p:cNvPr id="20" name="Rectangle 19">
            <a:extLst>
              <a:ext uri="{FF2B5EF4-FFF2-40B4-BE49-F238E27FC236}">
                <a16:creationId xmlns:a16="http://schemas.microsoft.com/office/drawing/2014/main" id="{11E9EB71-5360-4349-8567-2AF4F87CEFED}"/>
              </a:ext>
            </a:extLst>
          </p:cNvPr>
          <p:cNvSpPr/>
          <p:nvPr/>
        </p:nvSpPr>
        <p:spPr>
          <a:xfrm>
            <a:off x="4976409" y="2313619"/>
            <a:ext cx="2728258" cy="1140793"/>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A71580C-FEAD-45F8-AB17-A37A025CB8E5}"/>
                  </a:ext>
                </a:extLst>
              </p:cNvPr>
              <p:cNvSpPr txBox="1"/>
              <p:nvPr/>
            </p:nvSpPr>
            <p:spPr>
              <a:xfrm>
                <a:off x="5941109" y="3759937"/>
                <a:ext cx="149111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chemeClr val="accent2">
                              <a:lumMod val="75000"/>
                            </a:schemeClr>
                          </a:solidFill>
                          <a:latin typeface="Cambria Math" panose="02040503050406030204" pitchFamily="18" charset="0"/>
                        </a:rPr>
                        <m:t>⇒ </m:t>
                      </m:r>
                      <m:sSub>
                        <m:sSubPr>
                          <m:ctrlPr>
                            <a:rPr lang="en-US" sz="2400" b="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𝜓</m:t>
                          </m:r>
                        </m:e>
                        <m:sub>
                          <m:r>
                            <a:rPr lang="en-US" sz="2400" b="0" i="1" smtClean="0">
                              <a:solidFill>
                                <a:schemeClr val="accent2">
                                  <a:lumMod val="75000"/>
                                </a:schemeClr>
                              </a:solidFill>
                              <a:latin typeface="Cambria Math" panose="02040503050406030204" pitchFamily="18" charset="0"/>
                            </a:rPr>
                            <m:t>1</m:t>
                          </m:r>
                        </m:sub>
                      </m:sSub>
                      <m:r>
                        <a:rPr lang="en-US" sz="2400" b="0" i="1" smtClean="0">
                          <a:solidFill>
                            <a:schemeClr val="accent2">
                              <a:lumMod val="75000"/>
                            </a:schemeClr>
                          </a:solidFill>
                          <a:latin typeface="Cambria Math" panose="02040503050406030204" pitchFamily="18" charset="0"/>
                        </a:rPr>
                        <m:t>(</m:t>
                      </m:r>
                      <m:r>
                        <a:rPr lang="en-US" sz="2400" b="0" i="1" smtClean="0">
                          <a:solidFill>
                            <a:schemeClr val="accent2">
                              <a:lumMod val="75000"/>
                            </a:schemeClr>
                          </a:solidFill>
                          <a:latin typeface="Cambria Math" panose="02040503050406030204" pitchFamily="18" charset="0"/>
                        </a:rPr>
                        <m:t>𝐵</m:t>
                      </m:r>
                      <m:r>
                        <a:rPr lang="en-US" sz="2400" b="0" i="1" smtClean="0">
                          <a:solidFill>
                            <a:schemeClr val="accent2">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8" name="TextBox 27">
                <a:extLst>
                  <a:ext uri="{FF2B5EF4-FFF2-40B4-BE49-F238E27FC236}">
                    <a16:creationId xmlns:a16="http://schemas.microsoft.com/office/drawing/2014/main" id="{4A71580C-FEAD-45F8-AB17-A37A025CB8E5}"/>
                  </a:ext>
                </a:extLst>
              </p:cNvPr>
              <p:cNvSpPr txBox="1">
                <a:spLocks noRot="1" noChangeAspect="1" noMove="1" noResize="1" noEditPoints="1" noAdjustHandles="1" noChangeArrowheads="1" noChangeShapeType="1" noTextEdit="1"/>
              </p:cNvSpPr>
              <p:nvPr/>
            </p:nvSpPr>
            <p:spPr>
              <a:xfrm>
                <a:off x="5941109" y="3759937"/>
                <a:ext cx="1491114" cy="461665"/>
              </a:xfrm>
              <a:prstGeom prst="rect">
                <a:avLst/>
              </a:prstGeom>
              <a:blipFill>
                <a:blip r:embed="rId7"/>
                <a:stretch>
                  <a:fillRect r="-820" b="-17105"/>
                </a:stretch>
              </a:blipFill>
            </p:spPr>
            <p:txBody>
              <a:bodyPr/>
              <a:lstStyle/>
              <a:p>
                <a:r>
                  <a:rPr lang="en-US">
                    <a:noFill/>
                  </a:rPr>
                  <a:t> </a:t>
                </a:r>
              </a:p>
            </p:txBody>
          </p:sp>
        </mc:Fallback>
      </mc:AlternateContent>
    </p:spTree>
    <p:extLst>
      <p:ext uri="{BB962C8B-B14F-4D97-AF65-F5344CB8AC3E}">
        <p14:creationId xmlns:p14="http://schemas.microsoft.com/office/powerpoint/2010/main" val="2128685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883356" y="2313620"/>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883356" y="2313620"/>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Summing Out a Variable</a:t>
            </a:r>
          </a:p>
        </p:txBody>
      </p:sp>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ADB6B8FC-27D1-48BC-9402-FD1D1BAF4AAC}"/>
              </a:ext>
            </a:extLst>
          </p:cNvPr>
          <p:cNvSpPr/>
          <p:nvPr/>
        </p:nvSpPr>
        <p:spPr>
          <a:xfrm>
            <a:off x="5428544" y="2518141"/>
            <a:ext cx="1683456" cy="461665"/>
          </a:xfrm>
          <a:prstGeom prst="rect">
            <a:avLst/>
          </a:prstGeom>
          <a:solidFill>
            <a:schemeClr val="accent6">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188FA06-4557-48A9-824D-984DB093DDE9}"/>
                  </a:ext>
                </a:extLst>
              </p:cNvPr>
              <p:cNvSpPr txBox="1"/>
              <p:nvPr/>
            </p:nvSpPr>
            <p:spPr>
              <a:xfrm>
                <a:off x="5633204" y="2992747"/>
                <a:ext cx="137659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ea typeface="Cambria Math" panose="02040503050406030204" pitchFamily="18" charset="0"/>
                            </a:rPr>
                            <m:t>𝜑</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sub>
                      </m:sSub>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𝐴</m:t>
                      </m:r>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𝐵</m:t>
                      </m:r>
                      <m:r>
                        <a:rPr lang="en-US" sz="2400" b="0" i="1" smtClean="0">
                          <a:solidFill>
                            <a:schemeClr val="accent6">
                              <a:lumMod val="75000"/>
                            </a:schemeClr>
                          </a:solidFill>
                          <a:latin typeface="Cambria Math" panose="02040503050406030204" pitchFamily="18" charset="0"/>
                        </a:rPr>
                        <m:t>)</m:t>
                      </m:r>
                    </m:oMath>
                  </m:oMathPara>
                </a14:m>
                <a:endParaRPr lang="en-US" sz="2400">
                  <a:solidFill>
                    <a:schemeClr val="accent6">
                      <a:lumMod val="75000"/>
                    </a:schemeClr>
                  </a:solidFill>
                </a:endParaRPr>
              </a:p>
            </p:txBody>
          </p:sp>
        </mc:Choice>
        <mc:Fallback>
          <p:sp>
            <p:nvSpPr>
              <p:cNvPr id="21" name="TextBox 20">
                <a:extLst>
                  <a:ext uri="{FF2B5EF4-FFF2-40B4-BE49-F238E27FC236}">
                    <a16:creationId xmlns:a16="http://schemas.microsoft.com/office/drawing/2014/main" id="{6188FA06-4557-48A9-824D-984DB093DDE9}"/>
                  </a:ext>
                </a:extLst>
              </p:cNvPr>
              <p:cNvSpPr txBox="1">
                <a:spLocks noRot="1" noChangeAspect="1" noMove="1" noResize="1" noEditPoints="1" noAdjustHandles="1" noChangeArrowheads="1" noChangeShapeType="1" noTextEdit="1"/>
              </p:cNvSpPr>
              <p:nvPr/>
            </p:nvSpPr>
            <p:spPr>
              <a:xfrm>
                <a:off x="5633204" y="2992747"/>
                <a:ext cx="1376594" cy="461665"/>
              </a:xfrm>
              <a:prstGeom prst="rect">
                <a:avLst/>
              </a:prstGeom>
              <a:blipFill>
                <a:blip r:embed="rId4"/>
                <a:stretch>
                  <a:fillRect r="-885" b="-17105"/>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11E9EB71-5360-4349-8567-2AF4F87CEFED}"/>
              </a:ext>
            </a:extLst>
          </p:cNvPr>
          <p:cNvSpPr/>
          <p:nvPr/>
        </p:nvSpPr>
        <p:spPr>
          <a:xfrm>
            <a:off x="4976409" y="2313619"/>
            <a:ext cx="2728258" cy="1140793"/>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A71580C-FEAD-45F8-AB17-A37A025CB8E5}"/>
                  </a:ext>
                </a:extLst>
              </p:cNvPr>
              <p:cNvSpPr txBox="1"/>
              <p:nvPr/>
            </p:nvSpPr>
            <p:spPr>
              <a:xfrm>
                <a:off x="4869513" y="3684818"/>
                <a:ext cx="2780120" cy="461665"/>
              </a:xfrm>
              <a:prstGeom prst="rect">
                <a:avLst/>
              </a:prstGeom>
              <a:noFill/>
            </p:spPr>
            <p:txBody>
              <a:bodyPr wrap="none" rtlCol="0">
                <a:spAutoFit/>
              </a:bodyPr>
              <a:lstStyle/>
              <a:p>
                <a14:m>
                  <m:oMath xmlns:m="http://schemas.openxmlformats.org/officeDocument/2006/math">
                    <m:r>
                      <a:rPr lang="en-US" sz="2400" i="1">
                        <a:solidFill>
                          <a:schemeClr val="accent2">
                            <a:lumMod val="75000"/>
                          </a:schemeClr>
                        </a:solidFill>
                        <a:latin typeface="Cambria Math" panose="02040503050406030204" pitchFamily="18" charset="0"/>
                      </a:rPr>
                      <m:t>⇒ </m:t>
                    </m:r>
                  </m:oMath>
                </a14:m>
                <a:r>
                  <a:rPr lang="en-US" sz="2400" b="0">
                    <a:solidFill>
                      <a:schemeClr val="accent2">
                        <a:lumMod val="75000"/>
                      </a:schemeClr>
                    </a:solidFill>
                  </a:rPr>
                  <a:t>New factor </a:t>
                </a:r>
                <a14:m>
                  <m:oMath xmlns:m="http://schemas.openxmlformats.org/officeDocument/2006/math">
                    <m:sSub>
                      <m:sSubPr>
                        <m:ctrlPr>
                          <a:rPr lang="en-US" sz="2400" b="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𝜓</m:t>
                        </m:r>
                      </m:e>
                      <m:sub>
                        <m:r>
                          <a:rPr lang="en-US" sz="2400" b="0" i="1" smtClean="0">
                            <a:solidFill>
                              <a:schemeClr val="accent2">
                                <a:lumMod val="75000"/>
                              </a:schemeClr>
                            </a:solidFill>
                            <a:latin typeface="Cambria Math" panose="02040503050406030204" pitchFamily="18" charset="0"/>
                          </a:rPr>
                          <m:t>1</m:t>
                        </m:r>
                      </m:sub>
                    </m:sSub>
                    <m:r>
                      <a:rPr lang="en-US" sz="2400" b="0" i="1" smtClean="0">
                        <a:solidFill>
                          <a:schemeClr val="accent2">
                            <a:lumMod val="75000"/>
                          </a:schemeClr>
                        </a:solidFill>
                        <a:latin typeface="Cambria Math" panose="02040503050406030204" pitchFamily="18" charset="0"/>
                      </a:rPr>
                      <m:t>(</m:t>
                    </m:r>
                    <m:r>
                      <a:rPr lang="en-US" sz="2400" b="0" i="1" smtClean="0">
                        <a:solidFill>
                          <a:schemeClr val="accent2">
                            <a:lumMod val="75000"/>
                          </a:schemeClr>
                        </a:solidFill>
                        <a:latin typeface="Cambria Math" panose="02040503050406030204" pitchFamily="18" charset="0"/>
                      </a:rPr>
                      <m:t>𝐵</m:t>
                    </m:r>
                    <m:r>
                      <a:rPr lang="en-US" sz="2400" b="0" i="1" smtClean="0">
                        <a:solidFill>
                          <a:schemeClr val="accent2">
                            <a:lumMod val="75000"/>
                          </a:schemeClr>
                        </a:solidFill>
                        <a:latin typeface="Cambria Math" panose="02040503050406030204" pitchFamily="18" charset="0"/>
                      </a:rPr>
                      <m:t>)</m:t>
                    </m:r>
                  </m:oMath>
                </a14:m>
                <a:endParaRPr lang="en-US" sz="2400">
                  <a:solidFill>
                    <a:schemeClr val="accent1">
                      <a:lumMod val="75000"/>
                    </a:schemeClr>
                  </a:solidFill>
                </a:endParaRPr>
              </a:p>
            </p:txBody>
          </p:sp>
        </mc:Choice>
        <mc:Fallback>
          <p:sp>
            <p:nvSpPr>
              <p:cNvPr id="28" name="TextBox 27">
                <a:extLst>
                  <a:ext uri="{FF2B5EF4-FFF2-40B4-BE49-F238E27FC236}">
                    <a16:creationId xmlns:a16="http://schemas.microsoft.com/office/drawing/2014/main" id="{4A71580C-FEAD-45F8-AB17-A37A025CB8E5}"/>
                  </a:ext>
                </a:extLst>
              </p:cNvPr>
              <p:cNvSpPr txBox="1">
                <a:spLocks noRot="1" noChangeAspect="1" noMove="1" noResize="1" noEditPoints="1" noAdjustHandles="1" noChangeArrowheads="1" noChangeShapeType="1" noTextEdit="1"/>
              </p:cNvSpPr>
              <p:nvPr/>
            </p:nvSpPr>
            <p:spPr>
              <a:xfrm>
                <a:off x="4869513" y="3684818"/>
                <a:ext cx="2780120" cy="461665"/>
              </a:xfrm>
              <a:prstGeom prst="rect">
                <a:avLst/>
              </a:prstGeom>
              <a:blipFill>
                <a:blip r:embed="rId5"/>
                <a:stretch>
                  <a:fillRect t="-10526" r="-658"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CB8DC6C5-CB14-4377-B6B9-5A415A771245}"/>
                  </a:ext>
                </a:extLst>
              </p:cNvPr>
              <p:cNvGraphicFramePr>
                <a:graphicFrameLocks noGrp="1"/>
              </p:cNvGraphicFramePr>
              <p:nvPr/>
            </p:nvGraphicFramePr>
            <p:xfrm>
              <a:off x="4921956" y="4385386"/>
              <a:ext cx="4758265" cy="1107440"/>
            </p:xfrm>
            <a:graphic>
              <a:graphicData uri="http://schemas.openxmlformats.org/drawingml/2006/table">
                <a:tbl>
                  <a:tblPr firstRow="1" bandRow="1">
                    <a:tableStyleId>{72833802-FEF1-4C79-8D5D-14CF1EAF98D9}</a:tableStyleId>
                  </a:tblPr>
                  <a:tblGrid>
                    <a:gridCol w="970844">
                      <a:extLst>
                        <a:ext uri="{9D8B030D-6E8A-4147-A177-3AD203B41FA5}">
                          <a16:colId xmlns:a16="http://schemas.microsoft.com/office/drawing/2014/main" val="1678275592"/>
                        </a:ext>
                      </a:extLst>
                    </a:gridCol>
                    <a:gridCol w="3787421">
                      <a:extLst>
                        <a:ext uri="{9D8B030D-6E8A-4147-A177-3AD203B41FA5}">
                          <a16:colId xmlns:a16="http://schemas.microsoft.com/office/drawing/2014/main" val="4094159068"/>
                        </a:ext>
                      </a:extLst>
                    </a:gridCol>
                  </a:tblGrid>
                  <a:tr h="357614">
                    <a:tc>
                      <a:txBody>
                        <a:bodyPr/>
                        <a:lstStyle/>
                        <a:p>
                          <a:pPr algn="ctr"/>
                          <a:r>
                            <a:rPr lang="en-US"/>
                            <a:t>B</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𝜓</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a:t>0.12+0.12=0.24</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a:t>0.28+0.48=0.76</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Choice>
        <mc:Fallback>
          <p:graphicFrame>
            <p:nvGraphicFramePr>
              <p:cNvPr id="19" name="Table 18">
                <a:extLst>
                  <a:ext uri="{FF2B5EF4-FFF2-40B4-BE49-F238E27FC236}">
                    <a16:creationId xmlns:a16="http://schemas.microsoft.com/office/drawing/2014/main" id="{CB8DC6C5-CB14-4377-B6B9-5A415A771245}"/>
                  </a:ext>
                </a:extLst>
              </p:cNvPr>
              <p:cNvGraphicFramePr>
                <a:graphicFrameLocks noGrp="1"/>
              </p:cNvGraphicFramePr>
              <p:nvPr/>
            </p:nvGraphicFramePr>
            <p:xfrm>
              <a:off x="4921956" y="4385386"/>
              <a:ext cx="4758265" cy="1107440"/>
            </p:xfrm>
            <a:graphic>
              <a:graphicData uri="http://schemas.openxmlformats.org/drawingml/2006/table">
                <a:tbl>
                  <a:tblPr firstRow="1" bandRow="1">
                    <a:tableStyleId>{72833802-FEF1-4C79-8D5D-14CF1EAF98D9}</a:tableStyleId>
                  </a:tblPr>
                  <a:tblGrid>
                    <a:gridCol w="970844">
                      <a:extLst>
                        <a:ext uri="{9D8B030D-6E8A-4147-A177-3AD203B41FA5}">
                          <a16:colId xmlns:a16="http://schemas.microsoft.com/office/drawing/2014/main" val="1678275592"/>
                        </a:ext>
                      </a:extLst>
                    </a:gridCol>
                    <a:gridCol w="3787421">
                      <a:extLst>
                        <a:ext uri="{9D8B030D-6E8A-4147-A177-3AD203B41FA5}">
                          <a16:colId xmlns:a16="http://schemas.microsoft.com/office/drawing/2014/main" val="4094159068"/>
                        </a:ext>
                      </a:extLst>
                    </a:gridCol>
                  </a:tblGrid>
                  <a:tr h="365760">
                    <a:tc>
                      <a:txBody>
                        <a:bodyPr/>
                        <a:lstStyle/>
                        <a:p>
                          <a:pPr algn="ctr"/>
                          <a:r>
                            <a:rPr lang="en-US"/>
                            <a:t>B</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endParaRPr lang="en-US"/>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blipFill>
                          <a:blip r:embed="rId6"/>
                          <a:stretch>
                            <a:fillRect l="-25723" t="-8333" r="-482" b="-228333"/>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a:t>0.12+0.12=0.24</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False</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a:t>0.28+0.48=0.76</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3" name="Table 18">
                <a:extLst>
                  <a:ext uri="{FF2B5EF4-FFF2-40B4-BE49-F238E27FC236}">
                    <a16:creationId xmlns:a16="http://schemas.microsoft.com/office/drawing/2014/main" id="{1EDF1F51-E310-4C52-AFF5-2324028A926F}"/>
                  </a:ext>
                </a:extLst>
              </p:cNvPr>
              <p:cNvGraphicFramePr>
                <a:graphicFrameLocks noGrp="1"/>
              </p:cNvGraphicFramePr>
              <p:nvPr/>
            </p:nvGraphicFramePr>
            <p:xfrm>
              <a:off x="8105421" y="1933023"/>
              <a:ext cx="3623735" cy="1849120"/>
            </p:xfrm>
            <a:graphic>
              <a:graphicData uri="http://schemas.openxmlformats.org/drawingml/2006/table">
                <a:tbl>
                  <a:tblPr firstRow="1" bandRow="1">
                    <a:tableStyleId>{912C8C85-51F0-491E-9774-3900AFEF0FD7}</a:tableStyleId>
                  </a:tblPr>
                  <a:tblGrid>
                    <a:gridCol w="936979">
                      <a:extLst>
                        <a:ext uri="{9D8B030D-6E8A-4147-A177-3AD203B41FA5}">
                          <a16:colId xmlns:a16="http://schemas.microsoft.com/office/drawing/2014/main" val="1678275592"/>
                        </a:ext>
                      </a:extLst>
                    </a:gridCol>
                    <a:gridCol w="1061156">
                      <a:extLst>
                        <a:ext uri="{9D8B030D-6E8A-4147-A177-3AD203B41FA5}">
                          <a16:colId xmlns:a16="http://schemas.microsoft.com/office/drawing/2014/main" val="4279893821"/>
                        </a:ext>
                      </a:extLst>
                    </a:gridCol>
                    <a:gridCol w="1625600">
                      <a:extLst>
                        <a:ext uri="{9D8B030D-6E8A-4147-A177-3AD203B41FA5}">
                          <a16:colId xmlns:a16="http://schemas.microsoft.com/office/drawing/2014/main" val="4094159068"/>
                        </a:ext>
                      </a:extLst>
                    </a:gridCol>
                  </a:tblGrid>
                  <a:tr h="0">
                    <a:tc>
                      <a:txBody>
                        <a:bodyPr/>
                        <a:lstStyle/>
                        <a:p>
                          <a:pPr algn="ctr"/>
                          <a:r>
                            <a:rPr lang="en-US"/>
                            <a:t>A</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B</a:t>
                          </a:r>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m:rPr>
                                        <m:sty m:val="p"/>
                                      </m:rPr>
                                      <a:rPr lang="el-GR" sz="1800" i="1" smtClean="0">
                                        <a:solidFill>
                                          <a:schemeClr val="bg1"/>
                                        </a:solidFill>
                                        <a:latin typeface="Cambria Math" panose="02040503050406030204" pitchFamily="18" charset="0"/>
                                        <a:ea typeface="Cambria Math" panose="02040503050406030204" pitchFamily="18" charset="0"/>
                                      </a:rPr>
                                      <m:t>φ</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smtClean="0">
                                    <a:latin typeface="Cambria Math" panose="02040503050406030204" pitchFamily="18" charset="0"/>
                                  </a:rPr>
                                  <m:t>(</m:t>
                                </m:r>
                                <m:r>
                                  <a:rPr lang="en-US" sz="1800" smtClean="0">
                                    <a:latin typeface="Cambria Math" panose="02040503050406030204" pitchFamily="18" charset="0"/>
                                  </a:rPr>
                                  <m:t>𝐴</m:t>
                                </m:r>
                                <m:r>
                                  <a:rPr lang="en-US" sz="1800" smtClean="0">
                                    <a:latin typeface="Cambria Math" panose="02040503050406030204" pitchFamily="18" charset="0"/>
                                  </a:rPr>
                                  <m:t>,</m:t>
                                </m:r>
                                <m:r>
                                  <a:rPr lang="en-US" sz="1800" smtClean="0">
                                    <a:latin typeface="Cambria Math" panose="02040503050406030204" pitchFamily="18" charset="0"/>
                                  </a:rPr>
                                  <m:t>𝐵</m:t>
                                </m:r>
                                <m:r>
                                  <a:rPr lang="en-US" sz="1800" smtClean="0">
                                    <a:latin typeface="Cambria Math" panose="02040503050406030204" pitchFamily="18" charset="0"/>
                                  </a:rPr>
                                  <m:t>)</m:t>
                                </m:r>
                              </m:oMath>
                            </m:oMathPara>
                          </a14:m>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0.4*0.3=0.12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0.4*0.7=0.28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0.6*0.2=0.12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0.6*0.8=0.48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Choice>
        <mc:Fallback>
          <p:graphicFrame>
            <p:nvGraphicFramePr>
              <p:cNvPr id="23" name="Table 18">
                <a:extLst>
                  <a:ext uri="{FF2B5EF4-FFF2-40B4-BE49-F238E27FC236}">
                    <a16:creationId xmlns:a16="http://schemas.microsoft.com/office/drawing/2014/main" id="{1EDF1F51-E310-4C52-AFF5-2324028A926F}"/>
                  </a:ext>
                </a:extLst>
              </p:cNvPr>
              <p:cNvGraphicFramePr>
                <a:graphicFrameLocks noGrp="1"/>
              </p:cNvGraphicFramePr>
              <p:nvPr/>
            </p:nvGraphicFramePr>
            <p:xfrm>
              <a:off x="8105421" y="1933023"/>
              <a:ext cx="3623735" cy="1849120"/>
            </p:xfrm>
            <a:graphic>
              <a:graphicData uri="http://schemas.openxmlformats.org/drawingml/2006/table">
                <a:tbl>
                  <a:tblPr firstRow="1" bandRow="1">
                    <a:tableStyleId>{912C8C85-51F0-491E-9774-3900AFEF0FD7}</a:tableStyleId>
                  </a:tblPr>
                  <a:tblGrid>
                    <a:gridCol w="936979">
                      <a:extLst>
                        <a:ext uri="{9D8B030D-6E8A-4147-A177-3AD203B41FA5}">
                          <a16:colId xmlns:a16="http://schemas.microsoft.com/office/drawing/2014/main" val="1678275592"/>
                        </a:ext>
                      </a:extLst>
                    </a:gridCol>
                    <a:gridCol w="1061156">
                      <a:extLst>
                        <a:ext uri="{9D8B030D-6E8A-4147-A177-3AD203B41FA5}">
                          <a16:colId xmlns:a16="http://schemas.microsoft.com/office/drawing/2014/main" val="4279893821"/>
                        </a:ext>
                      </a:extLst>
                    </a:gridCol>
                    <a:gridCol w="1625600">
                      <a:extLst>
                        <a:ext uri="{9D8B030D-6E8A-4147-A177-3AD203B41FA5}">
                          <a16:colId xmlns:a16="http://schemas.microsoft.com/office/drawing/2014/main" val="4094159068"/>
                        </a:ext>
                      </a:extLst>
                    </a:gridCol>
                  </a:tblGrid>
                  <a:tr h="365760">
                    <a:tc>
                      <a:txBody>
                        <a:bodyPr/>
                        <a:lstStyle/>
                        <a:p>
                          <a:pPr algn="ctr"/>
                          <a:r>
                            <a:rPr lang="en-US"/>
                            <a:t>A</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B</a:t>
                          </a:r>
                          <a:endParaRPr lang="en-US">
                            <a:solidFill>
                              <a:schemeClr val="bg1"/>
                            </a:solidFill>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endParaRPr lang="en-US"/>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blipFill>
                          <a:blip r:embed="rId7"/>
                          <a:stretch>
                            <a:fillRect l="-123596" t="-8333" r="-749" b="-431667"/>
                          </a:stretch>
                        </a:blipFill>
                      </a:tcPr>
                    </a:tc>
                    <a:extLst>
                      <a:ext uri="{0D108BD9-81ED-4DB2-BD59-A6C34878D82A}">
                        <a16:rowId xmlns:a16="http://schemas.microsoft.com/office/drawing/2014/main" val="1716421933"/>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0.4*0.3=0.12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13705781"/>
                      </a:ext>
                    </a:extLst>
                  </a:tr>
                  <a:tr h="370840">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0.4*0.7=0.28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24992035"/>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True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0.6*0.2=0.12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648856950"/>
                      </a:ext>
                    </a:extLst>
                  </a:tr>
                  <a:tr h="370840">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False</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a:t>0.6*0.8=0.48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737075321"/>
                      </a:ext>
                    </a:extLst>
                  </a:tr>
                </a:tbl>
              </a:graphicData>
            </a:graphic>
          </p:graphicFrame>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A9689D4-AA8F-449E-877C-5BEC9D6BEF6B}"/>
                  </a:ext>
                </a:extLst>
              </p:cNvPr>
              <p:cNvSpPr txBox="1"/>
              <p:nvPr/>
            </p:nvSpPr>
            <p:spPr>
              <a:xfrm>
                <a:off x="7945576" y="1442355"/>
                <a:ext cx="3841821" cy="461665"/>
              </a:xfrm>
              <a:prstGeom prst="rect">
                <a:avLst/>
              </a:prstGeom>
              <a:noFill/>
            </p:spPr>
            <p:txBody>
              <a:bodyPr wrap="none" rtlCol="0">
                <a:spAutoFit/>
              </a:bodyPr>
              <a:lstStyle/>
              <a:p>
                <a:pPr algn="l"/>
                <a:r>
                  <a:rPr lang="en-US" sz="2400" b="0">
                    <a:solidFill>
                      <a:schemeClr val="accent6">
                        <a:lumMod val="75000"/>
                      </a:schemeClr>
                    </a:solidFill>
                    <a:ea typeface="Cambria Math" panose="02040503050406030204" pitchFamily="18" charset="0"/>
                  </a:rPr>
                  <a:t>Intermediate Result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ea typeface="Cambria Math" panose="02040503050406030204" pitchFamily="18" charset="0"/>
                          </a:rPr>
                          <m:t>𝜑</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sub>
                    </m:sSub>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𝐴</m:t>
                    </m:r>
                    <m:r>
                      <a:rPr lang="en-US" sz="2400" b="0" i="1" smtClean="0">
                        <a:solidFill>
                          <a:schemeClr val="accent6">
                            <a:lumMod val="75000"/>
                          </a:schemeClr>
                        </a:solidFill>
                        <a:latin typeface="Cambria Math" panose="02040503050406030204" pitchFamily="18" charset="0"/>
                      </a:rPr>
                      <m:t>,</m:t>
                    </m:r>
                    <m:r>
                      <a:rPr lang="en-US" sz="2400" b="0" i="1" smtClean="0">
                        <a:solidFill>
                          <a:schemeClr val="accent6">
                            <a:lumMod val="75000"/>
                          </a:schemeClr>
                        </a:solidFill>
                        <a:latin typeface="Cambria Math" panose="02040503050406030204" pitchFamily="18" charset="0"/>
                      </a:rPr>
                      <m:t>𝐵</m:t>
                    </m:r>
                    <m:r>
                      <a:rPr lang="en-US" sz="2400" b="0" i="1" smtClean="0">
                        <a:solidFill>
                          <a:schemeClr val="accent6">
                            <a:lumMod val="75000"/>
                          </a:schemeClr>
                        </a:solidFill>
                        <a:latin typeface="Cambria Math" panose="02040503050406030204" pitchFamily="18" charset="0"/>
                      </a:rPr>
                      <m:t>)</m:t>
                    </m:r>
                  </m:oMath>
                </a14:m>
                <a:endParaRPr lang="en-US" sz="2400">
                  <a:solidFill>
                    <a:schemeClr val="accent6">
                      <a:lumMod val="75000"/>
                    </a:schemeClr>
                  </a:solidFill>
                </a:endParaRPr>
              </a:p>
            </p:txBody>
          </p:sp>
        </mc:Choice>
        <mc:Fallback>
          <p:sp>
            <p:nvSpPr>
              <p:cNvPr id="24" name="TextBox 23">
                <a:extLst>
                  <a:ext uri="{FF2B5EF4-FFF2-40B4-BE49-F238E27FC236}">
                    <a16:creationId xmlns:a16="http://schemas.microsoft.com/office/drawing/2014/main" id="{0A9689D4-AA8F-449E-877C-5BEC9D6BEF6B}"/>
                  </a:ext>
                </a:extLst>
              </p:cNvPr>
              <p:cNvSpPr txBox="1">
                <a:spLocks noRot="1" noChangeAspect="1" noMove="1" noResize="1" noEditPoints="1" noAdjustHandles="1" noChangeArrowheads="1" noChangeShapeType="1" noTextEdit="1"/>
              </p:cNvSpPr>
              <p:nvPr/>
            </p:nvSpPr>
            <p:spPr>
              <a:xfrm>
                <a:off x="7945576" y="1442355"/>
                <a:ext cx="3841821" cy="461665"/>
              </a:xfrm>
              <a:prstGeom prst="rect">
                <a:avLst/>
              </a:prstGeom>
              <a:blipFill>
                <a:blip r:embed="rId8"/>
                <a:stretch>
                  <a:fillRect l="-2377" t="-10667" r="-317" b="-30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B1850BF5-5D4A-4607-BC68-3AAF4437BD9D}"/>
              </a:ext>
            </a:extLst>
          </p:cNvPr>
          <p:cNvSpPr txBox="1"/>
          <p:nvPr/>
        </p:nvSpPr>
        <p:spPr>
          <a:xfrm>
            <a:off x="5204039" y="1812702"/>
            <a:ext cx="2097049" cy="461665"/>
          </a:xfrm>
          <a:prstGeom prst="rect">
            <a:avLst/>
          </a:prstGeom>
          <a:noFill/>
        </p:spPr>
        <p:txBody>
          <a:bodyPr wrap="none" rtlCol="0">
            <a:spAutoFit/>
          </a:bodyPr>
          <a:lstStyle/>
          <a:p>
            <a:r>
              <a:rPr lang="en-US" sz="2400">
                <a:solidFill>
                  <a:schemeClr val="accent2">
                    <a:lumMod val="75000"/>
                  </a:schemeClr>
                </a:solidFill>
              </a:rPr>
              <a:t>Summing out A</a:t>
            </a:r>
          </a:p>
        </p:txBody>
      </p:sp>
      <p:sp>
        <p:nvSpPr>
          <p:cNvPr id="13" name="TextBox 12">
            <a:extLst>
              <a:ext uri="{FF2B5EF4-FFF2-40B4-BE49-F238E27FC236}">
                <a16:creationId xmlns:a16="http://schemas.microsoft.com/office/drawing/2014/main" id="{AF5422CD-CB7D-4775-85F4-F80615002305}"/>
              </a:ext>
            </a:extLst>
          </p:cNvPr>
          <p:cNvSpPr txBox="1"/>
          <p:nvPr/>
        </p:nvSpPr>
        <p:spPr>
          <a:xfrm>
            <a:off x="1253068" y="5113867"/>
            <a:ext cx="3420533" cy="461665"/>
          </a:xfrm>
          <a:prstGeom prst="rect">
            <a:avLst/>
          </a:prstGeom>
          <a:noFill/>
        </p:spPr>
        <p:txBody>
          <a:bodyPr wrap="square" rtlCol="0">
            <a:spAutoFit/>
          </a:bodyPr>
          <a:lstStyle/>
          <a:p>
            <a:pPr algn="l"/>
            <a:r>
              <a:rPr lang="en-US" sz="2400">
                <a:solidFill>
                  <a:schemeClr val="accent2">
                    <a:lumMod val="75000"/>
                  </a:schemeClr>
                </a:solidFill>
              </a:rPr>
              <a:t>new factor without </a:t>
            </a:r>
            <a:r>
              <a:rPr lang="en-US" sz="2400" i="1">
                <a:solidFill>
                  <a:schemeClr val="accent2">
                    <a:lumMod val="75000"/>
                  </a:schemeClr>
                </a:solidFill>
              </a:rPr>
              <a:t>A</a:t>
            </a:r>
          </a:p>
        </p:txBody>
      </p:sp>
      <p:cxnSp>
        <p:nvCxnSpPr>
          <p:cNvPr id="15" name="Straight Arrow Connector 14">
            <a:extLst>
              <a:ext uri="{FF2B5EF4-FFF2-40B4-BE49-F238E27FC236}">
                <a16:creationId xmlns:a16="http://schemas.microsoft.com/office/drawing/2014/main" id="{DBED9144-9F51-4EEC-8C76-9A4D96395F9B}"/>
              </a:ext>
            </a:extLst>
          </p:cNvPr>
          <p:cNvCxnSpPr/>
          <p:nvPr/>
        </p:nvCxnSpPr>
        <p:spPr>
          <a:xfrm flipV="1">
            <a:off x="3194756" y="4628444"/>
            <a:ext cx="1399822" cy="48542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86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0FC6-581E-4303-BBA0-6A8066A95230}"/>
              </a:ext>
            </a:extLst>
          </p:cNvPr>
          <p:cNvSpPr>
            <a:spLocks noGrp="1"/>
          </p:cNvSpPr>
          <p:nvPr>
            <p:ph type="title"/>
          </p:nvPr>
        </p:nvSpPr>
        <p:spPr/>
        <p:txBody>
          <a:bodyPr/>
          <a:lstStyle/>
          <a:p>
            <a:r>
              <a:rPr lang="en-US" i="1"/>
              <a:t>Student</a:t>
            </a:r>
            <a:r>
              <a:rPr lang="en-US"/>
              <a:t> Example – Graph Structure </a:t>
            </a:r>
          </a:p>
        </p:txBody>
      </p:sp>
      <p:sp>
        <p:nvSpPr>
          <p:cNvPr id="3" name="Rectangle 2">
            <a:extLst>
              <a:ext uri="{FF2B5EF4-FFF2-40B4-BE49-F238E27FC236}">
                <a16:creationId xmlns:a16="http://schemas.microsoft.com/office/drawing/2014/main" id="{90C05500-0DB5-4EA1-B3EF-DADF189095B2}"/>
              </a:ext>
            </a:extLst>
          </p:cNvPr>
          <p:cNvSpPr/>
          <p:nvPr/>
        </p:nvSpPr>
        <p:spPr>
          <a:xfrm>
            <a:off x="666045" y="2091540"/>
            <a:ext cx="10515600" cy="2308324"/>
          </a:xfrm>
          <a:prstGeom prst="rect">
            <a:avLst/>
          </a:prstGeom>
        </p:spPr>
        <p:txBody>
          <a:bodyPr wrap="square">
            <a:spAutoFit/>
          </a:bodyPr>
          <a:lstStyle/>
          <a:p>
            <a:pPr marL="285750" indent="-285750">
              <a:buFont typeface="Arial" panose="020B0604020202020204" pitchFamily="34" charset="0"/>
              <a:buChar char="•"/>
            </a:pPr>
            <a:r>
              <a:rPr lang="en-US" sz="2400"/>
              <a:t>A company wants to hire an intelligent student. </a:t>
            </a:r>
          </a:p>
          <a:p>
            <a:pPr marL="742950" lvl="1" indent="-285750">
              <a:buFont typeface="Arial" panose="020B0604020202020204" pitchFamily="34" charset="0"/>
              <a:buChar char="•"/>
            </a:pPr>
            <a:r>
              <a:rPr lang="en-US" sz="2400"/>
              <a:t>But intelligence cannot be directly measured. </a:t>
            </a:r>
          </a:p>
          <a:p>
            <a:pPr marL="742950" lvl="1" indent="-285750">
              <a:buFont typeface="Arial" panose="020B0604020202020204" pitchFamily="34" charset="0"/>
              <a:buChar char="•"/>
            </a:pPr>
            <a:r>
              <a:rPr lang="en-US" sz="2400"/>
              <a:t>But the company may have access to the student's SAT and GPA score. </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Based on the observable evidence (SAT and GPA), company can try to infer whether this student is intelligent or not.</a:t>
            </a:r>
          </a:p>
        </p:txBody>
      </p:sp>
    </p:spTree>
    <p:extLst>
      <p:ext uri="{BB962C8B-B14F-4D97-AF65-F5344CB8AC3E}">
        <p14:creationId xmlns:p14="http://schemas.microsoft.com/office/powerpoint/2010/main" val="241128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832F8E0-1614-4834-B8A1-C97DC78998F1}"/>
                  </a:ext>
                </a:extLst>
              </p:cNvPr>
              <p:cNvSpPr txBox="1"/>
              <p:nvPr/>
            </p:nvSpPr>
            <p:spPr>
              <a:xfrm>
                <a:off x="883356" y="2313620"/>
                <a:ext cx="6310488" cy="13582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d>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𝐶</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𝐷</m:t>
                              </m:r>
                            </m:e>
                            <m:e>
                              <m:r>
                                <a:rPr lang="en-US" sz="2400" i="1">
                                  <a:latin typeface="Cambria Math" panose="02040503050406030204" pitchFamily="18" charset="0"/>
                                </a:rPr>
                                <m:t>𝐶</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𝐵</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𝐶</m:t>
                                  </m:r>
                                </m:e>
                                <m:e>
                                  <m:r>
                                    <a:rPr lang="en-US" sz="2400" i="1">
                                      <a:latin typeface="Cambria Math" panose="02040503050406030204" pitchFamily="18" charset="0"/>
                                    </a:rPr>
                                    <m:t>𝐵</m:t>
                                  </m:r>
                                </m:e>
                              </m:d>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𝐴</m:t>
                                  </m:r>
                                </m:sub>
                                <m:sup/>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e>
                              </m:nary>
                            </m:e>
                          </m:nary>
                        </m:e>
                      </m:nary>
                    </m:oMath>
                  </m:oMathPara>
                </a14:m>
                <a:endParaRPr lang="en-US" sz="2400"/>
              </a:p>
              <a:p>
                <a:endParaRPr lang="en-US" sz="2400"/>
              </a:p>
            </p:txBody>
          </p:sp>
        </mc:Choice>
        <mc:Fallback>
          <p:sp>
            <p:nvSpPr>
              <p:cNvPr id="12" name="TextBox 11">
                <a:extLst>
                  <a:ext uri="{FF2B5EF4-FFF2-40B4-BE49-F238E27FC236}">
                    <a16:creationId xmlns:a16="http://schemas.microsoft.com/office/drawing/2014/main" id="{A832F8E0-1614-4834-B8A1-C97DC78998F1}"/>
                  </a:ext>
                </a:extLst>
              </p:cNvPr>
              <p:cNvSpPr txBox="1">
                <a:spLocks noRot="1" noChangeAspect="1" noMove="1" noResize="1" noEditPoints="1" noAdjustHandles="1" noChangeArrowheads="1" noChangeShapeType="1" noTextEdit="1"/>
              </p:cNvSpPr>
              <p:nvPr/>
            </p:nvSpPr>
            <p:spPr>
              <a:xfrm>
                <a:off x="883356" y="2313620"/>
                <a:ext cx="6310488" cy="1358257"/>
              </a:xfrm>
              <a:prstGeom prst="rect">
                <a:avLst/>
              </a:prstGeom>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667048C-F2FB-459F-91B7-79AA01BD3E2D}"/>
              </a:ext>
            </a:extLst>
          </p:cNvPr>
          <p:cNvSpPr>
            <a:spLocks noGrp="1"/>
          </p:cNvSpPr>
          <p:nvPr>
            <p:ph type="title"/>
          </p:nvPr>
        </p:nvSpPr>
        <p:spPr/>
        <p:txBody>
          <a:bodyPr/>
          <a:lstStyle/>
          <a:p>
            <a:r>
              <a:rPr lang="en-US"/>
              <a:t>Variable Elimination</a:t>
            </a:r>
          </a:p>
        </p:txBody>
      </p:sp>
      <p:grpSp>
        <p:nvGrpSpPr>
          <p:cNvPr id="4" name="Group 3">
            <a:extLst>
              <a:ext uri="{FF2B5EF4-FFF2-40B4-BE49-F238E27FC236}">
                <a16:creationId xmlns:a16="http://schemas.microsoft.com/office/drawing/2014/main" id="{AA94133E-9A3F-469D-B09A-D3F587D1CDDD}"/>
              </a:ext>
            </a:extLst>
          </p:cNvPr>
          <p:cNvGrpSpPr/>
          <p:nvPr/>
        </p:nvGrpSpPr>
        <p:grpSpPr>
          <a:xfrm>
            <a:off x="6530622" y="680490"/>
            <a:ext cx="4323643" cy="677333"/>
            <a:chOff x="1253067" y="1851378"/>
            <a:chExt cx="4323643" cy="677333"/>
          </a:xfrm>
        </p:grpSpPr>
        <p:sp>
          <p:nvSpPr>
            <p:cNvPr id="5" name="Oval 4">
              <a:extLst>
                <a:ext uri="{FF2B5EF4-FFF2-40B4-BE49-F238E27FC236}">
                  <a16:creationId xmlns:a16="http://schemas.microsoft.com/office/drawing/2014/main" id="{19A9011A-825B-41B9-853D-7BAED618DA98}"/>
                </a:ext>
              </a:extLst>
            </p:cNvPr>
            <p:cNvSpPr/>
            <p:nvPr/>
          </p:nvSpPr>
          <p:spPr>
            <a:xfrm>
              <a:off x="4775199"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D</a:t>
              </a:r>
            </a:p>
          </p:txBody>
        </p:sp>
        <p:sp>
          <p:nvSpPr>
            <p:cNvPr id="6" name="Oval 5">
              <a:extLst>
                <a:ext uri="{FF2B5EF4-FFF2-40B4-BE49-F238E27FC236}">
                  <a16:creationId xmlns:a16="http://schemas.microsoft.com/office/drawing/2014/main" id="{E31A2583-DBA4-4DF9-9DBF-EF7C4B536DEB}"/>
                </a:ext>
              </a:extLst>
            </p:cNvPr>
            <p:cNvSpPr/>
            <p:nvPr/>
          </p:nvSpPr>
          <p:spPr>
            <a:xfrm>
              <a:off x="2427111"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B</a:t>
              </a:r>
            </a:p>
          </p:txBody>
        </p:sp>
        <p:sp>
          <p:nvSpPr>
            <p:cNvPr id="7" name="Oval 6">
              <a:extLst>
                <a:ext uri="{FF2B5EF4-FFF2-40B4-BE49-F238E27FC236}">
                  <a16:creationId xmlns:a16="http://schemas.microsoft.com/office/drawing/2014/main" id="{5083610F-6F8C-4A0E-9629-B2F69ABD96ED}"/>
                </a:ext>
              </a:extLst>
            </p:cNvPr>
            <p:cNvSpPr/>
            <p:nvPr/>
          </p:nvSpPr>
          <p:spPr>
            <a:xfrm>
              <a:off x="3601155"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C</a:t>
              </a:r>
            </a:p>
          </p:txBody>
        </p:sp>
        <p:sp>
          <p:nvSpPr>
            <p:cNvPr id="8" name="Oval 7">
              <a:extLst>
                <a:ext uri="{FF2B5EF4-FFF2-40B4-BE49-F238E27FC236}">
                  <a16:creationId xmlns:a16="http://schemas.microsoft.com/office/drawing/2014/main" id="{73E184C8-92CB-4E78-BBCF-02E956D0E3EB}"/>
                </a:ext>
              </a:extLst>
            </p:cNvPr>
            <p:cNvSpPr/>
            <p:nvPr/>
          </p:nvSpPr>
          <p:spPr>
            <a:xfrm>
              <a:off x="1253067" y="1851378"/>
              <a:ext cx="801511" cy="6773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a:solidFill>
                    <a:schemeClr val="tx1"/>
                  </a:solidFill>
                </a:rPr>
                <a:t>A</a:t>
              </a:r>
            </a:p>
          </p:txBody>
        </p:sp>
        <p:cxnSp>
          <p:nvCxnSpPr>
            <p:cNvPr id="9" name="Straight Arrow Connector 8">
              <a:extLst>
                <a:ext uri="{FF2B5EF4-FFF2-40B4-BE49-F238E27FC236}">
                  <a16:creationId xmlns:a16="http://schemas.microsoft.com/office/drawing/2014/main" id="{773008BA-055D-4154-AC7F-C860AAE239FD}"/>
                </a:ext>
              </a:extLst>
            </p:cNvPr>
            <p:cNvCxnSpPr>
              <a:stCxn id="8" idx="6"/>
              <a:endCxn id="6" idx="2"/>
            </p:cNvCxnSpPr>
            <p:nvPr/>
          </p:nvCxnSpPr>
          <p:spPr>
            <a:xfrm>
              <a:off x="2054578" y="2190045"/>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F2A53C-7427-4A99-BE8C-8B727DE75AF4}"/>
                </a:ext>
              </a:extLst>
            </p:cNvPr>
            <p:cNvCxnSpPr/>
            <p:nvPr/>
          </p:nvCxnSpPr>
          <p:spPr>
            <a:xfrm>
              <a:off x="3228622"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9B7D7-2810-42CC-88FA-3E4849F7E92D}"/>
                </a:ext>
              </a:extLst>
            </p:cNvPr>
            <p:cNvCxnSpPr/>
            <p:nvPr/>
          </p:nvCxnSpPr>
          <p:spPr>
            <a:xfrm>
              <a:off x="4402666" y="2190044"/>
              <a:ext cx="372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4FD3A32F-5A49-4D4E-B85A-92993209FE60}"/>
              </a:ext>
            </a:extLst>
          </p:cNvPr>
          <p:cNvSpPr/>
          <p:nvPr/>
        </p:nvSpPr>
        <p:spPr>
          <a:xfrm>
            <a:off x="6433557" y="2532244"/>
            <a:ext cx="710984"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6" name="Rectangle 15">
            <a:extLst>
              <a:ext uri="{FF2B5EF4-FFF2-40B4-BE49-F238E27FC236}">
                <a16:creationId xmlns:a16="http://schemas.microsoft.com/office/drawing/2014/main" id="{ADB6B8FC-27D1-48BC-9402-FD1D1BAF4AAC}"/>
              </a:ext>
            </a:extLst>
          </p:cNvPr>
          <p:cNvSpPr/>
          <p:nvPr/>
        </p:nvSpPr>
        <p:spPr>
          <a:xfrm>
            <a:off x="5428544" y="2518141"/>
            <a:ext cx="951089" cy="461665"/>
          </a:xfrm>
          <a:prstGeom prst="rect">
            <a:avLst/>
          </a:prstGeom>
          <a:solidFill>
            <a:schemeClr val="accent5">
              <a:lumMod val="75000"/>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3369F40-E875-48FA-A3F9-B64E9E85E1CE}"/>
                  </a:ext>
                </a:extLst>
              </p:cNvPr>
              <p:cNvSpPr txBox="1"/>
              <p:nvPr/>
            </p:nvSpPr>
            <p:spPr>
              <a:xfrm>
                <a:off x="6617473" y="3083162"/>
                <a:ext cx="105413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17" name="TextBox 16">
                <a:extLst>
                  <a:ext uri="{FF2B5EF4-FFF2-40B4-BE49-F238E27FC236}">
                    <a16:creationId xmlns:a16="http://schemas.microsoft.com/office/drawing/2014/main" id="{23369F40-E875-48FA-A3F9-B64E9E85E1CE}"/>
                  </a:ext>
                </a:extLst>
              </p:cNvPr>
              <p:cNvSpPr txBox="1">
                <a:spLocks noRot="1" noChangeAspect="1" noMove="1" noResize="1" noEditPoints="1" noAdjustHandles="1" noChangeArrowheads="1" noChangeShapeType="1" noTextEdit="1"/>
              </p:cNvSpPr>
              <p:nvPr/>
            </p:nvSpPr>
            <p:spPr>
              <a:xfrm>
                <a:off x="6617473" y="3083162"/>
                <a:ext cx="1054135" cy="461665"/>
              </a:xfrm>
              <a:prstGeom prst="rect">
                <a:avLst/>
              </a:prstGeom>
              <a:blipFill>
                <a:blip r:embed="rId4"/>
                <a:stretch>
                  <a:fillRect l="-1163" r="-174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188FA06-4557-48A9-824D-984DB093DDE9}"/>
                  </a:ext>
                </a:extLst>
              </p:cNvPr>
              <p:cNvSpPr txBox="1"/>
              <p:nvPr/>
            </p:nvSpPr>
            <p:spPr>
              <a:xfrm>
                <a:off x="5293693" y="3054493"/>
                <a:ext cx="138531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2</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𝐴</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𝐵</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1" name="TextBox 20">
                <a:extLst>
                  <a:ext uri="{FF2B5EF4-FFF2-40B4-BE49-F238E27FC236}">
                    <a16:creationId xmlns:a16="http://schemas.microsoft.com/office/drawing/2014/main" id="{6188FA06-4557-48A9-824D-984DB093DDE9}"/>
                  </a:ext>
                </a:extLst>
              </p:cNvPr>
              <p:cNvSpPr txBox="1">
                <a:spLocks noRot="1" noChangeAspect="1" noMove="1" noResize="1" noEditPoints="1" noAdjustHandles="1" noChangeArrowheads="1" noChangeShapeType="1" noTextEdit="1"/>
              </p:cNvSpPr>
              <p:nvPr/>
            </p:nvSpPr>
            <p:spPr>
              <a:xfrm>
                <a:off x="5293693" y="3054493"/>
                <a:ext cx="1385316" cy="461665"/>
              </a:xfrm>
              <a:prstGeom prst="rect">
                <a:avLst/>
              </a:prstGeom>
              <a:blipFill>
                <a:blip r:embed="rId5"/>
                <a:stretch>
                  <a:fillRect l="-439" r="-877" b="-17105"/>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11E9EB71-5360-4349-8567-2AF4F87CEFED}"/>
              </a:ext>
            </a:extLst>
          </p:cNvPr>
          <p:cNvSpPr/>
          <p:nvPr/>
        </p:nvSpPr>
        <p:spPr>
          <a:xfrm>
            <a:off x="5048889" y="2313619"/>
            <a:ext cx="2887199" cy="1358257"/>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A71580C-FEAD-45F8-AB17-A37A025CB8E5}"/>
                  </a:ext>
                </a:extLst>
              </p:cNvPr>
              <p:cNvSpPr txBox="1"/>
              <p:nvPr/>
            </p:nvSpPr>
            <p:spPr>
              <a:xfrm>
                <a:off x="5941109" y="3759937"/>
                <a:ext cx="17106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 </m:t>
                          </m:r>
                          <m:sSub>
                            <m:sSubPr>
                              <m:ctrlPr>
                                <a:rPr lang="en-US" sz="2400" i="1">
                                  <a:solidFill>
                                    <a:schemeClr val="accent2">
                                      <a:lumMod val="75000"/>
                                    </a:schemeClr>
                                  </a:solidFill>
                                  <a:latin typeface="Cambria Math" panose="02040503050406030204" pitchFamily="18" charset="0"/>
                                </a:rPr>
                              </m:ctrlPr>
                            </m:sSubPr>
                            <m:e>
                              <m:r>
                                <a:rPr lang="en-US" sz="2400" i="1">
                                  <a:solidFill>
                                    <a:schemeClr val="accent2">
                                      <a:lumMod val="75000"/>
                                    </a:schemeClr>
                                  </a:solidFill>
                                  <a:latin typeface="Cambria Math" panose="02040503050406030204" pitchFamily="18" charset="0"/>
                                </a:rPr>
                                <m:t>𝜓</m:t>
                              </m:r>
                            </m:e>
                            <m:sub>
                              <m:r>
                                <a:rPr lang="en-US" sz="2400" i="1">
                                  <a:solidFill>
                                    <a:schemeClr val="accent2">
                                      <a:lumMod val="75000"/>
                                    </a:schemeClr>
                                  </a:solidFill>
                                  <a:latin typeface="Cambria Math" panose="02040503050406030204" pitchFamily="18" charset="0"/>
                                </a:rPr>
                                <m:t>1</m:t>
                              </m:r>
                            </m:sub>
                          </m:sSub>
                          <m:r>
                            <a:rPr lang="en-US" sz="2400" i="1">
                              <a:solidFill>
                                <a:schemeClr val="accent2">
                                  <a:lumMod val="75000"/>
                                </a:schemeClr>
                              </a:solidFill>
                              <a:latin typeface="Cambria Math" panose="02040503050406030204" pitchFamily="18" charset="0"/>
                            </a:rPr>
                            <m:t>(</m:t>
                          </m:r>
                          <m:r>
                            <a:rPr lang="en-US" sz="2400" i="1">
                              <a:solidFill>
                                <a:schemeClr val="accent2">
                                  <a:lumMod val="75000"/>
                                </a:schemeClr>
                              </a:solidFill>
                              <a:latin typeface="Cambria Math" panose="02040503050406030204" pitchFamily="18" charset="0"/>
                            </a:rPr>
                            <m:t>𝐵</m:t>
                          </m:r>
                          <m:r>
                            <a:rPr lang="en-US" sz="2400" i="1">
                              <a:solidFill>
                                <a:schemeClr val="accent2">
                                  <a:lumMod val="75000"/>
                                </a:schemeClr>
                              </a:solidFill>
                              <a:latin typeface="Cambria Math" panose="02040503050406030204" pitchFamily="18" charset="0"/>
                            </a:rPr>
                            <m:t>)</m:t>
                          </m:r>
                        </m:e>
                        <m:sub/>
                      </m:sSub>
                    </m:oMath>
                  </m:oMathPara>
                </a14:m>
                <a:endParaRPr lang="en-US" sz="2400">
                  <a:solidFill>
                    <a:schemeClr val="accent1">
                      <a:lumMod val="75000"/>
                    </a:schemeClr>
                  </a:solidFill>
                </a:endParaRPr>
              </a:p>
            </p:txBody>
          </p:sp>
        </mc:Choice>
        <mc:Fallback>
          <p:sp>
            <p:nvSpPr>
              <p:cNvPr id="28" name="TextBox 27">
                <a:extLst>
                  <a:ext uri="{FF2B5EF4-FFF2-40B4-BE49-F238E27FC236}">
                    <a16:creationId xmlns:a16="http://schemas.microsoft.com/office/drawing/2014/main" id="{4A71580C-FEAD-45F8-AB17-A37A025CB8E5}"/>
                  </a:ext>
                </a:extLst>
              </p:cNvPr>
              <p:cNvSpPr txBox="1">
                <a:spLocks noRot="1" noChangeAspect="1" noMove="1" noResize="1" noEditPoints="1" noAdjustHandles="1" noChangeArrowheads="1" noChangeShapeType="1" noTextEdit="1"/>
              </p:cNvSpPr>
              <p:nvPr/>
            </p:nvSpPr>
            <p:spPr>
              <a:xfrm>
                <a:off x="5941109" y="3759937"/>
                <a:ext cx="1710661" cy="461665"/>
              </a:xfrm>
              <a:prstGeom prst="rect">
                <a:avLst/>
              </a:prstGeom>
              <a:blipFill>
                <a:blip r:embed="rId6"/>
                <a:stretch>
                  <a:fillRect b="-17105"/>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11F5DD97-81E5-4D2A-9FE6-7196235881CF}"/>
              </a:ext>
            </a:extLst>
          </p:cNvPr>
          <p:cNvSpPr/>
          <p:nvPr/>
        </p:nvSpPr>
        <p:spPr>
          <a:xfrm>
            <a:off x="3512960" y="2240414"/>
            <a:ext cx="4773083" cy="226891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EDE4D4E0-C2FE-4DC1-B2E4-4AE270251638}"/>
                  </a:ext>
                </a:extLst>
              </p:cNvPr>
              <p:cNvSpPr txBox="1"/>
              <p:nvPr/>
            </p:nvSpPr>
            <p:spPr>
              <a:xfrm>
                <a:off x="5048889" y="4658453"/>
                <a:ext cx="15040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m:t>
                          </m:r>
                          <m:r>
                            <a:rPr lang="en-US" sz="2400" i="1">
                              <a:solidFill>
                                <a:schemeClr val="accent2">
                                  <a:lumMod val="75000"/>
                                </a:schemeClr>
                              </a:solidFill>
                              <a:latin typeface="Cambria Math" panose="02040503050406030204" pitchFamily="18" charset="0"/>
                            </a:rPr>
                            <m:t>𝜓</m:t>
                          </m:r>
                        </m:e>
                        <m:sub>
                          <m:r>
                            <a:rPr lang="en-US" sz="2400" b="0" i="1" smtClean="0">
                              <a:solidFill>
                                <a:schemeClr val="accent2">
                                  <a:lumMod val="75000"/>
                                </a:schemeClr>
                              </a:solidFill>
                              <a:latin typeface="Cambria Math" panose="02040503050406030204" pitchFamily="18" charset="0"/>
                            </a:rPr>
                            <m:t>2</m:t>
                          </m:r>
                        </m:sub>
                      </m:sSub>
                      <m:r>
                        <a:rPr lang="en-US" sz="2400" i="1">
                          <a:solidFill>
                            <a:schemeClr val="accent2">
                              <a:lumMod val="75000"/>
                            </a:schemeClr>
                          </a:solidFill>
                          <a:latin typeface="Cambria Math" panose="02040503050406030204" pitchFamily="18" charset="0"/>
                        </a:rPr>
                        <m:t>(</m:t>
                      </m:r>
                      <m:r>
                        <a:rPr lang="en-US" sz="2400" b="0" i="1" smtClean="0">
                          <a:solidFill>
                            <a:schemeClr val="accent2">
                              <a:lumMod val="75000"/>
                            </a:schemeClr>
                          </a:solidFill>
                          <a:latin typeface="Cambria Math" panose="02040503050406030204" pitchFamily="18" charset="0"/>
                        </a:rPr>
                        <m:t>𝐶</m:t>
                      </m:r>
                      <m:r>
                        <a:rPr lang="en-US" sz="2400" i="1">
                          <a:solidFill>
                            <a:schemeClr val="accent2">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4" name="TextBox 23">
                <a:extLst>
                  <a:ext uri="{FF2B5EF4-FFF2-40B4-BE49-F238E27FC236}">
                    <a16:creationId xmlns:a16="http://schemas.microsoft.com/office/drawing/2014/main" id="{EDE4D4E0-C2FE-4DC1-B2E4-4AE270251638}"/>
                  </a:ext>
                </a:extLst>
              </p:cNvPr>
              <p:cNvSpPr txBox="1">
                <a:spLocks noRot="1" noChangeAspect="1" noMove="1" noResize="1" noEditPoints="1" noAdjustHandles="1" noChangeArrowheads="1" noChangeShapeType="1" noTextEdit="1"/>
              </p:cNvSpPr>
              <p:nvPr/>
            </p:nvSpPr>
            <p:spPr>
              <a:xfrm>
                <a:off x="5048889" y="4658453"/>
                <a:ext cx="1504001" cy="461665"/>
              </a:xfrm>
              <a:prstGeom prst="rect">
                <a:avLst/>
              </a:prstGeom>
              <a:blipFill>
                <a:blip r:embed="rId7"/>
                <a:stretch>
                  <a:fillRect r="-810" b="-17105"/>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FE8038DB-B2F3-4380-8AE4-C4C8B6449549}"/>
              </a:ext>
            </a:extLst>
          </p:cNvPr>
          <p:cNvSpPr/>
          <p:nvPr/>
        </p:nvSpPr>
        <p:spPr>
          <a:xfrm>
            <a:off x="1905926" y="2179534"/>
            <a:ext cx="6972784" cy="336330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207E84AF-70DB-416F-912F-04C6E0B25E84}"/>
                  </a:ext>
                </a:extLst>
              </p:cNvPr>
              <p:cNvSpPr txBox="1"/>
              <p:nvPr/>
            </p:nvSpPr>
            <p:spPr>
              <a:xfrm>
                <a:off x="3778447" y="3054492"/>
                <a:ext cx="138461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3</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𝐵</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𝐶</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6" name="TextBox 25">
                <a:extLst>
                  <a:ext uri="{FF2B5EF4-FFF2-40B4-BE49-F238E27FC236}">
                    <a16:creationId xmlns:a16="http://schemas.microsoft.com/office/drawing/2014/main" id="{207E84AF-70DB-416F-912F-04C6E0B25E84}"/>
                  </a:ext>
                </a:extLst>
              </p:cNvPr>
              <p:cNvSpPr txBox="1">
                <a:spLocks noRot="1" noChangeAspect="1" noMove="1" noResize="1" noEditPoints="1" noAdjustHandles="1" noChangeArrowheads="1" noChangeShapeType="1" noTextEdit="1"/>
              </p:cNvSpPr>
              <p:nvPr/>
            </p:nvSpPr>
            <p:spPr>
              <a:xfrm>
                <a:off x="3778447" y="3054492"/>
                <a:ext cx="1384610" cy="461665"/>
              </a:xfrm>
              <a:prstGeom prst="rect">
                <a:avLst/>
              </a:prstGeom>
              <a:blipFill>
                <a:blip r:embed="rId8"/>
                <a:stretch>
                  <a:fillRect l="-441" r="-441"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3E73908-3F7B-44B4-8F94-026A592179DA}"/>
                  </a:ext>
                </a:extLst>
              </p:cNvPr>
              <p:cNvSpPr txBox="1"/>
              <p:nvPr/>
            </p:nvSpPr>
            <p:spPr>
              <a:xfrm>
                <a:off x="2078411" y="3144040"/>
                <a:ext cx="138461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𝜙</m:t>
                          </m:r>
                        </m:e>
                        <m:sub>
                          <m:r>
                            <a:rPr lang="en-US" sz="2400" b="0" i="1" smtClean="0">
                              <a:solidFill>
                                <a:schemeClr val="accent1">
                                  <a:lumMod val="75000"/>
                                </a:schemeClr>
                              </a:solidFill>
                              <a:latin typeface="Cambria Math" panose="02040503050406030204" pitchFamily="18" charset="0"/>
                            </a:rPr>
                            <m:t>4</m:t>
                          </m:r>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𝐶</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𝐷</m:t>
                      </m:r>
                      <m:r>
                        <a:rPr lang="en-US" sz="2400" b="0" i="1" smtClean="0">
                          <a:solidFill>
                            <a:schemeClr val="accent1">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29" name="TextBox 28">
                <a:extLst>
                  <a:ext uri="{FF2B5EF4-FFF2-40B4-BE49-F238E27FC236}">
                    <a16:creationId xmlns:a16="http://schemas.microsoft.com/office/drawing/2014/main" id="{43E73908-3F7B-44B4-8F94-026A592179DA}"/>
                  </a:ext>
                </a:extLst>
              </p:cNvPr>
              <p:cNvSpPr txBox="1">
                <a:spLocks noRot="1" noChangeAspect="1" noMove="1" noResize="1" noEditPoints="1" noAdjustHandles="1" noChangeArrowheads="1" noChangeShapeType="1" noTextEdit="1"/>
              </p:cNvSpPr>
              <p:nvPr/>
            </p:nvSpPr>
            <p:spPr>
              <a:xfrm>
                <a:off x="2078411" y="3144040"/>
                <a:ext cx="1384610" cy="461665"/>
              </a:xfrm>
              <a:prstGeom prst="rect">
                <a:avLst/>
              </a:prstGeom>
              <a:blipFill>
                <a:blip r:embed="rId9"/>
                <a:stretch>
                  <a:fillRect l="-441" r="-441"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0DD680A-A890-473C-9201-BB13F5A76CB1}"/>
                  </a:ext>
                </a:extLst>
              </p:cNvPr>
              <p:cNvSpPr txBox="1"/>
              <p:nvPr/>
            </p:nvSpPr>
            <p:spPr>
              <a:xfrm>
                <a:off x="4376193" y="5662400"/>
                <a:ext cx="15283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m:t>
                          </m:r>
                          <m:r>
                            <a:rPr lang="en-US" sz="2400" i="1">
                              <a:solidFill>
                                <a:schemeClr val="accent2">
                                  <a:lumMod val="75000"/>
                                </a:schemeClr>
                              </a:solidFill>
                              <a:latin typeface="Cambria Math" panose="02040503050406030204" pitchFamily="18" charset="0"/>
                            </a:rPr>
                            <m:t>𝜓</m:t>
                          </m:r>
                        </m:e>
                        <m:sub>
                          <m:r>
                            <a:rPr lang="en-US" sz="2400" b="0" i="1" smtClean="0">
                              <a:solidFill>
                                <a:schemeClr val="accent2">
                                  <a:lumMod val="75000"/>
                                </a:schemeClr>
                              </a:solidFill>
                              <a:latin typeface="Cambria Math" panose="02040503050406030204" pitchFamily="18" charset="0"/>
                            </a:rPr>
                            <m:t>3</m:t>
                          </m:r>
                        </m:sub>
                      </m:sSub>
                      <m:r>
                        <a:rPr lang="en-US" sz="2400" i="1">
                          <a:solidFill>
                            <a:schemeClr val="accent2">
                              <a:lumMod val="75000"/>
                            </a:schemeClr>
                          </a:solidFill>
                          <a:latin typeface="Cambria Math" panose="02040503050406030204" pitchFamily="18" charset="0"/>
                        </a:rPr>
                        <m:t>(</m:t>
                      </m:r>
                      <m:r>
                        <a:rPr lang="en-US" sz="2400" b="0" i="1" smtClean="0">
                          <a:solidFill>
                            <a:schemeClr val="accent2">
                              <a:lumMod val="75000"/>
                            </a:schemeClr>
                          </a:solidFill>
                          <a:latin typeface="Cambria Math" panose="02040503050406030204" pitchFamily="18" charset="0"/>
                        </a:rPr>
                        <m:t>𝐷</m:t>
                      </m:r>
                      <m:r>
                        <a:rPr lang="en-US" sz="2400" i="1">
                          <a:solidFill>
                            <a:schemeClr val="accent2">
                              <a:lumMod val="75000"/>
                            </a:schemeClr>
                          </a:solidFill>
                          <a:latin typeface="Cambria Math" panose="02040503050406030204" pitchFamily="18" charset="0"/>
                        </a:rPr>
                        <m:t>)</m:t>
                      </m:r>
                    </m:oMath>
                  </m:oMathPara>
                </a14:m>
                <a:endParaRPr lang="en-US" sz="2400">
                  <a:solidFill>
                    <a:schemeClr val="accent1">
                      <a:lumMod val="75000"/>
                    </a:schemeClr>
                  </a:solidFill>
                </a:endParaRPr>
              </a:p>
            </p:txBody>
          </p:sp>
        </mc:Choice>
        <mc:Fallback>
          <p:sp>
            <p:nvSpPr>
              <p:cNvPr id="30" name="TextBox 29">
                <a:extLst>
                  <a:ext uri="{FF2B5EF4-FFF2-40B4-BE49-F238E27FC236}">
                    <a16:creationId xmlns:a16="http://schemas.microsoft.com/office/drawing/2014/main" id="{B0DD680A-A890-473C-9201-BB13F5A76CB1}"/>
                  </a:ext>
                </a:extLst>
              </p:cNvPr>
              <p:cNvSpPr txBox="1">
                <a:spLocks noRot="1" noChangeAspect="1" noMove="1" noResize="1" noEditPoints="1" noAdjustHandles="1" noChangeArrowheads="1" noChangeShapeType="1" noTextEdit="1"/>
              </p:cNvSpPr>
              <p:nvPr/>
            </p:nvSpPr>
            <p:spPr>
              <a:xfrm>
                <a:off x="4376193" y="5662400"/>
                <a:ext cx="1528367" cy="461665"/>
              </a:xfrm>
              <a:prstGeom prst="rect">
                <a:avLst/>
              </a:prstGeom>
              <a:blipFill>
                <a:blip r:embed="rId10"/>
                <a:stretch>
                  <a:fillRect r="-398" b="-1710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AC16943-37AC-4472-8A8E-B1E58EE36661}"/>
              </a:ext>
            </a:extLst>
          </p:cNvPr>
          <p:cNvSpPr txBox="1"/>
          <p:nvPr/>
        </p:nvSpPr>
        <p:spPr>
          <a:xfrm>
            <a:off x="6096000" y="5883442"/>
            <a:ext cx="1608666" cy="461665"/>
          </a:xfrm>
          <a:prstGeom prst="rect">
            <a:avLst/>
          </a:prstGeom>
          <a:noFill/>
        </p:spPr>
        <p:txBody>
          <a:bodyPr wrap="square" rtlCol="0">
            <a:spAutoFit/>
          </a:bodyPr>
          <a:lstStyle/>
          <a:p>
            <a:pPr algn="l"/>
            <a:r>
              <a:rPr lang="en-US" sz="2400">
                <a:solidFill>
                  <a:srgbClr val="FF0000"/>
                </a:solidFill>
              </a:rPr>
              <a:t>Result!</a:t>
            </a:r>
          </a:p>
        </p:txBody>
      </p:sp>
    </p:spTree>
    <p:extLst>
      <p:ext uri="{BB962C8B-B14F-4D97-AF65-F5344CB8AC3E}">
        <p14:creationId xmlns:p14="http://schemas.microsoft.com/office/powerpoint/2010/main" val="390268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0FC6-581E-4303-BBA0-6A8066A95230}"/>
              </a:ext>
            </a:extLst>
          </p:cNvPr>
          <p:cNvSpPr>
            <a:spLocks noGrp="1"/>
          </p:cNvSpPr>
          <p:nvPr>
            <p:ph type="title"/>
          </p:nvPr>
        </p:nvSpPr>
        <p:spPr/>
        <p:txBody>
          <a:bodyPr/>
          <a:lstStyle/>
          <a:p>
            <a:r>
              <a:rPr lang="en-US" i="1"/>
              <a:t>Student</a:t>
            </a:r>
            <a:r>
              <a:rPr lang="en-US"/>
              <a:t> Example – Graph Structure </a:t>
            </a:r>
          </a:p>
        </p:txBody>
      </p:sp>
      <p:grpSp>
        <p:nvGrpSpPr>
          <p:cNvPr id="12" name="Group 11">
            <a:extLst>
              <a:ext uri="{FF2B5EF4-FFF2-40B4-BE49-F238E27FC236}">
                <a16:creationId xmlns:a16="http://schemas.microsoft.com/office/drawing/2014/main" id="{F7A3522C-10FF-40F0-B2CD-14D8C934C5C2}"/>
              </a:ext>
            </a:extLst>
          </p:cNvPr>
          <p:cNvGrpSpPr/>
          <p:nvPr/>
        </p:nvGrpSpPr>
        <p:grpSpPr>
          <a:xfrm>
            <a:off x="1343377" y="2445632"/>
            <a:ext cx="5311423" cy="2508602"/>
            <a:chOff x="6558844" y="1690688"/>
            <a:chExt cx="5311423" cy="2508602"/>
          </a:xfrm>
        </p:grpSpPr>
        <p:sp>
          <p:nvSpPr>
            <p:cNvPr id="4" name="Oval 3">
              <a:extLst>
                <a:ext uri="{FF2B5EF4-FFF2-40B4-BE49-F238E27FC236}">
                  <a16:creationId xmlns:a16="http://schemas.microsoft.com/office/drawing/2014/main" id="{502D69B4-1763-4C94-BF1B-3273508ED3A6}"/>
                </a:ext>
              </a:extLst>
            </p:cNvPr>
            <p:cNvSpPr/>
            <p:nvPr/>
          </p:nvSpPr>
          <p:spPr>
            <a:xfrm>
              <a:off x="7800622" y="1690688"/>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Intelligence</a:t>
              </a:r>
            </a:p>
          </p:txBody>
        </p:sp>
        <p:sp>
          <p:nvSpPr>
            <p:cNvPr id="5" name="Oval 4">
              <a:extLst>
                <a:ext uri="{FF2B5EF4-FFF2-40B4-BE49-F238E27FC236}">
                  <a16:creationId xmlns:a16="http://schemas.microsoft.com/office/drawing/2014/main" id="{94156CFA-8836-4375-9962-B4B93383A154}"/>
                </a:ext>
              </a:extLst>
            </p:cNvPr>
            <p:cNvSpPr/>
            <p:nvPr/>
          </p:nvSpPr>
          <p:spPr>
            <a:xfrm>
              <a:off x="6558844" y="3429000"/>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SAT</a:t>
              </a:r>
            </a:p>
          </p:txBody>
        </p:sp>
        <p:sp>
          <p:nvSpPr>
            <p:cNvPr id="6" name="Oval 5">
              <a:extLst>
                <a:ext uri="{FF2B5EF4-FFF2-40B4-BE49-F238E27FC236}">
                  <a16:creationId xmlns:a16="http://schemas.microsoft.com/office/drawing/2014/main" id="{46E406EB-E64A-42CE-AA83-E976A975D85D}"/>
                </a:ext>
              </a:extLst>
            </p:cNvPr>
            <p:cNvSpPr/>
            <p:nvPr/>
          </p:nvSpPr>
          <p:spPr>
            <a:xfrm>
              <a:off x="9386711" y="3401396"/>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GPA</a:t>
              </a:r>
            </a:p>
          </p:txBody>
        </p:sp>
        <p:cxnSp>
          <p:nvCxnSpPr>
            <p:cNvPr id="8" name="Straight Arrow Connector 7">
              <a:extLst>
                <a:ext uri="{FF2B5EF4-FFF2-40B4-BE49-F238E27FC236}">
                  <a16:creationId xmlns:a16="http://schemas.microsoft.com/office/drawing/2014/main" id="{2109498B-FDF2-401F-81C0-5C728ED3336A}"/>
                </a:ext>
              </a:extLst>
            </p:cNvPr>
            <p:cNvCxnSpPr>
              <a:stCxn id="4" idx="4"/>
              <a:endCxn id="5" idx="0"/>
            </p:cNvCxnSpPr>
            <p:nvPr/>
          </p:nvCxnSpPr>
          <p:spPr>
            <a:xfrm flipH="1">
              <a:off x="7800622" y="2460978"/>
              <a:ext cx="1241778" cy="968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3B9011-B3DE-47A7-8B11-9DFAF360E27D}"/>
                </a:ext>
              </a:extLst>
            </p:cNvPr>
            <p:cNvCxnSpPr>
              <a:cxnSpLocks/>
              <a:stCxn id="4" idx="4"/>
              <a:endCxn id="6" idx="0"/>
            </p:cNvCxnSpPr>
            <p:nvPr/>
          </p:nvCxnSpPr>
          <p:spPr>
            <a:xfrm>
              <a:off x="9042400" y="2460978"/>
              <a:ext cx="1586089" cy="9404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E4B9ABA1-1770-45CB-8200-086D3F373911}"/>
              </a:ext>
            </a:extLst>
          </p:cNvPr>
          <p:cNvSpPr/>
          <p:nvPr/>
        </p:nvSpPr>
        <p:spPr>
          <a:xfrm>
            <a:off x="1049867" y="3962401"/>
            <a:ext cx="5836355" cy="1151466"/>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5" name="TextBox 14">
            <a:extLst>
              <a:ext uri="{FF2B5EF4-FFF2-40B4-BE49-F238E27FC236}">
                <a16:creationId xmlns:a16="http://schemas.microsoft.com/office/drawing/2014/main" id="{DB9BCA7D-67AB-46C9-BD0C-91D9E10F2864}"/>
              </a:ext>
            </a:extLst>
          </p:cNvPr>
          <p:cNvSpPr txBox="1"/>
          <p:nvPr/>
        </p:nvSpPr>
        <p:spPr>
          <a:xfrm>
            <a:off x="2190043" y="5335410"/>
            <a:ext cx="3736623" cy="461665"/>
          </a:xfrm>
          <a:prstGeom prst="rect">
            <a:avLst/>
          </a:prstGeom>
          <a:noFill/>
        </p:spPr>
        <p:txBody>
          <a:bodyPr wrap="square" rtlCol="0">
            <a:spAutoFit/>
          </a:bodyPr>
          <a:lstStyle/>
          <a:p>
            <a:r>
              <a:rPr lang="en-US" sz="2400">
                <a:solidFill>
                  <a:schemeClr val="accent2">
                    <a:lumMod val="75000"/>
                  </a:schemeClr>
                </a:solidFill>
              </a:rPr>
              <a:t>Can be directly observed</a:t>
            </a:r>
          </a:p>
        </p:txBody>
      </p:sp>
      <p:sp>
        <p:nvSpPr>
          <p:cNvPr id="16" name="Rectangle 15">
            <a:extLst>
              <a:ext uri="{FF2B5EF4-FFF2-40B4-BE49-F238E27FC236}">
                <a16:creationId xmlns:a16="http://schemas.microsoft.com/office/drawing/2014/main" id="{E68065FA-6FB1-4C71-8AFB-5D91C999BB97}"/>
              </a:ext>
            </a:extLst>
          </p:cNvPr>
          <p:cNvSpPr/>
          <p:nvPr/>
        </p:nvSpPr>
        <p:spPr>
          <a:xfrm>
            <a:off x="2144889" y="2258395"/>
            <a:ext cx="3268133" cy="117907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7" name="TextBox 16">
            <a:extLst>
              <a:ext uri="{FF2B5EF4-FFF2-40B4-BE49-F238E27FC236}">
                <a16:creationId xmlns:a16="http://schemas.microsoft.com/office/drawing/2014/main" id="{31BB9455-7548-4B58-B359-6B8B7EB08F98}"/>
              </a:ext>
            </a:extLst>
          </p:cNvPr>
          <p:cNvSpPr txBox="1"/>
          <p:nvPr/>
        </p:nvSpPr>
        <p:spPr>
          <a:xfrm>
            <a:off x="5853288" y="2193663"/>
            <a:ext cx="5599289" cy="830997"/>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accent1">
                    <a:lumMod val="75000"/>
                  </a:schemeClr>
                </a:solidFill>
              </a:rPr>
              <a:t>Cannot be directly measured</a:t>
            </a:r>
          </a:p>
          <a:p>
            <a:pPr marL="342900" indent="-342900">
              <a:buFont typeface="Arial" panose="020B0604020202020204" pitchFamily="34" charset="0"/>
              <a:buChar char="•"/>
            </a:pPr>
            <a:r>
              <a:rPr lang="en-US" sz="2400">
                <a:solidFill>
                  <a:schemeClr val="accent1">
                    <a:lumMod val="75000"/>
                  </a:schemeClr>
                </a:solidFill>
              </a:rPr>
              <a:t>Latent factor of its children</a:t>
            </a:r>
          </a:p>
        </p:txBody>
      </p:sp>
    </p:spTree>
    <p:extLst>
      <p:ext uri="{BB962C8B-B14F-4D97-AF65-F5344CB8AC3E}">
        <p14:creationId xmlns:p14="http://schemas.microsoft.com/office/powerpoint/2010/main" val="84674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0FC6-581E-4303-BBA0-6A8066A95230}"/>
              </a:ext>
            </a:extLst>
          </p:cNvPr>
          <p:cNvSpPr>
            <a:spLocks noGrp="1"/>
          </p:cNvSpPr>
          <p:nvPr>
            <p:ph type="title"/>
          </p:nvPr>
        </p:nvSpPr>
        <p:spPr/>
        <p:txBody>
          <a:bodyPr/>
          <a:lstStyle/>
          <a:p>
            <a:r>
              <a:rPr lang="en-US" i="1"/>
              <a:t>Student</a:t>
            </a:r>
            <a:r>
              <a:rPr lang="en-US"/>
              <a:t> Example – Graph Structure </a:t>
            </a:r>
          </a:p>
        </p:txBody>
      </p:sp>
      <p:grpSp>
        <p:nvGrpSpPr>
          <p:cNvPr id="21" name="Group 20">
            <a:extLst>
              <a:ext uri="{FF2B5EF4-FFF2-40B4-BE49-F238E27FC236}">
                <a16:creationId xmlns:a16="http://schemas.microsoft.com/office/drawing/2014/main" id="{8CB8798B-A2FF-43AC-A34E-15D6018E1DE7}"/>
              </a:ext>
            </a:extLst>
          </p:cNvPr>
          <p:cNvGrpSpPr/>
          <p:nvPr/>
        </p:nvGrpSpPr>
        <p:grpSpPr>
          <a:xfrm>
            <a:off x="214488" y="1789461"/>
            <a:ext cx="8427156" cy="3279078"/>
            <a:chOff x="1343377" y="1675156"/>
            <a:chExt cx="8427156" cy="3279078"/>
          </a:xfrm>
        </p:grpSpPr>
        <p:grpSp>
          <p:nvGrpSpPr>
            <p:cNvPr id="12" name="Group 11">
              <a:extLst>
                <a:ext uri="{FF2B5EF4-FFF2-40B4-BE49-F238E27FC236}">
                  <a16:creationId xmlns:a16="http://schemas.microsoft.com/office/drawing/2014/main" id="{F7A3522C-10FF-40F0-B2CD-14D8C934C5C2}"/>
                </a:ext>
              </a:extLst>
            </p:cNvPr>
            <p:cNvGrpSpPr/>
            <p:nvPr/>
          </p:nvGrpSpPr>
          <p:grpSpPr>
            <a:xfrm>
              <a:off x="1343377" y="2445632"/>
              <a:ext cx="5311423" cy="2508602"/>
              <a:chOff x="6558844" y="1690688"/>
              <a:chExt cx="5311423" cy="2508602"/>
            </a:xfrm>
          </p:grpSpPr>
          <p:sp>
            <p:nvSpPr>
              <p:cNvPr id="4" name="Oval 3">
                <a:extLst>
                  <a:ext uri="{FF2B5EF4-FFF2-40B4-BE49-F238E27FC236}">
                    <a16:creationId xmlns:a16="http://schemas.microsoft.com/office/drawing/2014/main" id="{502D69B4-1763-4C94-BF1B-3273508ED3A6}"/>
                  </a:ext>
                </a:extLst>
              </p:cNvPr>
              <p:cNvSpPr/>
              <p:nvPr/>
            </p:nvSpPr>
            <p:spPr>
              <a:xfrm>
                <a:off x="7800622" y="1690688"/>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Intelligence</a:t>
                </a:r>
              </a:p>
            </p:txBody>
          </p:sp>
          <p:sp>
            <p:nvSpPr>
              <p:cNvPr id="5" name="Oval 4">
                <a:extLst>
                  <a:ext uri="{FF2B5EF4-FFF2-40B4-BE49-F238E27FC236}">
                    <a16:creationId xmlns:a16="http://schemas.microsoft.com/office/drawing/2014/main" id="{94156CFA-8836-4375-9962-B4B93383A154}"/>
                  </a:ext>
                </a:extLst>
              </p:cNvPr>
              <p:cNvSpPr/>
              <p:nvPr/>
            </p:nvSpPr>
            <p:spPr>
              <a:xfrm>
                <a:off x="6558844" y="3429000"/>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SAT</a:t>
                </a:r>
              </a:p>
            </p:txBody>
          </p:sp>
          <p:sp>
            <p:nvSpPr>
              <p:cNvPr id="6" name="Oval 5">
                <a:extLst>
                  <a:ext uri="{FF2B5EF4-FFF2-40B4-BE49-F238E27FC236}">
                    <a16:creationId xmlns:a16="http://schemas.microsoft.com/office/drawing/2014/main" id="{46E406EB-E64A-42CE-AA83-E976A975D85D}"/>
                  </a:ext>
                </a:extLst>
              </p:cNvPr>
              <p:cNvSpPr/>
              <p:nvPr/>
            </p:nvSpPr>
            <p:spPr>
              <a:xfrm>
                <a:off x="9386711" y="3401396"/>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GPA</a:t>
                </a:r>
              </a:p>
            </p:txBody>
          </p:sp>
          <p:cxnSp>
            <p:nvCxnSpPr>
              <p:cNvPr id="8" name="Straight Arrow Connector 7">
                <a:extLst>
                  <a:ext uri="{FF2B5EF4-FFF2-40B4-BE49-F238E27FC236}">
                    <a16:creationId xmlns:a16="http://schemas.microsoft.com/office/drawing/2014/main" id="{2109498B-FDF2-401F-81C0-5C728ED3336A}"/>
                  </a:ext>
                </a:extLst>
              </p:cNvPr>
              <p:cNvCxnSpPr>
                <a:stCxn id="4" idx="4"/>
                <a:endCxn id="5" idx="0"/>
              </p:cNvCxnSpPr>
              <p:nvPr/>
            </p:nvCxnSpPr>
            <p:spPr>
              <a:xfrm flipH="1">
                <a:off x="7800622" y="2460978"/>
                <a:ext cx="1241778" cy="968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3B9011-B3DE-47A7-8B11-9DFAF360E27D}"/>
                  </a:ext>
                </a:extLst>
              </p:cNvPr>
              <p:cNvCxnSpPr>
                <a:cxnSpLocks/>
                <a:stCxn id="4" idx="4"/>
                <a:endCxn id="6" idx="0"/>
              </p:cNvCxnSpPr>
              <p:nvPr/>
            </p:nvCxnSpPr>
            <p:spPr>
              <a:xfrm>
                <a:off x="9042400" y="2460978"/>
                <a:ext cx="1586089" cy="94041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AEFFD25E-D1FD-45BA-BE59-16157F1BB81E}"/>
                </a:ext>
              </a:extLst>
            </p:cNvPr>
            <p:cNvSpPr/>
            <p:nvPr/>
          </p:nvSpPr>
          <p:spPr>
            <a:xfrm>
              <a:off x="5881512" y="2545601"/>
              <a:ext cx="3364088"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Overall Difficulty of Courses</a:t>
              </a:r>
            </a:p>
          </p:txBody>
        </p:sp>
        <p:cxnSp>
          <p:nvCxnSpPr>
            <p:cNvPr id="13" name="Straight Arrow Connector 12">
              <a:extLst>
                <a:ext uri="{FF2B5EF4-FFF2-40B4-BE49-F238E27FC236}">
                  <a16:creationId xmlns:a16="http://schemas.microsoft.com/office/drawing/2014/main" id="{D41C4511-1518-4DB5-A657-783F549D9E5B}"/>
                </a:ext>
              </a:extLst>
            </p:cNvPr>
            <p:cNvCxnSpPr>
              <a:cxnSpLocks/>
              <a:stCxn id="11" idx="4"/>
              <a:endCxn id="6" idx="7"/>
            </p:cNvCxnSpPr>
            <p:nvPr/>
          </p:nvCxnSpPr>
          <p:spPr>
            <a:xfrm flipH="1">
              <a:off x="6291092" y="3315891"/>
              <a:ext cx="1272464" cy="95325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E70A43D-FB0E-486E-9524-C948CD8795C5}"/>
                </a:ext>
              </a:extLst>
            </p:cNvPr>
            <p:cNvSpPr/>
            <p:nvPr/>
          </p:nvSpPr>
          <p:spPr>
            <a:xfrm>
              <a:off x="2144889" y="2258395"/>
              <a:ext cx="3352800" cy="117907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7" name="Rectangle 16">
              <a:extLst>
                <a:ext uri="{FF2B5EF4-FFF2-40B4-BE49-F238E27FC236}">
                  <a16:creationId xmlns:a16="http://schemas.microsoft.com/office/drawing/2014/main" id="{4C192874-53A7-4392-AF86-7C548FBABF57}"/>
                </a:ext>
              </a:extLst>
            </p:cNvPr>
            <p:cNvSpPr/>
            <p:nvPr/>
          </p:nvSpPr>
          <p:spPr>
            <a:xfrm>
              <a:off x="5695245" y="2249930"/>
              <a:ext cx="3742266" cy="117907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18" name="TextBox 17">
              <a:extLst>
                <a:ext uri="{FF2B5EF4-FFF2-40B4-BE49-F238E27FC236}">
                  <a16:creationId xmlns:a16="http://schemas.microsoft.com/office/drawing/2014/main" id="{6139B673-288D-472D-8402-C227D3D45471}"/>
                </a:ext>
              </a:extLst>
            </p:cNvPr>
            <p:cNvSpPr txBox="1"/>
            <p:nvPr/>
          </p:nvSpPr>
          <p:spPr>
            <a:xfrm>
              <a:off x="4171244" y="1675156"/>
              <a:ext cx="5599289" cy="461665"/>
            </a:xfrm>
            <a:prstGeom prst="rect">
              <a:avLst/>
            </a:prstGeom>
            <a:noFill/>
          </p:spPr>
          <p:txBody>
            <a:bodyPr wrap="square" rtlCol="0">
              <a:spAutoFit/>
            </a:bodyPr>
            <a:lstStyle/>
            <a:p>
              <a:r>
                <a:rPr lang="en-US" sz="2400">
                  <a:solidFill>
                    <a:schemeClr val="accent1">
                      <a:lumMod val="75000"/>
                    </a:schemeClr>
                  </a:solidFill>
                </a:rPr>
                <a:t>Independent Random Variables</a:t>
              </a:r>
            </a:p>
          </p:txBody>
        </p:sp>
      </p:grpSp>
      <p:sp>
        <p:nvSpPr>
          <p:cNvPr id="22" name="TextBox 21">
            <a:extLst>
              <a:ext uri="{FF2B5EF4-FFF2-40B4-BE49-F238E27FC236}">
                <a16:creationId xmlns:a16="http://schemas.microsoft.com/office/drawing/2014/main" id="{D5970B65-FEF5-4C73-837F-67E12DB063BE}"/>
              </a:ext>
            </a:extLst>
          </p:cNvPr>
          <p:cNvSpPr txBox="1"/>
          <p:nvPr/>
        </p:nvSpPr>
        <p:spPr>
          <a:xfrm>
            <a:off x="5841999" y="4145210"/>
            <a:ext cx="5686419" cy="461665"/>
          </a:xfrm>
          <a:prstGeom prst="rect">
            <a:avLst/>
          </a:prstGeom>
          <a:noFill/>
        </p:spPr>
        <p:txBody>
          <a:bodyPr wrap="square" rtlCol="0">
            <a:spAutoFit/>
          </a:bodyPr>
          <a:lstStyle/>
          <a:p>
            <a:pPr algn="l"/>
            <a:r>
              <a:rPr lang="en-US" sz="2400">
                <a:solidFill>
                  <a:schemeClr val="accent6">
                    <a:lumMod val="75000"/>
                  </a:schemeClr>
                </a:solidFill>
              </a:rPr>
              <a:t>P(GPA | Intelligence, Difficulty of Courses)</a:t>
            </a:r>
          </a:p>
        </p:txBody>
      </p:sp>
    </p:spTree>
    <p:extLst>
      <p:ext uri="{BB962C8B-B14F-4D97-AF65-F5344CB8AC3E}">
        <p14:creationId xmlns:p14="http://schemas.microsoft.com/office/powerpoint/2010/main" val="34406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0FC6-581E-4303-BBA0-6A8066A95230}"/>
              </a:ext>
            </a:extLst>
          </p:cNvPr>
          <p:cNvSpPr>
            <a:spLocks noGrp="1"/>
          </p:cNvSpPr>
          <p:nvPr>
            <p:ph type="title"/>
          </p:nvPr>
        </p:nvSpPr>
        <p:spPr>
          <a:xfrm>
            <a:off x="141111" y="211179"/>
            <a:ext cx="10515600" cy="1325563"/>
          </a:xfrm>
        </p:spPr>
        <p:txBody>
          <a:bodyPr/>
          <a:lstStyle/>
          <a:p>
            <a:r>
              <a:rPr lang="en-US" i="1"/>
              <a:t>Student</a:t>
            </a:r>
            <a:r>
              <a:rPr lang="en-US"/>
              <a:t> Example – A Full Bayesian Network</a:t>
            </a:r>
          </a:p>
        </p:txBody>
      </p:sp>
      <p:grpSp>
        <p:nvGrpSpPr>
          <p:cNvPr id="21" name="Group 20">
            <a:extLst>
              <a:ext uri="{FF2B5EF4-FFF2-40B4-BE49-F238E27FC236}">
                <a16:creationId xmlns:a16="http://schemas.microsoft.com/office/drawing/2014/main" id="{8CB8798B-A2FF-43AC-A34E-15D6018E1DE7}"/>
              </a:ext>
            </a:extLst>
          </p:cNvPr>
          <p:cNvGrpSpPr/>
          <p:nvPr/>
        </p:nvGrpSpPr>
        <p:grpSpPr>
          <a:xfrm>
            <a:off x="1896533" y="2174699"/>
            <a:ext cx="8139289" cy="2508602"/>
            <a:chOff x="1343377" y="2445632"/>
            <a:chExt cx="8139289" cy="2508602"/>
          </a:xfrm>
        </p:grpSpPr>
        <p:grpSp>
          <p:nvGrpSpPr>
            <p:cNvPr id="12" name="Group 11">
              <a:extLst>
                <a:ext uri="{FF2B5EF4-FFF2-40B4-BE49-F238E27FC236}">
                  <a16:creationId xmlns:a16="http://schemas.microsoft.com/office/drawing/2014/main" id="{F7A3522C-10FF-40F0-B2CD-14D8C934C5C2}"/>
                </a:ext>
              </a:extLst>
            </p:cNvPr>
            <p:cNvGrpSpPr/>
            <p:nvPr/>
          </p:nvGrpSpPr>
          <p:grpSpPr>
            <a:xfrm>
              <a:off x="1343377" y="2445632"/>
              <a:ext cx="5311423" cy="2508602"/>
              <a:chOff x="6558844" y="1690688"/>
              <a:chExt cx="5311423" cy="2508602"/>
            </a:xfrm>
          </p:grpSpPr>
          <p:sp>
            <p:nvSpPr>
              <p:cNvPr id="4" name="Oval 3">
                <a:extLst>
                  <a:ext uri="{FF2B5EF4-FFF2-40B4-BE49-F238E27FC236}">
                    <a16:creationId xmlns:a16="http://schemas.microsoft.com/office/drawing/2014/main" id="{502D69B4-1763-4C94-BF1B-3273508ED3A6}"/>
                  </a:ext>
                </a:extLst>
              </p:cNvPr>
              <p:cNvSpPr/>
              <p:nvPr/>
            </p:nvSpPr>
            <p:spPr>
              <a:xfrm>
                <a:off x="7800622" y="1690688"/>
                <a:ext cx="2483556" cy="77029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Intelligence</a:t>
                </a:r>
              </a:p>
            </p:txBody>
          </p:sp>
          <p:sp>
            <p:nvSpPr>
              <p:cNvPr id="5" name="Oval 4">
                <a:extLst>
                  <a:ext uri="{FF2B5EF4-FFF2-40B4-BE49-F238E27FC236}">
                    <a16:creationId xmlns:a16="http://schemas.microsoft.com/office/drawing/2014/main" id="{94156CFA-8836-4375-9962-B4B93383A154}"/>
                  </a:ext>
                </a:extLst>
              </p:cNvPr>
              <p:cNvSpPr/>
              <p:nvPr/>
            </p:nvSpPr>
            <p:spPr>
              <a:xfrm>
                <a:off x="6558844" y="3429000"/>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SAT</a:t>
                </a:r>
              </a:p>
            </p:txBody>
          </p:sp>
          <p:sp>
            <p:nvSpPr>
              <p:cNvPr id="6" name="Oval 5">
                <a:extLst>
                  <a:ext uri="{FF2B5EF4-FFF2-40B4-BE49-F238E27FC236}">
                    <a16:creationId xmlns:a16="http://schemas.microsoft.com/office/drawing/2014/main" id="{46E406EB-E64A-42CE-AA83-E976A975D85D}"/>
                  </a:ext>
                </a:extLst>
              </p:cNvPr>
              <p:cNvSpPr/>
              <p:nvPr/>
            </p:nvSpPr>
            <p:spPr>
              <a:xfrm>
                <a:off x="9386711" y="3401396"/>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GPA</a:t>
                </a:r>
              </a:p>
            </p:txBody>
          </p:sp>
          <p:cxnSp>
            <p:nvCxnSpPr>
              <p:cNvPr id="8" name="Straight Arrow Connector 7">
                <a:extLst>
                  <a:ext uri="{FF2B5EF4-FFF2-40B4-BE49-F238E27FC236}">
                    <a16:creationId xmlns:a16="http://schemas.microsoft.com/office/drawing/2014/main" id="{2109498B-FDF2-401F-81C0-5C728ED3336A}"/>
                  </a:ext>
                </a:extLst>
              </p:cNvPr>
              <p:cNvCxnSpPr>
                <a:stCxn id="4" idx="4"/>
                <a:endCxn id="5" idx="0"/>
              </p:cNvCxnSpPr>
              <p:nvPr/>
            </p:nvCxnSpPr>
            <p:spPr>
              <a:xfrm flipH="1">
                <a:off x="7800622" y="2460978"/>
                <a:ext cx="1241778" cy="96802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3B9011-B3DE-47A7-8B11-9DFAF360E27D}"/>
                  </a:ext>
                </a:extLst>
              </p:cNvPr>
              <p:cNvCxnSpPr>
                <a:cxnSpLocks/>
                <a:stCxn id="4" idx="4"/>
                <a:endCxn id="6" idx="0"/>
              </p:cNvCxnSpPr>
              <p:nvPr/>
            </p:nvCxnSpPr>
            <p:spPr>
              <a:xfrm>
                <a:off x="9042400" y="2460978"/>
                <a:ext cx="1586089" cy="94041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AEFFD25E-D1FD-45BA-BE59-16157F1BB81E}"/>
                </a:ext>
              </a:extLst>
            </p:cNvPr>
            <p:cNvSpPr/>
            <p:nvPr/>
          </p:nvSpPr>
          <p:spPr>
            <a:xfrm>
              <a:off x="5881512" y="2545601"/>
              <a:ext cx="3601154" cy="77029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Overall Difficulty of Courses</a:t>
              </a:r>
            </a:p>
          </p:txBody>
        </p:sp>
        <p:cxnSp>
          <p:nvCxnSpPr>
            <p:cNvPr id="13" name="Straight Arrow Connector 12">
              <a:extLst>
                <a:ext uri="{FF2B5EF4-FFF2-40B4-BE49-F238E27FC236}">
                  <a16:creationId xmlns:a16="http://schemas.microsoft.com/office/drawing/2014/main" id="{D41C4511-1518-4DB5-A657-783F549D9E5B}"/>
                </a:ext>
              </a:extLst>
            </p:cNvPr>
            <p:cNvCxnSpPr>
              <a:cxnSpLocks/>
              <a:stCxn id="11" idx="4"/>
              <a:endCxn id="6" idx="7"/>
            </p:cNvCxnSpPr>
            <p:nvPr/>
          </p:nvCxnSpPr>
          <p:spPr>
            <a:xfrm flipH="1">
              <a:off x="6291092" y="3315891"/>
              <a:ext cx="1390997" cy="95325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 name="Table 6">
            <a:extLst>
              <a:ext uri="{FF2B5EF4-FFF2-40B4-BE49-F238E27FC236}">
                <a16:creationId xmlns:a16="http://schemas.microsoft.com/office/drawing/2014/main" id="{ECCE9F14-3C40-4882-A9BB-5F3C7276C020}"/>
              </a:ext>
            </a:extLst>
          </p:cNvPr>
          <p:cNvGraphicFramePr>
            <a:graphicFrameLocks noGrp="1"/>
          </p:cNvGraphicFramePr>
          <p:nvPr>
            <p:extLst>
              <p:ext uri="{D42A27DB-BD31-4B8C-83A1-F6EECF244321}">
                <p14:modId xmlns:p14="http://schemas.microsoft.com/office/powerpoint/2010/main" val="2191316123"/>
              </p:ext>
            </p:extLst>
          </p:nvPr>
        </p:nvGraphicFramePr>
        <p:xfrm>
          <a:off x="228600" y="2388729"/>
          <a:ext cx="2782712" cy="1112520"/>
        </p:xfrm>
        <a:graphic>
          <a:graphicData uri="http://schemas.openxmlformats.org/drawingml/2006/table">
            <a:tbl>
              <a:tblPr firstRow="1" bandRow="1">
                <a:tableStyleId>{69012ECD-51FC-41F1-AA8D-1B2483CD663E}</a:tableStyleId>
              </a:tblPr>
              <a:tblGrid>
                <a:gridCol w="1924756">
                  <a:extLst>
                    <a:ext uri="{9D8B030D-6E8A-4147-A177-3AD203B41FA5}">
                      <a16:colId xmlns:a16="http://schemas.microsoft.com/office/drawing/2014/main" val="2556644054"/>
                    </a:ext>
                  </a:extLst>
                </a:gridCol>
                <a:gridCol w="857956">
                  <a:extLst>
                    <a:ext uri="{9D8B030D-6E8A-4147-A177-3AD203B41FA5}">
                      <a16:colId xmlns:a16="http://schemas.microsoft.com/office/drawing/2014/main" val="97035809"/>
                    </a:ext>
                  </a:extLst>
                </a:gridCol>
              </a:tblGrid>
              <a:tr h="370840">
                <a:tc>
                  <a:txBody>
                    <a:bodyPr/>
                    <a:lstStyle/>
                    <a:p>
                      <a:r>
                        <a:rPr lang="en-US">
                          <a:latin typeface="Cambria" panose="02040503050406030204" pitchFamily="18" charset="0"/>
                          <a:ea typeface="Cambria" panose="02040503050406030204" pitchFamily="18" charset="0"/>
                        </a:rPr>
                        <a:t>Intelligence (I)</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P(I)</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418862716"/>
                  </a:ext>
                </a:extLst>
              </a:tr>
              <a:tr h="370840">
                <a:tc>
                  <a:txBody>
                    <a:bodyPr/>
                    <a:lstStyle/>
                    <a:p>
                      <a:r>
                        <a:rPr lang="en-US">
                          <a:latin typeface="Cambria" panose="02040503050406030204" pitchFamily="18" charset="0"/>
                          <a:ea typeface="Cambria" panose="02040503050406030204" pitchFamily="18" charset="0"/>
                        </a:rPr>
                        <a:t>True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12600449"/>
                  </a:ext>
                </a:extLst>
              </a:tr>
              <a:tr h="370840">
                <a:tc>
                  <a:txBody>
                    <a:bodyPr/>
                    <a:lstStyle/>
                    <a:p>
                      <a:r>
                        <a:rPr lang="en-US">
                          <a:latin typeface="Cambria" panose="02040503050406030204" pitchFamily="18" charset="0"/>
                          <a:ea typeface="Cambria" panose="02040503050406030204" pitchFamily="18" charset="0"/>
                        </a:rPr>
                        <a:t>False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73056528"/>
                  </a:ext>
                </a:extLst>
              </a:tr>
            </a:tbl>
          </a:graphicData>
        </a:graphic>
      </p:graphicFrame>
      <p:graphicFrame>
        <p:nvGraphicFramePr>
          <p:cNvPr id="19" name="Table 6">
            <a:extLst>
              <a:ext uri="{FF2B5EF4-FFF2-40B4-BE49-F238E27FC236}">
                <a16:creationId xmlns:a16="http://schemas.microsoft.com/office/drawing/2014/main" id="{5553D6BD-A69A-4C75-97ED-EAB8E658B0E1}"/>
              </a:ext>
            </a:extLst>
          </p:cNvPr>
          <p:cNvGraphicFramePr>
            <a:graphicFrameLocks noGrp="1"/>
          </p:cNvGraphicFramePr>
          <p:nvPr>
            <p:extLst>
              <p:ext uri="{D42A27DB-BD31-4B8C-83A1-F6EECF244321}">
                <p14:modId xmlns:p14="http://schemas.microsoft.com/office/powerpoint/2010/main" val="3700897806"/>
              </p:ext>
            </p:extLst>
          </p:nvPr>
        </p:nvGraphicFramePr>
        <p:xfrm>
          <a:off x="8876249" y="3140884"/>
          <a:ext cx="2957688" cy="1112520"/>
        </p:xfrm>
        <a:graphic>
          <a:graphicData uri="http://schemas.openxmlformats.org/drawingml/2006/table">
            <a:tbl>
              <a:tblPr firstRow="1" bandRow="1">
                <a:tableStyleId>{69012ECD-51FC-41F1-AA8D-1B2483CD663E}</a:tableStyleId>
              </a:tblPr>
              <a:tblGrid>
                <a:gridCol w="1611128">
                  <a:extLst>
                    <a:ext uri="{9D8B030D-6E8A-4147-A177-3AD203B41FA5}">
                      <a16:colId xmlns:a16="http://schemas.microsoft.com/office/drawing/2014/main" val="2556644054"/>
                    </a:ext>
                  </a:extLst>
                </a:gridCol>
                <a:gridCol w="1346560">
                  <a:extLst>
                    <a:ext uri="{9D8B030D-6E8A-4147-A177-3AD203B41FA5}">
                      <a16:colId xmlns:a16="http://schemas.microsoft.com/office/drawing/2014/main" val="97035809"/>
                    </a:ext>
                  </a:extLst>
                </a:gridCol>
              </a:tblGrid>
              <a:tr h="370840">
                <a:tc>
                  <a:txBody>
                    <a:bodyPr/>
                    <a:lstStyle/>
                    <a:p>
                      <a:r>
                        <a:rPr lang="en-US">
                          <a:latin typeface="Cambria" panose="02040503050406030204" pitchFamily="18" charset="0"/>
                          <a:ea typeface="Cambria" panose="02040503050406030204" pitchFamily="18" charset="0"/>
                        </a:rPr>
                        <a:t>Difficulty (D)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P(D)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418862716"/>
                  </a:ext>
                </a:extLst>
              </a:tr>
              <a:tr h="370840">
                <a:tc>
                  <a:txBody>
                    <a:bodyPr/>
                    <a:lstStyle/>
                    <a:p>
                      <a:r>
                        <a:rPr lang="en-US">
                          <a:latin typeface="Cambria" panose="02040503050406030204" pitchFamily="18" charset="0"/>
                          <a:ea typeface="Cambria" panose="02040503050406030204" pitchFamily="18" charset="0"/>
                        </a:rPr>
                        <a:t>Easy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0.6</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12600449"/>
                  </a:ext>
                </a:extLst>
              </a:tr>
              <a:tr h="370840">
                <a:tc>
                  <a:txBody>
                    <a:bodyPr/>
                    <a:lstStyle/>
                    <a:p>
                      <a:r>
                        <a:rPr lang="en-US">
                          <a:latin typeface="Cambria" panose="02040503050406030204" pitchFamily="18" charset="0"/>
                          <a:ea typeface="Cambria" panose="02040503050406030204" pitchFamily="18" charset="0"/>
                        </a:rPr>
                        <a:t>Hard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0.4</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73056528"/>
                  </a:ext>
                </a:extLst>
              </a:tr>
            </a:tbl>
          </a:graphicData>
        </a:graphic>
      </p:graphicFrame>
      <p:graphicFrame>
        <p:nvGraphicFramePr>
          <p:cNvPr id="20" name="Table 6">
            <a:extLst>
              <a:ext uri="{FF2B5EF4-FFF2-40B4-BE49-F238E27FC236}">
                <a16:creationId xmlns:a16="http://schemas.microsoft.com/office/drawing/2014/main" id="{258B1B0D-5723-4FD7-A243-12591C9222B1}"/>
              </a:ext>
            </a:extLst>
          </p:cNvPr>
          <p:cNvGraphicFramePr>
            <a:graphicFrameLocks noGrp="1"/>
          </p:cNvGraphicFramePr>
          <p:nvPr>
            <p:extLst>
              <p:ext uri="{D42A27DB-BD31-4B8C-83A1-F6EECF244321}">
                <p14:modId xmlns:p14="http://schemas.microsoft.com/office/powerpoint/2010/main" val="2259769075"/>
              </p:ext>
            </p:extLst>
          </p:nvPr>
        </p:nvGraphicFramePr>
        <p:xfrm>
          <a:off x="5207001" y="4825825"/>
          <a:ext cx="5826478" cy="1854200"/>
        </p:xfrm>
        <a:graphic>
          <a:graphicData uri="http://schemas.openxmlformats.org/drawingml/2006/table">
            <a:tbl>
              <a:tblPr firstRow="1" bandRow="1">
                <a:tableStyleId>{912C8C85-51F0-491E-9774-3900AFEF0FD7}</a:tableStyleId>
              </a:tblPr>
              <a:tblGrid>
                <a:gridCol w="1060498">
                  <a:extLst>
                    <a:ext uri="{9D8B030D-6E8A-4147-A177-3AD203B41FA5}">
                      <a16:colId xmlns:a16="http://schemas.microsoft.com/office/drawing/2014/main" val="2556644054"/>
                    </a:ext>
                  </a:extLst>
                </a:gridCol>
                <a:gridCol w="1316233">
                  <a:extLst>
                    <a:ext uri="{9D8B030D-6E8A-4147-A177-3AD203B41FA5}">
                      <a16:colId xmlns:a16="http://schemas.microsoft.com/office/drawing/2014/main" val="97035809"/>
                    </a:ext>
                  </a:extLst>
                </a:gridCol>
                <a:gridCol w="1087322">
                  <a:extLst>
                    <a:ext uri="{9D8B030D-6E8A-4147-A177-3AD203B41FA5}">
                      <a16:colId xmlns:a16="http://schemas.microsoft.com/office/drawing/2014/main" val="1784859504"/>
                    </a:ext>
                  </a:extLst>
                </a:gridCol>
                <a:gridCol w="2362425">
                  <a:extLst>
                    <a:ext uri="{9D8B030D-6E8A-4147-A177-3AD203B41FA5}">
                      <a16:colId xmlns:a16="http://schemas.microsoft.com/office/drawing/2014/main" val="2673907733"/>
                    </a:ext>
                  </a:extLst>
                </a:gridCol>
              </a:tblGrid>
              <a:tr h="370840">
                <a:tc>
                  <a:txBody>
                    <a:bodyPr/>
                    <a:lstStyle/>
                    <a:p>
                      <a:r>
                        <a:rPr lang="en-US">
                          <a:latin typeface="Cambria" panose="02040503050406030204" pitchFamily="18" charset="0"/>
                          <a:ea typeface="Cambria" panose="02040503050406030204" pitchFamily="18" charset="0"/>
                        </a:rPr>
                        <a:t>I</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D</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GPA</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P(GPA|I,D)</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418862716"/>
                  </a:ext>
                </a:extLst>
              </a:tr>
              <a:tr h="370840">
                <a:tc>
                  <a:txBody>
                    <a:bodyPr/>
                    <a:lstStyle/>
                    <a:p>
                      <a:r>
                        <a:rPr lang="en-US">
                          <a:latin typeface="Cambria" panose="02040503050406030204" pitchFamily="18" charset="0"/>
                          <a:ea typeface="Cambria" panose="02040503050406030204" pitchFamily="18" charset="0"/>
                        </a:rPr>
                        <a:t>True</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Easy</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High</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0.8</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512600449"/>
                  </a:ext>
                </a:extLst>
              </a:tr>
              <a:tr h="370840">
                <a:tc>
                  <a:txBody>
                    <a:bodyPr/>
                    <a:lstStyle/>
                    <a:p>
                      <a:r>
                        <a:rPr lang="en-US">
                          <a:latin typeface="Cambria" panose="02040503050406030204" pitchFamily="18" charset="0"/>
                          <a:ea typeface="Cambria" panose="02040503050406030204" pitchFamily="18" charset="0"/>
                        </a:rPr>
                        <a:t>True</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Easy</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Low</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173056528"/>
                  </a:ext>
                </a:extLst>
              </a:tr>
              <a:tr h="370840">
                <a:tc>
                  <a:txBody>
                    <a:bodyPr/>
                    <a:lstStyle/>
                    <a:p>
                      <a:r>
                        <a:rPr lang="en-US">
                          <a:latin typeface="Cambria" panose="02040503050406030204" pitchFamily="18" charset="0"/>
                          <a:ea typeface="Cambria" panose="02040503050406030204" pitchFamily="18" charset="0"/>
                        </a:rPr>
                        <a:t>True</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Hard</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High</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0.6</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997109475"/>
                  </a:ext>
                </a:extLst>
              </a:tr>
              <a:tr h="370840">
                <a:tc>
                  <a:txBody>
                    <a:bodyPr/>
                    <a:lstStyle/>
                    <a:p>
                      <a:r>
                        <a:rPr lang="en-US">
                          <a:latin typeface="Cambria" panose="02040503050406030204" pitchFamily="18" charset="0"/>
                          <a:ea typeface="Cambria" panose="02040503050406030204" pitchFamily="18" charset="0"/>
                        </a:rPr>
                        <a:t>...</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a:t>
                      </a:r>
                      <a:endParaRPr lang="en-US" b="1">
                        <a:latin typeface="Cambria" panose="02040503050406030204" pitchFamily="18" charset="0"/>
                        <a:ea typeface="Cambria" panose="02040503050406030204" pitchFamily="18" charset="0"/>
                      </a:endParaRP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227417348"/>
                  </a:ext>
                </a:extLst>
              </a:tr>
            </a:tbl>
          </a:graphicData>
        </a:graphic>
      </p:graphicFrame>
      <p:graphicFrame>
        <p:nvGraphicFramePr>
          <p:cNvPr id="23" name="Table 6">
            <a:extLst>
              <a:ext uri="{FF2B5EF4-FFF2-40B4-BE49-F238E27FC236}">
                <a16:creationId xmlns:a16="http://schemas.microsoft.com/office/drawing/2014/main" id="{BFF11217-285E-4FA5-9E8C-96CA9015BEA8}"/>
              </a:ext>
            </a:extLst>
          </p:cNvPr>
          <p:cNvGraphicFramePr>
            <a:graphicFrameLocks noGrp="1"/>
          </p:cNvGraphicFramePr>
          <p:nvPr>
            <p:extLst>
              <p:ext uri="{D42A27DB-BD31-4B8C-83A1-F6EECF244321}">
                <p14:modId xmlns:p14="http://schemas.microsoft.com/office/powerpoint/2010/main" val="4078994612"/>
              </p:ext>
            </p:extLst>
          </p:nvPr>
        </p:nvGraphicFramePr>
        <p:xfrm>
          <a:off x="905933" y="4774320"/>
          <a:ext cx="3019778" cy="1854200"/>
        </p:xfrm>
        <a:graphic>
          <a:graphicData uri="http://schemas.openxmlformats.org/drawingml/2006/table">
            <a:tbl>
              <a:tblPr firstRow="1" bandRow="1">
                <a:tableStyleId>{72833802-FEF1-4C79-8D5D-14CF1EAF98D9}</a:tableStyleId>
              </a:tblPr>
              <a:tblGrid>
                <a:gridCol w="937173">
                  <a:extLst>
                    <a:ext uri="{9D8B030D-6E8A-4147-A177-3AD203B41FA5}">
                      <a16:colId xmlns:a16="http://schemas.microsoft.com/office/drawing/2014/main" val="2556644054"/>
                    </a:ext>
                  </a:extLst>
                </a:gridCol>
                <a:gridCol w="816362">
                  <a:extLst>
                    <a:ext uri="{9D8B030D-6E8A-4147-A177-3AD203B41FA5}">
                      <a16:colId xmlns:a16="http://schemas.microsoft.com/office/drawing/2014/main" val="97035809"/>
                    </a:ext>
                  </a:extLst>
                </a:gridCol>
                <a:gridCol w="1266243">
                  <a:extLst>
                    <a:ext uri="{9D8B030D-6E8A-4147-A177-3AD203B41FA5}">
                      <a16:colId xmlns:a16="http://schemas.microsoft.com/office/drawing/2014/main" val="3281092434"/>
                    </a:ext>
                  </a:extLst>
                </a:gridCol>
              </a:tblGrid>
              <a:tr h="370840">
                <a:tc>
                  <a:txBody>
                    <a:bodyPr/>
                    <a:lstStyle/>
                    <a:p>
                      <a:r>
                        <a:rPr lang="en-US">
                          <a:latin typeface="Cambria" panose="02040503050406030204" pitchFamily="18" charset="0"/>
                          <a:ea typeface="Cambria" panose="02040503050406030204" pitchFamily="18" charset="0"/>
                        </a:rPr>
                        <a:t>I</a:t>
                      </a:r>
                      <a:endParaRPr lang="en-US" b="1">
                        <a:latin typeface="Cambria" panose="02040503050406030204" pitchFamily="18" charset="0"/>
                        <a:ea typeface="Cambria" panose="02040503050406030204" pitchFamily="18" charset="0"/>
                      </a:endParaRP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tc>
                  <a:txBody>
                    <a:bodyPr/>
                    <a:lstStyle/>
                    <a:p>
                      <a:r>
                        <a:rPr lang="en-US">
                          <a:latin typeface="Cambria" panose="02040503050406030204" pitchFamily="18" charset="0"/>
                          <a:ea typeface="Cambria" panose="02040503050406030204" pitchFamily="18" charset="0"/>
                        </a:rPr>
                        <a:t>SAT</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tc>
                  <a:txBody>
                    <a:bodyPr/>
                    <a:lstStyle/>
                    <a:p>
                      <a:r>
                        <a:rPr lang="en-US">
                          <a:latin typeface="Cambria" panose="02040503050406030204" pitchFamily="18" charset="0"/>
                          <a:ea typeface="Cambria" panose="02040503050406030204" pitchFamily="18" charset="0"/>
                        </a:rPr>
                        <a:t>P(SAT|I)</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extLst>
                  <a:ext uri="{0D108BD9-81ED-4DB2-BD59-A6C34878D82A}">
                    <a16:rowId xmlns:a16="http://schemas.microsoft.com/office/drawing/2014/main" val="1418862716"/>
                  </a:ext>
                </a:extLst>
              </a:tr>
              <a:tr h="370840">
                <a:tc>
                  <a:txBody>
                    <a:bodyPr/>
                    <a:lstStyle/>
                    <a:p>
                      <a:r>
                        <a:rPr lang="en-US">
                          <a:latin typeface="Cambria" panose="02040503050406030204" pitchFamily="18" charset="0"/>
                          <a:ea typeface="Cambria" panose="02040503050406030204" pitchFamily="18" charset="0"/>
                        </a:rPr>
                        <a:t>True</a:t>
                      </a:r>
                      <a:endParaRPr lang="en-US" b="1">
                        <a:latin typeface="Cambria" panose="02040503050406030204" pitchFamily="18" charset="0"/>
                        <a:ea typeface="Cambria" panose="02040503050406030204" pitchFamily="18" charset="0"/>
                      </a:endParaRP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High</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0.7</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512600449"/>
                  </a:ext>
                </a:extLst>
              </a:tr>
              <a:tr h="370840">
                <a:tc>
                  <a:txBody>
                    <a:bodyPr/>
                    <a:lstStyle/>
                    <a:p>
                      <a:r>
                        <a:rPr lang="en-US">
                          <a:latin typeface="Cambria" panose="02040503050406030204" pitchFamily="18" charset="0"/>
                          <a:ea typeface="Cambria" panose="02040503050406030204" pitchFamily="18" charset="0"/>
                        </a:rPr>
                        <a:t>True</a:t>
                      </a:r>
                      <a:endParaRPr lang="en-US" b="1">
                        <a:latin typeface="Cambria" panose="02040503050406030204" pitchFamily="18" charset="0"/>
                        <a:ea typeface="Cambria" panose="02040503050406030204" pitchFamily="18" charset="0"/>
                      </a:endParaRP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Low</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0.3</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4173056528"/>
                  </a:ext>
                </a:extLst>
              </a:tr>
              <a:tr h="370840">
                <a:tc>
                  <a:txBody>
                    <a:bodyPr/>
                    <a:lstStyle/>
                    <a:p>
                      <a:r>
                        <a:rPr lang="en-US">
                          <a:latin typeface="Cambria" panose="02040503050406030204" pitchFamily="18" charset="0"/>
                          <a:ea typeface="Cambria" panose="02040503050406030204" pitchFamily="18" charset="0"/>
                        </a:rPr>
                        <a:t>False</a:t>
                      </a:r>
                      <a:endParaRPr lang="en-US" b="1">
                        <a:latin typeface="Cambria" panose="02040503050406030204" pitchFamily="18" charset="0"/>
                        <a:ea typeface="Cambria" panose="02040503050406030204" pitchFamily="18" charset="0"/>
                      </a:endParaRP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High</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0.4</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868441951"/>
                  </a:ext>
                </a:extLst>
              </a:tr>
              <a:tr h="370840">
                <a:tc>
                  <a:txBody>
                    <a:bodyPr/>
                    <a:lstStyle/>
                    <a:p>
                      <a:r>
                        <a:rPr lang="en-US">
                          <a:latin typeface="Cambria" panose="02040503050406030204" pitchFamily="18" charset="0"/>
                          <a:ea typeface="Cambria" panose="02040503050406030204" pitchFamily="18" charset="0"/>
                        </a:rPr>
                        <a:t>False</a:t>
                      </a:r>
                      <a:endParaRPr lang="en-US" b="1">
                        <a:latin typeface="Cambria" panose="02040503050406030204" pitchFamily="18" charset="0"/>
                        <a:ea typeface="Cambria" panose="02040503050406030204" pitchFamily="18" charset="0"/>
                      </a:endParaRP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r>
                        <a:rPr lang="en-US">
                          <a:latin typeface="Cambria" panose="02040503050406030204" pitchFamily="18" charset="0"/>
                          <a:ea typeface="Cambria" panose="02040503050406030204" pitchFamily="18" charset="0"/>
                        </a:rPr>
                        <a:t>Low</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a:txBody>
                    <a:bodyPr/>
                    <a:lstStyle/>
                    <a:p>
                      <a:r>
                        <a:rPr lang="en-US">
                          <a:latin typeface="Cambria" panose="02040503050406030204" pitchFamily="18" charset="0"/>
                          <a:ea typeface="Cambria" panose="02040503050406030204" pitchFamily="18" charset="0"/>
                        </a:rPr>
                        <a:t>0.6</a:t>
                      </a:r>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531698490"/>
                  </a:ext>
                </a:extLst>
              </a:tr>
            </a:tbl>
          </a:graphicData>
        </a:graphic>
      </p:graphicFrame>
      <p:sp>
        <p:nvSpPr>
          <p:cNvPr id="15" name="TextBox 14">
            <a:extLst>
              <a:ext uri="{FF2B5EF4-FFF2-40B4-BE49-F238E27FC236}">
                <a16:creationId xmlns:a16="http://schemas.microsoft.com/office/drawing/2014/main" id="{A55A2952-59B1-427C-8665-4D075403DA99}"/>
              </a:ext>
            </a:extLst>
          </p:cNvPr>
          <p:cNvSpPr txBox="1"/>
          <p:nvPr/>
        </p:nvSpPr>
        <p:spPr>
          <a:xfrm>
            <a:off x="141110" y="1376290"/>
            <a:ext cx="12050890" cy="523220"/>
          </a:xfrm>
          <a:prstGeom prst="rect">
            <a:avLst/>
          </a:prstGeom>
          <a:noFill/>
        </p:spPr>
        <p:txBody>
          <a:bodyPr wrap="square" rtlCol="0">
            <a:spAutoFit/>
          </a:bodyPr>
          <a:lstStyle/>
          <a:p>
            <a:pPr algn="l"/>
            <a:r>
              <a:rPr lang="en-US" sz="2800" b="1"/>
              <a:t>Component</a:t>
            </a:r>
            <a:r>
              <a:rPr lang="en-US" sz="2800"/>
              <a:t>:    (1) Graph Structure (DAG)    (2) Local probability model (CPTs)</a:t>
            </a:r>
          </a:p>
        </p:txBody>
      </p:sp>
      <p:sp>
        <p:nvSpPr>
          <p:cNvPr id="24" name="TextBox 23">
            <a:extLst>
              <a:ext uri="{FF2B5EF4-FFF2-40B4-BE49-F238E27FC236}">
                <a16:creationId xmlns:a16="http://schemas.microsoft.com/office/drawing/2014/main" id="{27892800-4272-488B-90D7-14424AA263C4}"/>
              </a:ext>
            </a:extLst>
          </p:cNvPr>
          <p:cNvSpPr txBox="1"/>
          <p:nvPr/>
        </p:nvSpPr>
        <p:spPr>
          <a:xfrm>
            <a:off x="10332515" y="1929991"/>
            <a:ext cx="1569156" cy="830997"/>
          </a:xfrm>
          <a:prstGeom prst="rect">
            <a:avLst/>
          </a:prstGeom>
          <a:noFill/>
        </p:spPr>
        <p:txBody>
          <a:bodyPr wrap="square" rtlCol="0">
            <a:spAutoFit/>
          </a:bodyPr>
          <a:lstStyle/>
          <a:p>
            <a:pPr algn="l"/>
            <a:r>
              <a:rPr lang="en-US" sz="1600"/>
              <a:t>Conditional Probability </a:t>
            </a:r>
            <a:r>
              <a:rPr lang="en-US" sz="1600" err="1"/>
              <a:t>Tabels</a:t>
            </a:r>
            <a:endParaRPr lang="en-US" sz="1600"/>
          </a:p>
        </p:txBody>
      </p:sp>
      <p:cxnSp>
        <p:nvCxnSpPr>
          <p:cNvPr id="26" name="Straight Arrow Connector 25">
            <a:extLst>
              <a:ext uri="{FF2B5EF4-FFF2-40B4-BE49-F238E27FC236}">
                <a16:creationId xmlns:a16="http://schemas.microsoft.com/office/drawing/2014/main" id="{8B9F995D-727D-4E98-8EF8-B4240CF5326E}"/>
              </a:ext>
            </a:extLst>
          </p:cNvPr>
          <p:cNvCxnSpPr/>
          <p:nvPr/>
        </p:nvCxnSpPr>
        <p:spPr>
          <a:xfrm flipV="1">
            <a:off x="10758311" y="1770222"/>
            <a:ext cx="0" cy="225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A63C-02CA-4CD4-94E4-A6829F09D2A0}"/>
              </a:ext>
            </a:extLst>
          </p:cNvPr>
          <p:cNvSpPr>
            <a:spLocks noGrp="1"/>
          </p:cNvSpPr>
          <p:nvPr>
            <p:ph type="title"/>
          </p:nvPr>
        </p:nvSpPr>
        <p:spPr/>
        <p:txBody>
          <a:bodyPr/>
          <a:lstStyle/>
          <a:p>
            <a:r>
              <a:rPr lang="en-US"/>
              <a:t>Topological Semantics</a:t>
            </a:r>
          </a:p>
        </p:txBody>
      </p:sp>
      <p:sp>
        <p:nvSpPr>
          <p:cNvPr id="3" name="Content Placeholder 2">
            <a:extLst>
              <a:ext uri="{FF2B5EF4-FFF2-40B4-BE49-F238E27FC236}">
                <a16:creationId xmlns:a16="http://schemas.microsoft.com/office/drawing/2014/main" id="{3FFEE4C3-545B-431D-A2FC-92C9AC854C2A}"/>
              </a:ext>
            </a:extLst>
          </p:cNvPr>
          <p:cNvSpPr>
            <a:spLocks noGrp="1"/>
          </p:cNvSpPr>
          <p:nvPr>
            <p:ph idx="1"/>
          </p:nvPr>
        </p:nvSpPr>
        <p:spPr/>
        <p:txBody>
          <a:bodyPr/>
          <a:lstStyle/>
          <a:p>
            <a:r>
              <a:rPr lang="en-US" sz="2400"/>
              <a:t>BN satisfies </a:t>
            </a:r>
            <a:r>
              <a:rPr lang="en-US" sz="2400" b="1">
                <a:solidFill>
                  <a:srgbClr val="FF0000"/>
                </a:solidFill>
              </a:rPr>
              <a:t>local Markov property</a:t>
            </a:r>
            <a:r>
              <a:rPr lang="en-US" sz="2400" b="1"/>
              <a:t>:</a:t>
            </a:r>
          </a:p>
          <a:p>
            <a:pPr lvl="1"/>
            <a:r>
              <a:rPr lang="en-US" sz="2000" u="sng"/>
              <a:t>A node is conditionally independent of its non-descendants given its parents</a:t>
            </a:r>
            <a:r>
              <a:rPr lang="en-US" sz="2000"/>
              <a:t>. </a:t>
            </a:r>
          </a:p>
          <a:p>
            <a:pPr marL="0" indent="0">
              <a:buNone/>
            </a:pPr>
            <a:endParaRPr lang="en-US"/>
          </a:p>
        </p:txBody>
      </p:sp>
      <p:grpSp>
        <p:nvGrpSpPr>
          <p:cNvPr id="4" name="Group 3">
            <a:extLst>
              <a:ext uri="{FF2B5EF4-FFF2-40B4-BE49-F238E27FC236}">
                <a16:creationId xmlns:a16="http://schemas.microsoft.com/office/drawing/2014/main" id="{AF4476BD-0BA3-4C89-9842-983D46396A3D}"/>
              </a:ext>
            </a:extLst>
          </p:cNvPr>
          <p:cNvGrpSpPr/>
          <p:nvPr/>
        </p:nvGrpSpPr>
        <p:grpSpPr>
          <a:xfrm>
            <a:off x="643467" y="3142127"/>
            <a:ext cx="3915099" cy="1881428"/>
            <a:chOff x="1343377" y="2495566"/>
            <a:chExt cx="6750169" cy="2458668"/>
          </a:xfrm>
        </p:grpSpPr>
        <p:grpSp>
          <p:nvGrpSpPr>
            <p:cNvPr id="5" name="Group 4">
              <a:extLst>
                <a:ext uri="{FF2B5EF4-FFF2-40B4-BE49-F238E27FC236}">
                  <a16:creationId xmlns:a16="http://schemas.microsoft.com/office/drawing/2014/main" id="{3FA03C4A-5339-4760-BBE1-700AA8052EEA}"/>
                </a:ext>
              </a:extLst>
            </p:cNvPr>
            <p:cNvGrpSpPr/>
            <p:nvPr/>
          </p:nvGrpSpPr>
          <p:grpSpPr>
            <a:xfrm>
              <a:off x="1343377" y="2495566"/>
              <a:ext cx="5311423" cy="2458668"/>
              <a:chOff x="6558844" y="1740622"/>
              <a:chExt cx="5311423" cy="2458668"/>
            </a:xfrm>
          </p:grpSpPr>
          <p:sp>
            <p:nvSpPr>
              <p:cNvPr id="11" name="Oval 10">
                <a:extLst>
                  <a:ext uri="{FF2B5EF4-FFF2-40B4-BE49-F238E27FC236}">
                    <a16:creationId xmlns:a16="http://schemas.microsoft.com/office/drawing/2014/main" id="{B2C415F8-5B25-4356-B847-306E357D66A3}"/>
                  </a:ext>
                </a:extLst>
              </p:cNvPr>
              <p:cNvSpPr/>
              <p:nvPr/>
            </p:nvSpPr>
            <p:spPr>
              <a:xfrm>
                <a:off x="6558844" y="1740622"/>
                <a:ext cx="3192030"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Intelligence</a:t>
                </a:r>
              </a:p>
            </p:txBody>
          </p:sp>
          <p:sp>
            <p:nvSpPr>
              <p:cNvPr id="12" name="Oval 11">
                <a:extLst>
                  <a:ext uri="{FF2B5EF4-FFF2-40B4-BE49-F238E27FC236}">
                    <a16:creationId xmlns:a16="http://schemas.microsoft.com/office/drawing/2014/main" id="{48D8FC07-49E7-4EB6-9472-04F8715E12D7}"/>
                  </a:ext>
                </a:extLst>
              </p:cNvPr>
              <p:cNvSpPr/>
              <p:nvPr/>
            </p:nvSpPr>
            <p:spPr>
              <a:xfrm>
                <a:off x="6558844" y="3429000"/>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p:sp>
            <p:nvSpPr>
              <p:cNvPr id="13" name="Oval 12">
                <a:extLst>
                  <a:ext uri="{FF2B5EF4-FFF2-40B4-BE49-F238E27FC236}">
                    <a16:creationId xmlns:a16="http://schemas.microsoft.com/office/drawing/2014/main" id="{D2C4DA7F-5DCB-4B24-8F68-12238D6A5984}"/>
                  </a:ext>
                </a:extLst>
              </p:cNvPr>
              <p:cNvSpPr/>
              <p:nvPr/>
            </p:nvSpPr>
            <p:spPr>
              <a:xfrm>
                <a:off x="9386711" y="3401396"/>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GPA</a:t>
                </a:r>
              </a:p>
            </p:txBody>
          </p:sp>
          <p:cxnSp>
            <p:nvCxnSpPr>
              <p:cNvPr id="14" name="Straight Arrow Connector 13">
                <a:extLst>
                  <a:ext uri="{FF2B5EF4-FFF2-40B4-BE49-F238E27FC236}">
                    <a16:creationId xmlns:a16="http://schemas.microsoft.com/office/drawing/2014/main" id="{3B337705-5DDF-4885-8D00-04EC3025C81F}"/>
                  </a:ext>
                </a:extLst>
              </p:cNvPr>
              <p:cNvCxnSpPr>
                <a:cxnSpLocks/>
                <a:stCxn id="11" idx="4"/>
                <a:endCxn id="12" idx="0"/>
              </p:cNvCxnSpPr>
              <p:nvPr/>
            </p:nvCxnSpPr>
            <p:spPr>
              <a:xfrm flipH="1">
                <a:off x="7800623" y="2510912"/>
                <a:ext cx="354236" cy="9180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1E5F45-BB18-4DF1-B2BA-6B26D1A711A4}"/>
                  </a:ext>
                </a:extLst>
              </p:cNvPr>
              <p:cNvCxnSpPr>
                <a:cxnSpLocks/>
                <a:stCxn id="11" idx="4"/>
                <a:endCxn id="13" idx="0"/>
              </p:cNvCxnSpPr>
              <p:nvPr/>
            </p:nvCxnSpPr>
            <p:spPr>
              <a:xfrm>
                <a:off x="8154859" y="2510912"/>
                <a:ext cx="2473631" cy="8904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37B63FCA-772D-4FAD-A677-7F1579A051FF}"/>
                </a:ext>
              </a:extLst>
            </p:cNvPr>
            <p:cNvSpPr/>
            <p:nvPr/>
          </p:nvSpPr>
          <p:spPr>
            <a:xfrm>
              <a:off x="5216052" y="2495566"/>
              <a:ext cx="2877494"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Difficulty</a:t>
              </a:r>
            </a:p>
          </p:txBody>
        </p:sp>
        <p:cxnSp>
          <p:nvCxnSpPr>
            <p:cNvPr id="7" name="Straight Arrow Connector 6">
              <a:extLst>
                <a:ext uri="{FF2B5EF4-FFF2-40B4-BE49-F238E27FC236}">
                  <a16:creationId xmlns:a16="http://schemas.microsoft.com/office/drawing/2014/main" id="{6AFB6C7E-F54A-4932-B5C3-1D7807072EF8}"/>
                </a:ext>
              </a:extLst>
            </p:cNvPr>
            <p:cNvCxnSpPr>
              <a:cxnSpLocks/>
              <a:stCxn id="6" idx="4"/>
              <a:endCxn id="13" idx="7"/>
            </p:cNvCxnSpPr>
            <p:nvPr/>
          </p:nvCxnSpPr>
          <p:spPr>
            <a:xfrm flipH="1">
              <a:off x="6291091" y="3265856"/>
              <a:ext cx="363709" cy="10032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EE15F48-32D0-4A3B-A7E0-AC9CA83075D4}"/>
                  </a:ext>
                </a:extLst>
              </p:cNvPr>
              <p:cNvSpPr txBox="1"/>
              <p:nvPr/>
            </p:nvSpPr>
            <p:spPr>
              <a:xfrm>
                <a:off x="5067846" y="2847132"/>
                <a:ext cx="6285954" cy="2308324"/>
              </a:xfrm>
              <a:prstGeom prst="rect">
                <a:avLst/>
              </a:prstGeom>
              <a:noFill/>
            </p:spPr>
            <p:txBody>
              <a:bodyPr wrap="square" rtlCol="0">
                <a:spAutoFit/>
              </a:bodyPr>
              <a:lstStyle/>
              <a:p>
                <a:pPr algn="l"/>
                <a:r>
                  <a:rPr lang="en-US" sz="2400" b="1"/>
                  <a:t>Markovian Assumptions</a:t>
                </a:r>
              </a:p>
              <a:p>
                <a:pPr algn="l"/>
                <a:r>
                  <a:rPr lang="en-US" sz="2400"/>
                  <a:t>Intelligence </a:t>
                </a:r>
                <a14:m>
                  <m:oMath xmlns:m="http://schemas.openxmlformats.org/officeDocument/2006/math">
                    <m:r>
                      <a:rPr lang="en-US" sz="2400" i="1" smtClean="0">
                        <a:solidFill>
                          <a:schemeClr val="accent2">
                            <a:lumMod val="75000"/>
                          </a:schemeClr>
                        </a:solidFill>
                        <a:latin typeface="Cambria Math" panose="02040503050406030204" pitchFamily="18" charset="0"/>
                      </a:rPr>
                      <m:t>⊥</m:t>
                    </m:r>
                  </m:oMath>
                </a14:m>
                <a:r>
                  <a:rPr lang="en-US" sz="2400"/>
                  <a:t> Difficulty</a:t>
                </a:r>
              </a:p>
              <a:p>
                <a:r>
                  <a:rPr lang="en-US" sz="2400"/>
                  <a:t>SAT </a:t>
                </a:r>
                <a14:m>
                  <m:oMath xmlns:m="http://schemas.openxmlformats.org/officeDocument/2006/math">
                    <m:r>
                      <a:rPr lang="en-US" sz="2400" i="1" smtClean="0">
                        <a:solidFill>
                          <a:schemeClr val="accent2">
                            <a:lumMod val="75000"/>
                          </a:schemeClr>
                        </a:solidFill>
                        <a:latin typeface="Cambria Math" panose="02040503050406030204" pitchFamily="18" charset="0"/>
                      </a:rPr>
                      <m:t>⊥</m:t>
                    </m:r>
                  </m:oMath>
                </a14:m>
                <a:r>
                  <a:rPr lang="en-US" sz="2400"/>
                  <a:t> GPA </a:t>
                </a:r>
                <a:r>
                  <a:rPr lang="en-US" sz="2400">
                    <a:solidFill>
                      <a:schemeClr val="accent2">
                        <a:lumMod val="75000"/>
                      </a:schemeClr>
                    </a:solidFill>
                  </a:rPr>
                  <a:t>|</a:t>
                </a:r>
                <a:r>
                  <a:rPr lang="en-US" sz="2400"/>
                  <a:t> Intelligence</a:t>
                </a:r>
              </a:p>
              <a:p>
                <a:r>
                  <a:rPr lang="en-US" sz="2400"/>
                  <a:t>SAT </a:t>
                </a:r>
                <a14:m>
                  <m:oMath xmlns:m="http://schemas.openxmlformats.org/officeDocument/2006/math">
                    <m:r>
                      <a:rPr lang="en-US" sz="2400" i="1">
                        <a:solidFill>
                          <a:schemeClr val="accent2">
                            <a:lumMod val="75000"/>
                          </a:schemeClr>
                        </a:solidFill>
                        <a:latin typeface="Cambria Math" panose="02040503050406030204" pitchFamily="18" charset="0"/>
                      </a:rPr>
                      <m:t>⊥</m:t>
                    </m:r>
                  </m:oMath>
                </a14:m>
                <a:r>
                  <a:rPr lang="en-US" sz="2400"/>
                  <a:t> Difficulty </a:t>
                </a:r>
                <a:r>
                  <a:rPr lang="en-US" sz="2400">
                    <a:solidFill>
                      <a:schemeClr val="accent2">
                        <a:lumMod val="75000"/>
                      </a:schemeClr>
                    </a:solidFill>
                  </a:rPr>
                  <a:t>|</a:t>
                </a:r>
                <a:r>
                  <a:rPr lang="en-US" sz="2400"/>
                  <a:t> Intelligence</a:t>
                </a:r>
              </a:p>
              <a:p>
                <a:r>
                  <a:rPr lang="en-US" sz="2400"/>
                  <a:t>GPA </a:t>
                </a:r>
                <a14:m>
                  <m:oMath xmlns:m="http://schemas.openxmlformats.org/officeDocument/2006/math">
                    <m:r>
                      <a:rPr lang="en-US" sz="2400" i="1">
                        <a:solidFill>
                          <a:schemeClr val="accent2">
                            <a:lumMod val="75000"/>
                          </a:schemeClr>
                        </a:solidFill>
                        <a:latin typeface="Cambria Math" panose="02040503050406030204" pitchFamily="18" charset="0"/>
                      </a:rPr>
                      <m:t>⊥</m:t>
                    </m:r>
                  </m:oMath>
                </a14:m>
                <a:r>
                  <a:rPr lang="en-US" sz="2400"/>
                  <a:t> SAT </a:t>
                </a:r>
                <a:r>
                  <a:rPr lang="en-US" sz="2400">
                    <a:solidFill>
                      <a:schemeClr val="accent2">
                        <a:lumMod val="75000"/>
                      </a:schemeClr>
                    </a:solidFill>
                  </a:rPr>
                  <a:t>|</a:t>
                </a:r>
                <a:r>
                  <a:rPr lang="en-US" sz="2400"/>
                  <a:t> Intelligence, Difficulty</a:t>
                </a:r>
              </a:p>
              <a:p>
                <a:endParaRPr lang="en-US" sz="2400"/>
              </a:p>
            </p:txBody>
          </p:sp>
        </mc:Choice>
        <mc:Fallback>
          <p:sp>
            <p:nvSpPr>
              <p:cNvPr id="24" name="TextBox 23">
                <a:extLst>
                  <a:ext uri="{FF2B5EF4-FFF2-40B4-BE49-F238E27FC236}">
                    <a16:creationId xmlns:a16="http://schemas.microsoft.com/office/drawing/2014/main" id="{8EE15F48-32D0-4A3B-A7E0-AC9CA83075D4}"/>
                  </a:ext>
                </a:extLst>
              </p:cNvPr>
              <p:cNvSpPr txBox="1">
                <a:spLocks noRot="1" noChangeAspect="1" noMove="1" noResize="1" noEditPoints="1" noAdjustHandles="1" noChangeArrowheads="1" noChangeShapeType="1" noTextEdit="1"/>
              </p:cNvSpPr>
              <p:nvPr/>
            </p:nvSpPr>
            <p:spPr>
              <a:xfrm>
                <a:off x="5067846" y="2847132"/>
                <a:ext cx="6285954" cy="2308324"/>
              </a:xfrm>
              <a:prstGeom prst="rect">
                <a:avLst/>
              </a:prstGeom>
              <a:blipFill>
                <a:blip r:embed="rId3"/>
                <a:stretch>
                  <a:fillRect l="-1453" t="-211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F3C422C2-862E-447A-BC4B-1C0514D5953E}"/>
              </a:ext>
            </a:extLst>
          </p:cNvPr>
          <p:cNvSpPr txBox="1"/>
          <p:nvPr/>
        </p:nvSpPr>
        <p:spPr>
          <a:xfrm>
            <a:off x="838200" y="5348303"/>
            <a:ext cx="105156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a:t>A BN encodes a set of (conditional) independence assumptions (Markovian assumptions)</a:t>
            </a:r>
          </a:p>
        </p:txBody>
      </p:sp>
    </p:spTree>
    <p:extLst>
      <p:ext uri="{BB962C8B-B14F-4D97-AF65-F5344CB8AC3E}">
        <p14:creationId xmlns:p14="http://schemas.microsoft.com/office/powerpoint/2010/main" val="15836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A63C-02CA-4CD4-94E4-A6829F09D2A0}"/>
              </a:ext>
            </a:extLst>
          </p:cNvPr>
          <p:cNvSpPr>
            <a:spLocks noGrp="1"/>
          </p:cNvSpPr>
          <p:nvPr>
            <p:ph type="title"/>
          </p:nvPr>
        </p:nvSpPr>
        <p:spPr/>
        <p:txBody>
          <a:bodyPr/>
          <a:lstStyle/>
          <a:p>
            <a:r>
              <a:rPr lang="en-US"/>
              <a:t>Topological Semantics</a:t>
            </a:r>
          </a:p>
        </p:txBody>
      </p:sp>
      <p:sp>
        <p:nvSpPr>
          <p:cNvPr id="3" name="Content Placeholder 2">
            <a:extLst>
              <a:ext uri="{FF2B5EF4-FFF2-40B4-BE49-F238E27FC236}">
                <a16:creationId xmlns:a16="http://schemas.microsoft.com/office/drawing/2014/main" id="{3FFEE4C3-545B-431D-A2FC-92C9AC854C2A}"/>
              </a:ext>
            </a:extLst>
          </p:cNvPr>
          <p:cNvSpPr>
            <a:spLocks noGrp="1"/>
          </p:cNvSpPr>
          <p:nvPr>
            <p:ph idx="1"/>
          </p:nvPr>
        </p:nvSpPr>
        <p:spPr/>
        <p:txBody>
          <a:bodyPr/>
          <a:lstStyle/>
          <a:p>
            <a:r>
              <a:rPr lang="en-US" sz="2400"/>
              <a:t>BN satisfies </a:t>
            </a:r>
            <a:r>
              <a:rPr lang="en-US" sz="2400" b="1"/>
              <a:t>local Markov property:</a:t>
            </a:r>
          </a:p>
          <a:p>
            <a:pPr lvl="1"/>
            <a:r>
              <a:rPr lang="en-US" sz="2000" u="sng"/>
              <a:t>A node is conditionally independent of its non-descendants given its parents</a:t>
            </a:r>
            <a:r>
              <a:rPr lang="en-US" sz="2000"/>
              <a:t>. </a:t>
            </a:r>
          </a:p>
          <a:p>
            <a:pPr marL="0" indent="0">
              <a:buNone/>
            </a:pPr>
            <a:endParaRPr lang="en-US"/>
          </a:p>
        </p:txBody>
      </p:sp>
      <p:grpSp>
        <p:nvGrpSpPr>
          <p:cNvPr id="4" name="Group 3">
            <a:extLst>
              <a:ext uri="{FF2B5EF4-FFF2-40B4-BE49-F238E27FC236}">
                <a16:creationId xmlns:a16="http://schemas.microsoft.com/office/drawing/2014/main" id="{AF4476BD-0BA3-4C89-9842-983D46396A3D}"/>
              </a:ext>
            </a:extLst>
          </p:cNvPr>
          <p:cNvGrpSpPr/>
          <p:nvPr/>
        </p:nvGrpSpPr>
        <p:grpSpPr>
          <a:xfrm>
            <a:off x="643467" y="3142127"/>
            <a:ext cx="3915099" cy="1881428"/>
            <a:chOff x="1343377" y="2495566"/>
            <a:chExt cx="6750169" cy="2458668"/>
          </a:xfrm>
        </p:grpSpPr>
        <p:grpSp>
          <p:nvGrpSpPr>
            <p:cNvPr id="5" name="Group 4">
              <a:extLst>
                <a:ext uri="{FF2B5EF4-FFF2-40B4-BE49-F238E27FC236}">
                  <a16:creationId xmlns:a16="http://schemas.microsoft.com/office/drawing/2014/main" id="{3FA03C4A-5339-4760-BBE1-700AA8052EEA}"/>
                </a:ext>
              </a:extLst>
            </p:cNvPr>
            <p:cNvGrpSpPr/>
            <p:nvPr/>
          </p:nvGrpSpPr>
          <p:grpSpPr>
            <a:xfrm>
              <a:off x="1343377" y="2495566"/>
              <a:ext cx="5311423" cy="2458668"/>
              <a:chOff x="6558844" y="1740622"/>
              <a:chExt cx="5311423" cy="2458668"/>
            </a:xfrm>
          </p:grpSpPr>
          <p:sp>
            <p:nvSpPr>
              <p:cNvPr id="11" name="Oval 10">
                <a:extLst>
                  <a:ext uri="{FF2B5EF4-FFF2-40B4-BE49-F238E27FC236}">
                    <a16:creationId xmlns:a16="http://schemas.microsoft.com/office/drawing/2014/main" id="{B2C415F8-5B25-4356-B847-306E357D66A3}"/>
                  </a:ext>
                </a:extLst>
              </p:cNvPr>
              <p:cNvSpPr/>
              <p:nvPr/>
            </p:nvSpPr>
            <p:spPr>
              <a:xfrm>
                <a:off x="6558844" y="1740622"/>
                <a:ext cx="3192030"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Intelligence</a:t>
                </a:r>
              </a:p>
            </p:txBody>
          </p:sp>
          <p:sp>
            <p:nvSpPr>
              <p:cNvPr id="12" name="Oval 11">
                <a:extLst>
                  <a:ext uri="{FF2B5EF4-FFF2-40B4-BE49-F238E27FC236}">
                    <a16:creationId xmlns:a16="http://schemas.microsoft.com/office/drawing/2014/main" id="{48D8FC07-49E7-4EB6-9472-04F8715E12D7}"/>
                  </a:ext>
                </a:extLst>
              </p:cNvPr>
              <p:cNvSpPr/>
              <p:nvPr/>
            </p:nvSpPr>
            <p:spPr>
              <a:xfrm>
                <a:off x="6558844" y="3429000"/>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p:sp>
            <p:nvSpPr>
              <p:cNvPr id="13" name="Oval 12">
                <a:extLst>
                  <a:ext uri="{FF2B5EF4-FFF2-40B4-BE49-F238E27FC236}">
                    <a16:creationId xmlns:a16="http://schemas.microsoft.com/office/drawing/2014/main" id="{D2C4DA7F-5DCB-4B24-8F68-12238D6A5984}"/>
                  </a:ext>
                </a:extLst>
              </p:cNvPr>
              <p:cNvSpPr/>
              <p:nvPr/>
            </p:nvSpPr>
            <p:spPr>
              <a:xfrm>
                <a:off x="9386711" y="3401396"/>
                <a:ext cx="2483556"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GPA</a:t>
                </a:r>
              </a:p>
            </p:txBody>
          </p:sp>
          <p:cxnSp>
            <p:nvCxnSpPr>
              <p:cNvPr id="14" name="Straight Arrow Connector 13">
                <a:extLst>
                  <a:ext uri="{FF2B5EF4-FFF2-40B4-BE49-F238E27FC236}">
                    <a16:creationId xmlns:a16="http://schemas.microsoft.com/office/drawing/2014/main" id="{3B337705-5DDF-4885-8D00-04EC3025C81F}"/>
                  </a:ext>
                </a:extLst>
              </p:cNvPr>
              <p:cNvCxnSpPr>
                <a:cxnSpLocks/>
                <a:stCxn id="11" idx="4"/>
                <a:endCxn id="12" idx="0"/>
              </p:cNvCxnSpPr>
              <p:nvPr/>
            </p:nvCxnSpPr>
            <p:spPr>
              <a:xfrm flipH="1">
                <a:off x="7800623" y="2510912"/>
                <a:ext cx="354236" cy="9180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1E5F45-BB18-4DF1-B2BA-6B26D1A711A4}"/>
                  </a:ext>
                </a:extLst>
              </p:cNvPr>
              <p:cNvCxnSpPr>
                <a:cxnSpLocks/>
                <a:stCxn id="11" idx="4"/>
                <a:endCxn id="13" idx="0"/>
              </p:cNvCxnSpPr>
              <p:nvPr/>
            </p:nvCxnSpPr>
            <p:spPr>
              <a:xfrm>
                <a:off x="8154859" y="2510912"/>
                <a:ext cx="2473631" cy="8904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37B63FCA-772D-4FAD-A677-7F1579A051FF}"/>
                </a:ext>
              </a:extLst>
            </p:cNvPr>
            <p:cNvSpPr/>
            <p:nvPr/>
          </p:nvSpPr>
          <p:spPr>
            <a:xfrm>
              <a:off x="5216052" y="2495566"/>
              <a:ext cx="2877494" cy="77029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Difficulty</a:t>
              </a:r>
            </a:p>
          </p:txBody>
        </p:sp>
        <p:cxnSp>
          <p:nvCxnSpPr>
            <p:cNvPr id="7" name="Straight Arrow Connector 6">
              <a:extLst>
                <a:ext uri="{FF2B5EF4-FFF2-40B4-BE49-F238E27FC236}">
                  <a16:creationId xmlns:a16="http://schemas.microsoft.com/office/drawing/2014/main" id="{6AFB6C7E-F54A-4932-B5C3-1D7807072EF8}"/>
                </a:ext>
              </a:extLst>
            </p:cNvPr>
            <p:cNvCxnSpPr>
              <a:cxnSpLocks/>
              <a:stCxn id="6" idx="4"/>
              <a:endCxn id="13" idx="7"/>
            </p:cNvCxnSpPr>
            <p:nvPr/>
          </p:nvCxnSpPr>
          <p:spPr>
            <a:xfrm flipH="1">
              <a:off x="6291091" y="3265856"/>
              <a:ext cx="363709" cy="10032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EE15F48-32D0-4A3B-A7E0-AC9CA83075D4}"/>
                  </a:ext>
                </a:extLst>
              </p:cNvPr>
              <p:cNvSpPr txBox="1"/>
              <p:nvPr/>
            </p:nvSpPr>
            <p:spPr>
              <a:xfrm>
                <a:off x="4545857" y="4904453"/>
                <a:ext cx="6285953" cy="1569660"/>
              </a:xfrm>
              <a:prstGeom prst="rect">
                <a:avLst/>
              </a:prstGeom>
              <a:noFill/>
            </p:spPr>
            <p:txBody>
              <a:bodyPr wrap="square" rtlCol="0">
                <a:spAutoFit/>
              </a:bodyPr>
              <a:lstStyle/>
              <a:p>
                <a:endParaRPr lang="en-US" sz="2400"/>
              </a:p>
              <a:p>
                <a:r>
                  <a:rPr lang="en-US" sz="2400"/>
                  <a:t>SAT </a:t>
                </a:r>
                <a14:m>
                  <m:oMath xmlns:m="http://schemas.openxmlformats.org/officeDocument/2006/math">
                    <m:r>
                      <a:rPr lang="en-US" sz="2400" i="1">
                        <a:solidFill>
                          <a:schemeClr val="accent2">
                            <a:lumMod val="75000"/>
                          </a:schemeClr>
                        </a:solidFill>
                        <a:latin typeface="Cambria Math" panose="02040503050406030204" pitchFamily="18" charset="0"/>
                      </a:rPr>
                      <m:t>⊥</m:t>
                    </m:r>
                  </m:oMath>
                </a14:m>
                <a:r>
                  <a:rPr lang="en-US" sz="2400"/>
                  <a:t> Scholarship </a:t>
                </a:r>
                <a:r>
                  <a:rPr lang="en-US" sz="2400">
                    <a:solidFill>
                      <a:schemeClr val="accent2">
                        <a:lumMod val="75000"/>
                      </a:schemeClr>
                    </a:solidFill>
                  </a:rPr>
                  <a:t>|</a:t>
                </a:r>
                <a:r>
                  <a:rPr lang="en-US" sz="2400"/>
                  <a:t> Intelligence</a:t>
                </a:r>
              </a:p>
              <a:p>
                <a:r>
                  <a:rPr lang="en-US" sz="2400" strike="sngStrike"/>
                  <a:t>GPA </a:t>
                </a:r>
                <a14:m>
                  <m:oMath xmlns:m="http://schemas.openxmlformats.org/officeDocument/2006/math">
                    <m:r>
                      <a:rPr lang="en-US" sz="2400" i="1" strike="sngStrike">
                        <a:solidFill>
                          <a:schemeClr val="accent2">
                            <a:lumMod val="75000"/>
                          </a:schemeClr>
                        </a:solidFill>
                        <a:latin typeface="Cambria Math" panose="02040503050406030204" pitchFamily="18" charset="0"/>
                      </a:rPr>
                      <m:t>⊥</m:t>
                    </m:r>
                  </m:oMath>
                </a14:m>
                <a:r>
                  <a:rPr lang="en-US" sz="2400" strike="sngStrike"/>
                  <a:t> Scholarship </a:t>
                </a:r>
                <a:r>
                  <a:rPr lang="en-US" sz="2400" strike="sngStrike">
                    <a:solidFill>
                      <a:schemeClr val="accent2">
                        <a:lumMod val="75000"/>
                      </a:schemeClr>
                    </a:solidFill>
                  </a:rPr>
                  <a:t>|</a:t>
                </a:r>
                <a:r>
                  <a:rPr lang="en-US" sz="2400" strike="sngStrike"/>
                  <a:t> Intelligence, Difficulty</a:t>
                </a:r>
              </a:p>
              <a:p>
                <a:endParaRPr lang="en-US" sz="2400"/>
              </a:p>
            </p:txBody>
          </p:sp>
        </mc:Choice>
        <mc:Fallback>
          <p:sp>
            <p:nvSpPr>
              <p:cNvPr id="24" name="TextBox 23">
                <a:extLst>
                  <a:ext uri="{FF2B5EF4-FFF2-40B4-BE49-F238E27FC236}">
                    <a16:creationId xmlns:a16="http://schemas.microsoft.com/office/drawing/2014/main" id="{8EE15F48-32D0-4A3B-A7E0-AC9CA83075D4}"/>
                  </a:ext>
                </a:extLst>
              </p:cNvPr>
              <p:cNvSpPr txBox="1">
                <a:spLocks noRot="1" noChangeAspect="1" noMove="1" noResize="1" noEditPoints="1" noAdjustHandles="1" noChangeArrowheads="1" noChangeShapeType="1" noTextEdit="1"/>
              </p:cNvSpPr>
              <p:nvPr/>
            </p:nvSpPr>
            <p:spPr>
              <a:xfrm>
                <a:off x="4545857" y="4904453"/>
                <a:ext cx="6285953" cy="1569660"/>
              </a:xfrm>
              <a:prstGeom prst="rect">
                <a:avLst/>
              </a:prstGeom>
              <a:blipFill>
                <a:blip r:embed="rId2"/>
                <a:stretch>
                  <a:fillRect l="-1552"/>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E914EBAF-F133-4421-A950-7FFAE9D5383D}"/>
              </a:ext>
            </a:extLst>
          </p:cNvPr>
          <p:cNvSpPr/>
          <p:nvPr/>
        </p:nvSpPr>
        <p:spPr>
          <a:xfrm>
            <a:off x="1983854" y="5587520"/>
            <a:ext cx="2040014" cy="5894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Scholarship</a:t>
            </a:r>
          </a:p>
        </p:txBody>
      </p:sp>
      <p:cxnSp>
        <p:nvCxnSpPr>
          <p:cNvPr id="17" name="Straight Arrow Connector 16">
            <a:extLst>
              <a:ext uri="{FF2B5EF4-FFF2-40B4-BE49-F238E27FC236}">
                <a16:creationId xmlns:a16="http://schemas.microsoft.com/office/drawing/2014/main" id="{26D86DA8-89D8-48D6-B823-1F5290323197}"/>
              </a:ext>
            </a:extLst>
          </p:cNvPr>
          <p:cNvCxnSpPr>
            <a:cxnSpLocks/>
            <a:stCxn id="13" idx="4"/>
            <a:endCxn id="16" idx="0"/>
          </p:cNvCxnSpPr>
          <p:nvPr/>
        </p:nvCxnSpPr>
        <p:spPr>
          <a:xfrm flipH="1">
            <a:off x="3003861" y="5002432"/>
            <a:ext cx="1" cy="5850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73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sz="2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16</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Bayesian Network</vt:lpstr>
      <vt:lpstr>Bayesian Network</vt:lpstr>
      <vt:lpstr>Bayesian Network</vt:lpstr>
      <vt:lpstr>Student Example – Graph Structure </vt:lpstr>
      <vt:lpstr>Student Example – Graph Structure </vt:lpstr>
      <vt:lpstr>Student Example – Graph Structure </vt:lpstr>
      <vt:lpstr>Student Example – A Full Bayesian Network</vt:lpstr>
      <vt:lpstr>Topological Semantics</vt:lpstr>
      <vt:lpstr>Topological Semantics</vt:lpstr>
      <vt:lpstr>Exercise – conditional independency</vt:lpstr>
      <vt:lpstr>Exercise – conditional independency</vt:lpstr>
      <vt:lpstr>Exercise – conditional independency</vt:lpstr>
      <vt:lpstr>Joint Probability – Chain Rule for BN</vt:lpstr>
      <vt:lpstr>Joint Probability – Chain Rule for BN</vt:lpstr>
      <vt:lpstr>D-separation</vt:lpstr>
      <vt:lpstr>Causal Chains</vt:lpstr>
      <vt:lpstr>Common Cause</vt:lpstr>
      <vt:lpstr>D-separation Examples</vt:lpstr>
      <vt:lpstr>Example</vt:lpstr>
      <vt:lpstr>Example</vt:lpstr>
      <vt:lpstr>Prior distribution</vt:lpstr>
      <vt:lpstr>Chain Rule &amp; Bayes Rule</vt:lpstr>
      <vt:lpstr>Bayesian Learning</vt:lpstr>
      <vt:lpstr>Most probable explanation (MPE)</vt:lpstr>
      <vt:lpstr>Task: Probability Query</vt:lpstr>
      <vt:lpstr>Example – Inference</vt:lpstr>
      <vt:lpstr>Example – Inference</vt:lpstr>
      <vt:lpstr>Variable Elimination</vt:lpstr>
      <vt:lpstr>Example - Try to Compute Some Probability</vt:lpstr>
      <vt:lpstr>Example - Try to Compute Some Probability</vt:lpstr>
      <vt:lpstr>Example - Try to Compute Some Probability</vt:lpstr>
      <vt:lpstr>Example - Try to Compute Some Probability</vt:lpstr>
      <vt:lpstr>Example - Try to Compute Some Probability</vt:lpstr>
      <vt:lpstr>Variable Elimination</vt:lpstr>
      <vt:lpstr>Summing Out a Variable (Factor Marginalization)</vt:lpstr>
      <vt:lpstr>Factors</vt:lpstr>
      <vt:lpstr>Factor Multiplication</vt:lpstr>
      <vt:lpstr>Summing Out a Variable</vt:lpstr>
      <vt:lpstr>Summing Out a Variable</vt:lpstr>
      <vt:lpstr>Variable Elimination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Models</dc:title>
  <dc:creator>Shirley Chen</dc:creator>
  <cp:revision>1</cp:revision>
  <dcterms:created xsi:type="dcterms:W3CDTF">2020-02-03T20:56:27Z</dcterms:created>
  <dcterms:modified xsi:type="dcterms:W3CDTF">2021-11-13T00:04:01Z</dcterms:modified>
</cp:coreProperties>
</file>