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76c0f9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76c0f9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76c0f98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76c0f98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76c0f9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76c0f9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876c0f98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876c0f98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876c0f98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876c0f98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76c0f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76c0f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76c0f9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76c0f9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76c0f9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76c0f9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76c0f9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76c0f9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76c0f9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76c0f9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76c0f9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76c0f9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76c0f9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76c0f9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76c0f9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76c0f9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Howard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Branching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we want to make changes without affecting the main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898100" y="353712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Older commit</a:t>
            </a:r>
            <a:endParaRPr sz="1200"/>
          </a:p>
        </p:txBody>
      </p:sp>
      <p:sp>
        <p:nvSpPr>
          <p:cNvPr id="116" name="Google Shape;116;p22"/>
          <p:cNvSpPr txBox="1"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commit</a:t>
            </a:r>
            <a:endParaRPr sz="1200"/>
          </a:p>
        </p:txBody>
      </p:sp>
      <p:sp>
        <p:nvSpPr>
          <p:cNvPr id="117" name="Google Shape;117;p22"/>
          <p:cNvSpPr txBox="1"/>
          <p:nvPr/>
        </p:nvSpPr>
        <p:spPr>
          <a:xfrm>
            <a:off x="4898125" y="353712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commit</a:t>
            </a:r>
            <a:endParaRPr sz="1200"/>
          </a:p>
        </p:txBody>
      </p:sp>
      <p:sp>
        <p:nvSpPr>
          <p:cNvPr id="118" name="Google Shape;118;p22"/>
          <p:cNvSpPr txBox="1"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</a:t>
            </a:r>
            <a:endParaRPr sz="1200"/>
          </a:p>
        </p:txBody>
      </p:sp>
      <p:cxnSp>
        <p:nvCxnSpPr>
          <p:cNvPr id="119" name="Google Shape;119;p22"/>
          <p:cNvCxnSpPr>
            <a:stCxn id="116" idx="1"/>
            <a:endCxn id="115" idx="3"/>
          </p:cNvCxnSpPr>
          <p:nvPr/>
        </p:nvCxnSpPr>
        <p:spPr>
          <a:xfrm rot="10800000">
            <a:off x="1848938" y="3724575"/>
            <a:ext cx="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2"/>
          <p:cNvCxnSpPr>
            <a:stCxn id="117" idx="1"/>
            <a:endCxn id="116" idx="3"/>
          </p:cNvCxnSpPr>
          <p:nvPr/>
        </p:nvCxnSpPr>
        <p:spPr>
          <a:xfrm flipH="1">
            <a:off x="4038325" y="3724325"/>
            <a:ext cx="85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2"/>
          <p:cNvCxnSpPr>
            <a:stCxn id="118" idx="2"/>
            <a:endCxn id="117" idx="0"/>
          </p:cNvCxnSpPr>
          <p:nvPr/>
        </p:nvCxnSpPr>
        <p:spPr>
          <a:xfrm>
            <a:off x="5666700" y="3241475"/>
            <a:ext cx="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2"/>
          <p:cNvSpPr/>
          <p:nvPr/>
        </p:nvSpPr>
        <p:spPr>
          <a:xfrm>
            <a:off x="4898113" y="2183863"/>
            <a:ext cx="15372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898088" y="2183813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</a:t>
            </a:r>
            <a:endParaRPr sz="1200"/>
          </a:p>
        </p:txBody>
      </p:sp>
      <p:cxnSp>
        <p:nvCxnSpPr>
          <p:cNvPr id="124" name="Google Shape;124;p22"/>
          <p:cNvCxnSpPr>
            <a:stCxn id="123" idx="2"/>
            <a:endCxn id="118" idx="0"/>
          </p:cNvCxnSpPr>
          <p:nvPr/>
        </p:nvCxnSpPr>
        <p:spPr>
          <a:xfrm>
            <a:off x="5666688" y="2558213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Branching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we want to make changes without affecting the main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branch NewBranch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898100" y="353712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898113" y="4207163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4898113" y="2183863"/>
            <a:ext cx="15372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Older commit</a:t>
            </a:r>
            <a:endParaRPr sz="1200"/>
          </a:p>
        </p:txBody>
      </p:sp>
      <p:sp>
        <p:nvSpPr>
          <p:cNvPr id="138" name="Google Shape;138;p23"/>
          <p:cNvSpPr txBox="1"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commit</a:t>
            </a:r>
            <a:endParaRPr sz="1200"/>
          </a:p>
        </p:txBody>
      </p:sp>
      <p:sp>
        <p:nvSpPr>
          <p:cNvPr id="139" name="Google Shape;139;p23"/>
          <p:cNvSpPr txBox="1"/>
          <p:nvPr/>
        </p:nvSpPr>
        <p:spPr>
          <a:xfrm>
            <a:off x="4898125" y="353712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commit</a:t>
            </a:r>
            <a:endParaRPr sz="1200"/>
          </a:p>
        </p:txBody>
      </p:sp>
      <p:sp>
        <p:nvSpPr>
          <p:cNvPr id="140" name="Google Shape;140;p23"/>
          <p:cNvSpPr txBox="1"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</a:t>
            </a:r>
            <a:endParaRPr sz="1200"/>
          </a:p>
        </p:txBody>
      </p:sp>
      <p:sp>
        <p:nvSpPr>
          <p:cNvPr id="141" name="Google Shape;141;p23"/>
          <p:cNvSpPr txBox="1"/>
          <p:nvPr/>
        </p:nvSpPr>
        <p:spPr>
          <a:xfrm>
            <a:off x="4898088" y="4207163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NewBranch</a:t>
            </a:r>
            <a:endParaRPr sz="1200"/>
          </a:p>
        </p:txBody>
      </p:sp>
      <p:sp>
        <p:nvSpPr>
          <p:cNvPr id="142" name="Google Shape;142;p23"/>
          <p:cNvSpPr txBox="1"/>
          <p:nvPr/>
        </p:nvSpPr>
        <p:spPr>
          <a:xfrm>
            <a:off x="4898088" y="2183813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</a:t>
            </a:r>
            <a:endParaRPr sz="1200"/>
          </a:p>
        </p:txBody>
      </p:sp>
      <p:cxnSp>
        <p:nvCxnSpPr>
          <p:cNvPr id="143" name="Google Shape;143;p23"/>
          <p:cNvCxnSpPr>
            <a:stCxn id="138" idx="1"/>
            <a:endCxn id="137" idx="3"/>
          </p:cNvCxnSpPr>
          <p:nvPr/>
        </p:nvCxnSpPr>
        <p:spPr>
          <a:xfrm rot="10800000">
            <a:off x="1848938" y="3724575"/>
            <a:ext cx="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3"/>
          <p:cNvCxnSpPr>
            <a:stCxn id="139" idx="1"/>
            <a:endCxn id="138" idx="3"/>
          </p:cNvCxnSpPr>
          <p:nvPr/>
        </p:nvCxnSpPr>
        <p:spPr>
          <a:xfrm flipH="1">
            <a:off x="4038325" y="3724325"/>
            <a:ext cx="85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>
            <a:stCxn id="140" idx="2"/>
            <a:endCxn id="139" idx="0"/>
          </p:cNvCxnSpPr>
          <p:nvPr/>
        </p:nvCxnSpPr>
        <p:spPr>
          <a:xfrm>
            <a:off x="5666700" y="3241475"/>
            <a:ext cx="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3"/>
          <p:cNvCxnSpPr>
            <a:stCxn id="141" idx="0"/>
            <a:endCxn id="139" idx="2"/>
          </p:cNvCxnSpPr>
          <p:nvPr/>
        </p:nvCxnSpPr>
        <p:spPr>
          <a:xfrm rot="10800000">
            <a:off x="5666688" y="3911663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3"/>
          <p:cNvCxnSpPr>
            <a:stCxn id="142" idx="2"/>
            <a:endCxn id="140" idx="0"/>
          </p:cNvCxnSpPr>
          <p:nvPr/>
        </p:nvCxnSpPr>
        <p:spPr>
          <a:xfrm>
            <a:off x="5666688" y="2558213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Branching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we want to make changes without affecting the main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NewBranch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4898100" y="353712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4898113" y="4207163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898088" y="4769088"/>
            <a:ext cx="15372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Older commit</a:t>
            </a:r>
            <a:endParaRPr sz="1200"/>
          </a:p>
        </p:txBody>
      </p:sp>
      <p:sp>
        <p:nvSpPr>
          <p:cNvPr id="161" name="Google Shape;161;p24"/>
          <p:cNvSpPr txBox="1"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commit</a:t>
            </a:r>
            <a:endParaRPr sz="1200"/>
          </a:p>
        </p:txBody>
      </p:sp>
      <p:sp>
        <p:nvSpPr>
          <p:cNvPr id="162" name="Google Shape;162;p24"/>
          <p:cNvSpPr txBox="1"/>
          <p:nvPr/>
        </p:nvSpPr>
        <p:spPr>
          <a:xfrm>
            <a:off x="4898125" y="353712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commit</a:t>
            </a:r>
            <a:endParaRPr sz="1200"/>
          </a:p>
        </p:txBody>
      </p:sp>
      <p:sp>
        <p:nvSpPr>
          <p:cNvPr id="163" name="Google Shape;163;p24"/>
          <p:cNvSpPr txBox="1"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</a:t>
            </a:r>
            <a:endParaRPr sz="1200"/>
          </a:p>
        </p:txBody>
      </p:sp>
      <p:sp>
        <p:nvSpPr>
          <p:cNvPr id="164" name="Google Shape;164;p24"/>
          <p:cNvSpPr txBox="1"/>
          <p:nvPr/>
        </p:nvSpPr>
        <p:spPr>
          <a:xfrm>
            <a:off x="4898088" y="4207163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NewBranch</a:t>
            </a:r>
            <a:endParaRPr sz="1200"/>
          </a:p>
        </p:txBody>
      </p:sp>
      <p:sp>
        <p:nvSpPr>
          <p:cNvPr id="165" name="Google Shape;165;p24"/>
          <p:cNvSpPr txBox="1"/>
          <p:nvPr/>
        </p:nvSpPr>
        <p:spPr>
          <a:xfrm>
            <a:off x="4898113" y="4769088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</a:t>
            </a:r>
            <a:endParaRPr sz="1200"/>
          </a:p>
        </p:txBody>
      </p:sp>
      <p:cxnSp>
        <p:nvCxnSpPr>
          <p:cNvPr id="166" name="Google Shape;166;p24"/>
          <p:cNvCxnSpPr>
            <a:stCxn id="161" idx="1"/>
            <a:endCxn id="160" idx="3"/>
          </p:cNvCxnSpPr>
          <p:nvPr/>
        </p:nvCxnSpPr>
        <p:spPr>
          <a:xfrm rot="10800000">
            <a:off x="1848938" y="3724575"/>
            <a:ext cx="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>
            <a:stCxn id="162" idx="1"/>
            <a:endCxn id="161" idx="3"/>
          </p:cNvCxnSpPr>
          <p:nvPr/>
        </p:nvCxnSpPr>
        <p:spPr>
          <a:xfrm flipH="1">
            <a:off x="4038325" y="3724325"/>
            <a:ext cx="85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>
            <a:stCxn id="163" idx="2"/>
            <a:endCxn id="162" idx="0"/>
          </p:cNvCxnSpPr>
          <p:nvPr/>
        </p:nvCxnSpPr>
        <p:spPr>
          <a:xfrm>
            <a:off x="5666700" y="3241475"/>
            <a:ext cx="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4"/>
          <p:cNvCxnSpPr>
            <a:stCxn id="164" idx="0"/>
            <a:endCxn id="162" idx="2"/>
          </p:cNvCxnSpPr>
          <p:nvPr/>
        </p:nvCxnSpPr>
        <p:spPr>
          <a:xfrm rot="10800000">
            <a:off x="5666688" y="3911663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4"/>
          <p:cNvCxnSpPr>
            <a:stCxn id="165" idx="0"/>
            <a:endCxn id="164" idx="2"/>
          </p:cNvCxnSpPr>
          <p:nvPr/>
        </p:nvCxnSpPr>
        <p:spPr>
          <a:xfrm rot="10800000">
            <a:off x="5666713" y="4581588"/>
            <a:ext cx="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Branching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we want to make changes without affecting the main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Making new commits on NewBranch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898100" y="353712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295063" y="4207313"/>
            <a:ext cx="1537200" cy="374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7295063" y="4768988"/>
            <a:ext cx="15372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11700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Older commit</a:t>
            </a:r>
            <a:endParaRPr sz="1200"/>
          </a:p>
        </p:txBody>
      </p:sp>
      <p:sp>
        <p:nvSpPr>
          <p:cNvPr id="184" name="Google Shape;184;p25"/>
          <p:cNvSpPr txBox="1"/>
          <p:nvPr/>
        </p:nvSpPr>
        <p:spPr>
          <a:xfrm>
            <a:off x="2501138" y="35373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commit</a:t>
            </a:r>
            <a:endParaRPr sz="1200"/>
          </a:p>
        </p:txBody>
      </p:sp>
      <p:sp>
        <p:nvSpPr>
          <p:cNvPr id="185" name="Google Shape;185;p25"/>
          <p:cNvSpPr txBox="1"/>
          <p:nvPr/>
        </p:nvSpPr>
        <p:spPr>
          <a:xfrm>
            <a:off x="4898125" y="353712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commit</a:t>
            </a:r>
            <a:endParaRPr sz="1200"/>
          </a:p>
        </p:txBody>
      </p:sp>
      <p:sp>
        <p:nvSpPr>
          <p:cNvPr id="186" name="Google Shape;186;p25"/>
          <p:cNvSpPr txBox="1"/>
          <p:nvPr/>
        </p:nvSpPr>
        <p:spPr>
          <a:xfrm>
            <a:off x="4898100" y="286707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Master</a:t>
            </a:r>
            <a:endParaRPr sz="1200"/>
          </a:p>
        </p:txBody>
      </p:sp>
      <p:sp>
        <p:nvSpPr>
          <p:cNvPr id="187" name="Google Shape;187;p25"/>
          <p:cNvSpPr txBox="1"/>
          <p:nvPr/>
        </p:nvSpPr>
        <p:spPr>
          <a:xfrm>
            <a:off x="7295088" y="4207313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NewBranch</a:t>
            </a:r>
            <a:endParaRPr sz="1200"/>
          </a:p>
        </p:txBody>
      </p:sp>
      <p:sp>
        <p:nvSpPr>
          <p:cNvPr id="188" name="Google Shape;188;p25"/>
          <p:cNvSpPr txBox="1"/>
          <p:nvPr/>
        </p:nvSpPr>
        <p:spPr>
          <a:xfrm>
            <a:off x="7295088" y="4768988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HEAD</a:t>
            </a:r>
            <a:endParaRPr sz="1200"/>
          </a:p>
        </p:txBody>
      </p:sp>
      <p:cxnSp>
        <p:nvCxnSpPr>
          <p:cNvPr id="189" name="Google Shape;189;p25"/>
          <p:cNvCxnSpPr>
            <a:stCxn id="184" idx="1"/>
            <a:endCxn id="183" idx="3"/>
          </p:cNvCxnSpPr>
          <p:nvPr/>
        </p:nvCxnSpPr>
        <p:spPr>
          <a:xfrm rot="10800000">
            <a:off x="1848938" y="3724575"/>
            <a:ext cx="6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>
            <a:stCxn id="185" idx="1"/>
            <a:endCxn id="184" idx="3"/>
          </p:cNvCxnSpPr>
          <p:nvPr/>
        </p:nvCxnSpPr>
        <p:spPr>
          <a:xfrm flipH="1">
            <a:off x="4038325" y="3724325"/>
            <a:ext cx="85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stCxn id="186" idx="2"/>
            <a:endCxn id="185" idx="0"/>
          </p:cNvCxnSpPr>
          <p:nvPr/>
        </p:nvCxnSpPr>
        <p:spPr>
          <a:xfrm>
            <a:off x="5666700" y="3241475"/>
            <a:ext cx="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5"/>
          <p:cNvCxnSpPr>
            <a:stCxn id="187" idx="0"/>
            <a:endCxn id="193" idx="2"/>
          </p:cNvCxnSpPr>
          <p:nvPr/>
        </p:nvCxnSpPr>
        <p:spPr>
          <a:xfrm rot="10800000">
            <a:off x="8063688" y="3911513"/>
            <a:ext cx="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5"/>
          <p:cNvCxnSpPr>
            <a:stCxn id="188" idx="0"/>
            <a:endCxn id="187" idx="2"/>
          </p:cNvCxnSpPr>
          <p:nvPr/>
        </p:nvCxnSpPr>
        <p:spPr>
          <a:xfrm rot="10800000">
            <a:off x="8063688" y="4581788"/>
            <a:ext cx="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5"/>
          <p:cNvSpPr/>
          <p:nvPr/>
        </p:nvSpPr>
        <p:spPr>
          <a:xfrm>
            <a:off x="7295075" y="3537225"/>
            <a:ext cx="15372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7295100" y="3537225"/>
            <a:ext cx="1537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 commit</a:t>
            </a:r>
            <a:endParaRPr sz="1200"/>
          </a:p>
        </p:txBody>
      </p:sp>
      <p:cxnSp>
        <p:nvCxnSpPr>
          <p:cNvPr id="196" name="Google Shape;196;p25"/>
          <p:cNvCxnSpPr>
            <a:stCxn id="193" idx="1"/>
            <a:endCxn id="185" idx="3"/>
          </p:cNvCxnSpPr>
          <p:nvPr/>
        </p:nvCxnSpPr>
        <p:spPr>
          <a:xfrm rot="10800000">
            <a:off x="6435300" y="3724425"/>
            <a:ext cx="8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next...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5 Worksheet on 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CS97 Midterm is over at 4pm PST today (Yay to those who finished!)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4 - Git released soon?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basic Git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assistants go through Git worksheet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A Version Control System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201"/>
            <a:ext cx="8520600" cy="324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Two States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that were in the last snapshot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Simply put, files that Git knows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files will be tracked when first cloning an existing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Untracked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that are not in the last snapshot and not in the staging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files created in the Git working tree will be untracked until staged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Three Main Sections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70125"/>
            <a:ext cx="43512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Directory: also called working tree; files are in a modified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Staging Area: files are in a staged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Directory: files are in a committed state (a snapshot / version)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150" y="2136625"/>
            <a:ext cx="4412150" cy="2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Putting It Together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1601"/>
            <a:ext cx="8520600" cy="351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Commands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 &lt;directory&gt;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git repo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&lt;directory&gt;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clone &lt;repo&gt;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Clone repo located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&lt;repo&gt;</a:t>
            </a:r>
            <a:r>
              <a:rPr lang="en"/>
              <a:t> onto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files that are staged, unstaged, or untracked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&lt;directory&gt;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Stage everything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&lt;directory&gt;</a:t>
            </a:r>
            <a:r>
              <a:rPr lang="en"/>
              <a:t> for committing. Can also specify a single file rather than a directory.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“commit message”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Commits all staged files and uses “commit message” as the commit message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Commands (cont.)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the commit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branch &lt;branch&gt;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branch with the 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&lt;branch&gt;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&lt;branch&gt;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out an existing branch with the 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&lt;branch&gt;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