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image" Target="../media/image-1002-1.png"/><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2-10.png"/><Relationship Id="rId11" Type="http://schemas.openxmlformats.org/officeDocument/2006/relationships/image" Target="../media/image-2-11.png"/><Relationship Id="rId12" Type="http://schemas.openxmlformats.org/officeDocument/2006/relationships/slideLayout" Target="../slideLayouts/slideLayout2.xml"/><Relationship Id="rId1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2.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4-10.png"/><Relationship Id="rId11" Type="http://schemas.openxmlformats.org/officeDocument/2006/relationships/image" Target="../media/image-4-11.png"/><Relationship Id="rId12" Type="http://schemas.openxmlformats.org/officeDocument/2006/relationships/image" Target="../media/image-4-12.png"/><Relationship Id="rId13" Type="http://schemas.openxmlformats.org/officeDocument/2006/relationships/image" Target="../media/image-4-13.png"/><Relationship Id="rId14" Type="http://schemas.openxmlformats.org/officeDocument/2006/relationships/image" Target="../media/image-4-14.png"/><Relationship Id="rId15" Type="http://schemas.openxmlformats.org/officeDocument/2006/relationships/image" Target="../media/image-4-15.png"/><Relationship Id="rId16" Type="http://schemas.openxmlformats.org/officeDocument/2006/relationships/image" Target="../media/image-4-16.png"/><Relationship Id="rId17" Type="http://schemas.openxmlformats.org/officeDocument/2006/relationships/image" Target="../media/image-4-17.png"/><Relationship Id="rId18" Type="http://schemas.openxmlformats.org/officeDocument/2006/relationships/image" Target="../media/image-4-18.png"/><Relationship Id="rId19" Type="http://schemas.openxmlformats.org/officeDocument/2006/relationships/slideLayout" Target="../slideLayouts/slideLayout2.xml"/><Relationship Id="rId2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5-10.png"/><Relationship Id="rId11" Type="http://schemas.openxmlformats.org/officeDocument/2006/relationships/image" Target="../media/image-5-11.png"/><Relationship Id="rId12" Type="http://schemas.openxmlformats.org/officeDocument/2006/relationships/image" Target="../media/image-5-12.png"/><Relationship Id="rId13" Type="http://schemas.openxmlformats.org/officeDocument/2006/relationships/image" Target="../media/image-5-13.png"/><Relationship Id="rId14" Type="http://schemas.openxmlformats.org/officeDocument/2006/relationships/image" Target="../media/image-5-14.png"/><Relationship Id="rId15" Type="http://schemas.openxmlformats.org/officeDocument/2006/relationships/image" Target="../media/image-5-15.png"/><Relationship Id="rId16" Type="http://schemas.openxmlformats.org/officeDocument/2006/relationships/image" Target="../media/image-5-16.png"/><Relationship Id="rId17" Type="http://schemas.openxmlformats.org/officeDocument/2006/relationships/image" Target="../media/image-5-17.png"/><Relationship Id="rId18" Type="http://schemas.openxmlformats.org/officeDocument/2006/relationships/image" Target="../media/image-5-18.png"/><Relationship Id="rId19" Type="http://schemas.openxmlformats.org/officeDocument/2006/relationships/slideLayout" Target="../slideLayouts/slideLayout2.xml"/><Relationship Id="rId20"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0" y="0"/>
            <a:ext cx="14630400" cy="2395728"/>
          </a:xfrm>
          <a:prstGeom prst="rect">
            <a:avLst/>
          </a:prstGeom>
        </p:spPr>
      </p:pic>
      <p:sp>
        <p:nvSpPr>
          <p:cNvPr id="4" name="Text 0"/>
          <p:cNvSpPr/>
          <p:nvPr/>
        </p:nvSpPr>
        <p:spPr>
          <a:xfrm>
            <a:off x="795528" y="3328416"/>
            <a:ext cx="13048488" cy="1956816"/>
          </a:xfrm>
          <a:prstGeom prst="rect">
            <a:avLst/>
          </a:prstGeom>
          <a:noFill/>
          <a:ln/>
        </p:spPr>
        <p:txBody>
          <a:bodyPr wrap="square" lIns="0" tIns="0" rIns="0" bIns="0" rtlCol="0" anchor="ctr"/>
          <a:lstStyle/>
          <a:p>
            <a:pPr algn="l" indent="0" marL="0">
              <a:lnSpc>
                <a:spcPts val="7700"/>
              </a:lnSpc>
              <a:buNone/>
            </a:pPr>
            <a:r>
              <a:rPr lang="en-US" sz="6160" dirty="0">
                <a:solidFill>
                  <a:srgbClr val="000000"/>
                </a:solidFill>
                <a:latin typeface="思源黑体-思源黑体-SemiBold" pitchFamily="34" charset="0"/>
                <a:ea typeface="思源黑体-思源黑体-SemiBold" pitchFamily="34" charset="-122"/>
                <a:cs typeface="思源黑体-思源黑体-SemiBold" pitchFamily="34" charset="-120"/>
              </a:rPr>
              <a:t>Cook Book: Your Virtual Kitchen Assistant</a:t>
            </a:r>
            <a:endParaRPr lang="en-US" sz="6160" dirty="0"/>
          </a:p>
        </p:txBody>
      </p:sp>
      <p:sp>
        <p:nvSpPr>
          <p:cNvPr id="5" name="Text 1"/>
          <p:cNvSpPr/>
          <p:nvPr/>
        </p:nvSpPr>
        <p:spPr>
          <a:xfrm>
            <a:off x="795528" y="5532120"/>
            <a:ext cx="13048488" cy="145389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This presentation introduces the innovative concept of a virtual kitchen assistant designed to simplify your cooking experience. With features like personalized recipe suggestions based on dietary preferences, step-by-step cooking guidance, and tips to enhance cooking skills, this tool promises to revolutionize meal preparation. Discover how it can save you time, reduce meal stress, and cater to your unique nutritional needs, making cooking enjoyable and efficient.</a:t>
            </a:r>
            <a:endParaRPr lang="en-US" sz="178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9464040"/>
          </a:xfrm>
          <a:prstGeom prst="rect">
            <a:avLst/>
          </a:prstGeom>
        </p:spPr>
      </p:pic>
      <p:pic>
        <p:nvPicPr>
          <p:cNvPr id="3" name="Image 1" descr="preencoded.png">    </p:cNvPr>
          <p:cNvPicPr>
            <a:picLocks noChangeAspect="1"/>
          </p:cNvPicPr>
          <p:nvPr/>
        </p:nvPicPr>
        <p:blipFill>
          <a:blip r:embed="rId2"/>
          <a:stretch>
            <a:fillRect/>
          </a:stretch>
        </p:blipFill>
        <p:spPr>
          <a:xfrm>
            <a:off x="9656064" y="0"/>
            <a:ext cx="4974336" cy="9464040"/>
          </a:xfrm>
          <a:prstGeom prst="rect">
            <a:avLst/>
          </a:prstGeom>
        </p:spPr>
      </p:pic>
      <p:pic>
        <p:nvPicPr>
          <p:cNvPr id="4" name="Image 2" descr="preencoded.png">    </p:cNvPr>
          <p:cNvPicPr>
            <a:picLocks noChangeAspect="1"/>
          </p:cNvPicPr>
          <p:nvPr/>
        </p:nvPicPr>
        <p:blipFill>
          <a:blip r:embed="rId3"/>
          <a:stretch>
            <a:fillRect/>
          </a:stretch>
        </p:blipFill>
        <p:spPr>
          <a:xfrm>
            <a:off x="786384" y="1435608"/>
            <a:ext cx="8101584" cy="2350008"/>
          </a:xfrm>
          <a:prstGeom prst="rect">
            <a:avLst/>
          </a:prstGeom>
        </p:spPr>
      </p:pic>
      <p:pic>
        <p:nvPicPr>
          <p:cNvPr id="5" name="Image 3" descr="preencoded.png">    </p:cNvPr>
          <p:cNvPicPr>
            <a:picLocks noChangeAspect="1"/>
          </p:cNvPicPr>
          <p:nvPr/>
        </p:nvPicPr>
        <p:blipFill>
          <a:blip r:embed="rId4"/>
          <a:stretch>
            <a:fillRect/>
          </a:stretch>
        </p:blipFill>
        <p:spPr>
          <a:xfrm>
            <a:off x="786384" y="3977640"/>
            <a:ext cx="8101584" cy="2350008"/>
          </a:xfrm>
          <a:prstGeom prst="rect">
            <a:avLst/>
          </a:prstGeom>
        </p:spPr>
      </p:pic>
      <p:pic>
        <p:nvPicPr>
          <p:cNvPr id="6" name="Image 4" descr="preencoded.png">    </p:cNvPr>
          <p:cNvPicPr>
            <a:picLocks noChangeAspect="1"/>
          </p:cNvPicPr>
          <p:nvPr/>
        </p:nvPicPr>
        <p:blipFill>
          <a:blip r:embed="rId5"/>
          <a:stretch>
            <a:fillRect/>
          </a:stretch>
        </p:blipFill>
        <p:spPr>
          <a:xfrm>
            <a:off x="786384" y="6510528"/>
            <a:ext cx="8101584" cy="2350008"/>
          </a:xfrm>
          <a:prstGeom prst="rect">
            <a:avLst/>
          </a:prstGeom>
        </p:spPr>
      </p:pic>
      <p:pic>
        <p:nvPicPr>
          <p:cNvPr id="7" name="Image 5" descr="preencoded.png">    </p:cNvPr>
          <p:cNvPicPr>
            <a:picLocks noChangeAspect="1"/>
          </p:cNvPicPr>
          <p:nvPr/>
        </p:nvPicPr>
        <p:blipFill>
          <a:blip r:embed="rId6"/>
          <a:stretch>
            <a:fillRect/>
          </a:stretch>
        </p:blipFill>
        <p:spPr>
          <a:xfrm>
            <a:off x="1042416" y="2596896"/>
            <a:ext cx="7589520" cy="923544"/>
          </a:xfrm>
          <a:prstGeom prst="rect">
            <a:avLst/>
          </a:prstGeom>
        </p:spPr>
      </p:pic>
      <p:pic>
        <p:nvPicPr>
          <p:cNvPr id="8" name="Image 6" descr="preencoded.png">    </p:cNvPr>
          <p:cNvPicPr>
            <a:picLocks noChangeAspect="1"/>
          </p:cNvPicPr>
          <p:nvPr/>
        </p:nvPicPr>
        <p:blipFill>
          <a:blip r:embed="rId7"/>
          <a:stretch>
            <a:fillRect/>
          </a:stretch>
        </p:blipFill>
        <p:spPr>
          <a:xfrm>
            <a:off x="1042416" y="5138928"/>
            <a:ext cx="7589520" cy="923544"/>
          </a:xfrm>
          <a:prstGeom prst="rect">
            <a:avLst/>
          </a:prstGeom>
        </p:spPr>
      </p:pic>
      <p:pic>
        <p:nvPicPr>
          <p:cNvPr id="9" name="Image 7" descr="preencoded.png">    </p:cNvPr>
          <p:cNvPicPr>
            <a:picLocks noChangeAspect="1"/>
          </p:cNvPicPr>
          <p:nvPr/>
        </p:nvPicPr>
        <p:blipFill>
          <a:blip r:embed="rId8"/>
          <a:stretch>
            <a:fillRect/>
          </a:stretch>
        </p:blipFill>
        <p:spPr>
          <a:xfrm>
            <a:off x="1042416" y="7671816"/>
            <a:ext cx="7589520" cy="923544"/>
          </a:xfrm>
          <a:prstGeom prst="rect">
            <a:avLst/>
          </a:prstGeom>
        </p:spPr>
      </p:pic>
      <p:pic>
        <p:nvPicPr>
          <p:cNvPr id="10" name="Image 8" descr="preencoded.png">    </p:cNvPr>
          <p:cNvPicPr>
            <a:picLocks noChangeAspect="1"/>
          </p:cNvPicPr>
          <p:nvPr/>
        </p:nvPicPr>
        <p:blipFill>
          <a:blip r:embed="rId9"/>
          <a:stretch>
            <a:fillRect/>
          </a:stretch>
        </p:blipFill>
        <p:spPr>
          <a:xfrm>
            <a:off x="1042416" y="1691640"/>
            <a:ext cx="685800" cy="685800"/>
          </a:xfrm>
          <a:prstGeom prst="rect">
            <a:avLst/>
          </a:prstGeom>
        </p:spPr>
      </p:pic>
      <p:pic>
        <p:nvPicPr>
          <p:cNvPr id="11" name="Image 9" descr="preencoded.png">    </p:cNvPr>
          <p:cNvPicPr>
            <a:picLocks noChangeAspect="1"/>
          </p:cNvPicPr>
          <p:nvPr/>
        </p:nvPicPr>
        <p:blipFill>
          <a:blip r:embed="rId10"/>
          <a:stretch>
            <a:fillRect/>
          </a:stretch>
        </p:blipFill>
        <p:spPr>
          <a:xfrm>
            <a:off x="1042416" y="4233672"/>
            <a:ext cx="685800" cy="685800"/>
          </a:xfrm>
          <a:prstGeom prst="rect">
            <a:avLst/>
          </a:prstGeom>
        </p:spPr>
      </p:pic>
      <p:pic>
        <p:nvPicPr>
          <p:cNvPr id="12" name="Image 10" descr="preencoded.png">    </p:cNvPr>
          <p:cNvPicPr>
            <a:picLocks noChangeAspect="1"/>
          </p:cNvPicPr>
          <p:nvPr/>
        </p:nvPicPr>
        <p:blipFill>
          <a:blip r:embed="rId11"/>
          <a:stretch>
            <a:fillRect/>
          </a:stretch>
        </p:blipFill>
        <p:spPr>
          <a:xfrm>
            <a:off x="1042416" y="6766560"/>
            <a:ext cx="685800" cy="685800"/>
          </a:xfrm>
          <a:prstGeom prst="rect">
            <a:avLst/>
          </a:prstGeom>
        </p:spPr>
      </p:pic>
      <p:sp>
        <p:nvSpPr>
          <p:cNvPr id="13" name="Text 0"/>
          <p:cNvSpPr/>
          <p:nvPr/>
        </p:nvSpPr>
        <p:spPr>
          <a:xfrm>
            <a:off x="795528" y="630936"/>
            <a:ext cx="8074152" cy="576072"/>
          </a:xfrm>
          <a:prstGeom prst="rect">
            <a:avLst/>
          </a:prstGeom>
          <a:noFill/>
          <a:ln/>
        </p:spPr>
        <p:txBody>
          <a:bodyPr wrap="none" lIns="0" tIns="0" rIns="0" bIns="0" rtlCol="0" anchor="ctr"/>
          <a:lstStyle/>
          <a:p>
            <a:pPr algn="l" indent="0" marL="0">
              <a:lnSpc>
                <a:spcPts val="4460"/>
              </a:lnSpc>
              <a:buNone/>
            </a:pPr>
            <a:r>
              <a:rPr lang="en-US" sz="3570" dirty="0">
                <a:solidFill>
                  <a:srgbClr val="000000"/>
                </a:solidFill>
                <a:latin typeface="思源黑体-思源黑体-SemiBold" pitchFamily="34" charset="0"/>
                <a:ea typeface="思源黑体-思源黑体-SemiBold" pitchFamily="34" charset="-122"/>
                <a:cs typeface="思源黑体-思源黑体-SemiBold" pitchFamily="34" charset="-120"/>
              </a:rPr>
              <a:t>What is a Virtual Kitchen Assistant?</a:t>
            </a:r>
            <a:endParaRPr lang="en-US" sz="3570" dirty="0"/>
          </a:p>
        </p:txBody>
      </p:sp>
      <p:sp>
        <p:nvSpPr>
          <p:cNvPr id="14" name="Text 1"/>
          <p:cNvSpPr/>
          <p:nvPr/>
        </p:nvSpPr>
        <p:spPr>
          <a:xfrm>
            <a:off x="1289304" y="1810512"/>
            <a:ext cx="182880" cy="448056"/>
          </a:xfrm>
          <a:prstGeom prst="rect">
            <a:avLst/>
          </a:prstGeom>
          <a:noFill/>
          <a:ln/>
        </p:spPr>
        <p:txBody>
          <a:bodyPr wrap="none" lIns="0" tIns="0" rIns="0" bIns="0" rtlCol="0" anchor="ctr"/>
          <a:lstStyle/>
          <a:p>
            <a:pPr algn="l" indent="0" marL="0">
              <a:lnSpc>
                <a:spcPts val="2890"/>
              </a:lnSpc>
              <a:buNone/>
            </a:pPr>
            <a:r>
              <a:rPr lang="en-US" sz="2410" dirty="0">
                <a:solidFill>
                  <a:srgbClr val="0F0F0F"/>
                </a:solidFill>
                <a:latin typeface="思源黑体-思源黑体-Medium" pitchFamily="34" charset="0"/>
                <a:ea typeface="思源黑体-思源黑体-Medium" pitchFamily="34" charset="-122"/>
                <a:cs typeface="思源黑体-思源黑体-Medium" pitchFamily="34" charset="-120"/>
              </a:rPr>
              <a:t>1</a:t>
            </a:r>
            <a:endParaRPr lang="en-US" sz="2410" dirty="0"/>
          </a:p>
        </p:txBody>
      </p:sp>
      <p:sp>
        <p:nvSpPr>
          <p:cNvPr id="15" name="Text 2"/>
          <p:cNvSpPr/>
          <p:nvPr/>
        </p:nvSpPr>
        <p:spPr>
          <a:xfrm>
            <a:off x="1042416" y="2596896"/>
            <a:ext cx="7589520"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Digital Cooking Helper</a:t>
            </a:r>
            <a:endParaRPr lang="en-US" sz="2230" dirty="0"/>
          </a:p>
        </p:txBody>
      </p:sp>
      <p:sp>
        <p:nvSpPr>
          <p:cNvPr id="16" name="Text 3"/>
          <p:cNvSpPr/>
          <p:nvPr/>
        </p:nvSpPr>
        <p:spPr>
          <a:xfrm>
            <a:off x="1042416" y="3154680"/>
            <a:ext cx="7589520" cy="365760"/>
          </a:xfrm>
          <a:prstGeom prst="rect">
            <a:avLst/>
          </a:prstGeom>
          <a:noFill/>
          <a:ln/>
        </p:spPr>
        <p:txBody>
          <a:bodyPr wrap="non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A digital tool designed to assist users with cooking tasks.</a:t>
            </a:r>
            <a:endParaRPr lang="en-US" sz="1780" dirty="0"/>
          </a:p>
        </p:txBody>
      </p:sp>
      <p:sp>
        <p:nvSpPr>
          <p:cNvPr id="17" name="Text 4"/>
          <p:cNvSpPr/>
          <p:nvPr/>
        </p:nvSpPr>
        <p:spPr>
          <a:xfrm>
            <a:off x="1289304" y="4343400"/>
            <a:ext cx="182880" cy="448056"/>
          </a:xfrm>
          <a:prstGeom prst="rect">
            <a:avLst/>
          </a:prstGeom>
          <a:noFill/>
          <a:ln/>
        </p:spPr>
        <p:txBody>
          <a:bodyPr wrap="none" lIns="0" tIns="0" rIns="0" bIns="0" rtlCol="0" anchor="ctr"/>
          <a:lstStyle/>
          <a:p>
            <a:pPr algn="l" indent="0" marL="0">
              <a:lnSpc>
                <a:spcPts val="2890"/>
              </a:lnSpc>
              <a:buNone/>
            </a:pPr>
            <a:r>
              <a:rPr lang="en-US" sz="2410" dirty="0">
                <a:solidFill>
                  <a:srgbClr val="0F0F0F"/>
                </a:solidFill>
                <a:latin typeface="思源黑体-思源黑体-Medium" pitchFamily="34" charset="0"/>
                <a:ea typeface="思源黑体-思源黑体-Medium" pitchFamily="34" charset="-122"/>
                <a:cs typeface="思源黑体-思源黑体-Medium" pitchFamily="34" charset="-120"/>
              </a:rPr>
              <a:t>2</a:t>
            </a:r>
            <a:endParaRPr lang="en-US" sz="2410" dirty="0"/>
          </a:p>
        </p:txBody>
      </p:sp>
      <p:sp>
        <p:nvSpPr>
          <p:cNvPr id="18" name="Text 5"/>
          <p:cNvSpPr/>
          <p:nvPr/>
        </p:nvSpPr>
        <p:spPr>
          <a:xfrm>
            <a:off x="1042416" y="5138928"/>
            <a:ext cx="7589520"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Voice-Activated Guidance</a:t>
            </a:r>
            <a:endParaRPr lang="en-US" sz="2230" dirty="0"/>
          </a:p>
        </p:txBody>
      </p:sp>
      <p:sp>
        <p:nvSpPr>
          <p:cNvPr id="19" name="Text 6"/>
          <p:cNvSpPr/>
          <p:nvPr/>
        </p:nvSpPr>
        <p:spPr>
          <a:xfrm>
            <a:off x="1042416" y="5696712"/>
            <a:ext cx="7589520" cy="365760"/>
          </a:xfrm>
          <a:prstGeom prst="rect">
            <a:avLst/>
          </a:prstGeom>
          <a:noFill/>
          <a:ln/>
        </p:spPr>
        <p:txBody>
          <a:bodyPr wrap="non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Integrates with smart devices for hands-free cooking.</a:t>
            </a:r>
            <a:endParaRPr lang="en-US" sz="1780" dirty="0"/>
          </a:p>
        </p:txBody>
      </p:sp>
      <p:sp>
        <p:nvSpPr>
          <p:cNvPr id="20" name="Text 7"/>
          <p:cNvSpPr/>
          <p:nvPr/>
        </p:nvSpPr>
        <p:spPr>
          <a:xfrm>
            <a:off x="1289304" y="6885432"/>
            <a:ext cx="182880" cy="448056"/>
          </a:xfrm>
          <a:prstGeom prst="rect">
            <a:avLst/>
          </a:prstGeom>
          <a:noFill/>
          <a:ln/>
        </p:spPr>
        <p:txBody>
          <a:bodyPr wrap="none" lIns="0" tIns="0" rIns="0" bIns="0" rtlCol="0" anchor="ctr"/>
          <a:lstStyle/>
          <a:p>
            <a:pPr algn="l" indent="0" marL="0">
              <a:lnSpc>
                <a:spcPts val="2890"/>
              </a:lnSpc>
              <a:buNone/>
            </a:pPr>
            <a:r>
              <a:rPr lang="en-US" sz="2410" dirty="0">
                <a:solidFill>
                  <a:srgbClr val="0F0F0F"/>
                </a:solidFill>
                <a:latin typeface="思源黑体-思源黑体-Medium" pitchFamily="34" charset="0"/>
                <a:ea typeface="思源黑体-思源黑体-Medium" pitchFamily="34" charset="-122"/>
                <a:cs typeface="思源黑体-思源黑体-Medium" pitchFamily="34" charset="-120"/>
              </a:rPr>
              <a:t>3</a:t>
            </a:r>
            <a:endParaRPr lang="en-US" sz="2410" dirty="0"/>
          </a:p>
        </p:txBody>
      </p:sp>
      <p:sp>
        <p:nvSpPr>
          <p:cNvPr id="21" name="Text 8"/>
          <p:cNvSpPr/>
          <p:nvPr/>
        </p:nvSpPr>
        <p:spPr>
          <a:xfrm>
            <a:off x="1042416" y="7671816"/>
            <a:ext cx="7589520"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Personalized Recipe Suggestions</a:t>
            </a:r>
            <a:endParaRPr lang="en-US" sz="2230" dirty="0"/>
          </a:p>
        </p:txBody>
      </p:sp>
      <p:sp>
        <p:nvSpPr>
          <p:cNvPr id="22" name="Text 9"/>
          <p:cNvSpPr/>
          <p:nvPr/>
        </p:nvSpPr>
        <p:spPr>
          <a:xfrm>
            <a:off x="1042416" y="8238744"/>
            <a:ext cx="7589520" cy="365760"/>
          </a:xfrm>
          <a:prstGeom prst="rect">
            <a:avLst/>
          </a:prstGeom>
          <a:noFill/>
          <a:ln/>
        </p:spPr>
        <p:txBody>
          <a:bodyPr wrap="non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Adapts to individual tastes and dietary needs.</a:t>
            </a:r>
            <a:endParaRPr lang="en-US" sz="17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4754880" y="1965960"/>
            <a:ext cx="5138928" cy="5138928"/>
          </a:xfrm>
          <a:prstGeom prst="rect">
            <a:avLst/>
          </a:prstGeom>
        </p:spPr>
      </p:pic>
      <p:pic>
        <p:nvPicPr>
          <p:cNvPr id="4" name="Image 2" descr="preencoded.png">    </p:cNvPr>
          <p:cNvPicPr>
            <a:picLocks noChangeAspect="1"/>
          </p:cNvPicPr>
          <p:nvPr/>
        </p:nvPicPr>
        <p:blipFill>
          <a:blip r:embed="rId3"/>
          <a:stretch>
            <a:fillRect/>
          </a:stretch>
        </p:blipFill>
        <p:spPr>
          <a:xfrm>
            <a:off x="4754880" y="1965960"/>
            <a:ext cx="5138928" cy="5138928"/>
          </a:xfrm>
          <a:prstGeom prst="rect">
            <a:avLst/>
          </a:prstGeom>
        </p:spPr>
      </p:pic>
      <p:pic>
        <p:nvPicPr>
          <p:cNvPr id="5" name="Image 3" descr="preencoded.png">    </p:cNvPr>
          <p:cNvPicPr>
            <a:picLocks noChangeAspect="1"/>
          </p:cNvPicPr>
          <p:nvPr/>
        </p:nvPicPr>
        <p:blipFill>
          <a:blip r:embed="rId4"/>
          <a:stretch>
            <a:fillRect/>
          </a:stretch>
        </p:blipFill>
        <p:spPr>
          <a:xfrm>
            <a:off x="4754880" y="1965960"/>
            <a:ext cx="5138928" cy="5138928"/>
          </a:xfrm>
          <a:prstGeom prst="rect">
            <a:avLst/>
          </a:prstGeom>
        </p:spPr>
      </p:pic>
      <p:pic>
        <p:nvPicPr>
          <p:cNvPr id="6" name="Image 4" descr="preencoded.png">    </p:cNvPr>
          <p:cNvPicPr>
            <a:picLocks noChangeAspect="1"/>
          </p:cNvPicPr>
          <p:nvPr/>
        </p:nvPicPr>
        <p:blipFill>
          <a:blip r:embed="rId5"/>
          <a:stretch>
            <a:fillRect/>
          </a:stretch>
        </p:blipFill>
        <p:spPr>
          <a:xfrm>
            <a:off x="4754880" y="1965960"/>
            <a:ext cx="5138928" cy="5138928"/>
          </a:xfrm>
          <a:prstGeom prst="rect">
            <a:avLst/>
          </a:prstGeom>
        </p:spPr>
      </p:pic>
      <p:sp>
        <p:nvSpPr>
          <p:cNvPr id="7" name="Text 0"/>
          <p:cNvSpPr/>
          <p:nvPr/>
        </p:nvSpPr>
        <p:spPr>
          <a:xfrm>
            <a:off x="795528" y="1143000"/>
            <a:ext cx="13048488" cy="576072"/>
          </a:xfrm>
          <a:prstGeom prst="rect">
            <a:avLst/>
          </a:prstGeom>
          <a:noFill/>
          <a:ln/>
        </p:spPr>
        <p:txBody>
          <a:bodyPr wrap="none" lIns="0" tIns="0" rIns="0" bIns="0" rtlCol="0" anchor="ctr"/>
          <a:lstStyle/>
          <a:p>
            <a:pPr algn="l" indent="0" marL="0">
              <a:lnSpc>
                <a:spcPts val="4460"/>
              </a:lnSpc>
              <a:buNone/>
            </a:pPr>
            <a:r>
              <a:rPr lang="en-US" sz="3570" dirty="0">
                <a:solidFill>
                  <a:srgbClr val="000000"/>
                </a:solidFill>
                <a:latin typeface="思源黑体-思源黑体-SemiBold" pitchFamily="34" charset="0"/>
                <a:ea typeface="思源黑体-思源黑体-SemiBold" pitchFamily="34" charset="-122"/>
                <a:cs typeface="思源黑体-思源黑体-SemiBold" pitchFamily="34" charset="-120"/>
              </a:rPr>
              <a:t>Key Features of Virtual Kitchen Assistants</a:t>
            </a:r>
            <a:endParaRPr lang="en-US" sz="3570" dirty="0"/>
          </a:p>
        </p:txBody>
      </p:sp>
      <p:sp>
        <p:nvSpPr>
          <p:cNvPr id="8" name="Text 1"/>
          <p:cNvSpPr/>
          <p:nvPr/>
        </p:nvSpPr>
        <p:spPr>
          <a:xfrm>
            <a:off x="914400" y="2221992"/>
            <a:ext cx="3502152" cy="356616"/>
          </a:xfrm>
          <a:prstGeom prst="rect">
            <a:avLst/>
          </a:prstGeom>
          <a:noFill/>
          <a:ln/>
        </p:spPr>
        <p:txBody>
          <a:bodyPr wrap="none" lIns="0" tIns="0" rIns="0" bIns="0" rtlCol="0" anchor="ctr"/>
          <a:lstStyle/>
          <a:p>
            <a:pPr algn="r"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Recipe Databases</a:t>
            </a:r>
            <a:endParaRPr lang="en-US" sz="2230" dirty="0"/>
          </a:p>
        </p:txBody>
      </p:sp>
      <p:sp>
        <p:nvSpPr>
          <p:cNvPr id="9" name="Text 2"/>
          <p:cNvSpPr/>
          <p:nvPr/>
        </p:nvSpPr>
        <p:spPr>
          <a:xfrm>
            <a:off x="914400" y="2834640"/>
            <a:ext cx="3502152" cy="1453896"/>
          </a:xfrm>
          <a:prstGeom prst="rect">
            <a:avLst/>
          </a:prstGeom>
          <a:noFill/>
          <a:ln/>
        </p:spPr>
        <p:txBody>
          <a:bodyPr wrap="square" lIns="0" tIns="0" rIns="0" bIns="0" rtlCol="0" anchor="ctr"/>
          <a:lstStyle/>
          <a:p>
            <a:pPr algn="r"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A comprehensive collection of recipes from various cuisines allows users to explore and try new dishes.</a:t>
            </a:r>
            <a:endParaRPr lang="en-US" sz="1780" dirty="0"/>
          </a:p>
        </p:txBody>
      </p:sp>
      <p:sp>
        <p:nvSpPr>
          <p:cNvPr id="10" name="Text 3"/>
          <p:cNvSpPr/>
          <p:nvPr/>
        </p:nvSpPr>
        <p:spPr>
          <a:xfrm>
            <a:off x="914400" y="5138928"/>
            <a:ext cx="3502152" cy="356616"/>
          </a:xfrm>
          <a:prstGeom prst="rect">
            <a:avLst/>
          </a:prstGeom>
          <a:noFill/>
          <a:ln/>
        </p:spPr>
        <p:txBody>
          <a:bodyPr wrap="none" lIns="0" tIns="0" rIns="0" bIns="0" rtlCol="0" anchor="ctr"/>
          <a:lstStyle/>
          <a:p>
            <a:pPr algn="r"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Nutritional Information</a:t>
            </a:r>
            <a:endParaRPr lang="en-US" sz="2230" dirty="0"/>
          </a:p>
        </p:txBody>
      </p:sp>
      <p:sp>
        <p:nvSpPr>
          <p:cNvPr id="11" name="Text 4"/>
          <p:cNvSpPr/>
          <p:nvPr/>
        </p:nvSpPr>
        <p:spPr>
          <a:xfrm>
            <a:off x="914400" y="5751576"/>
            <a:ext cx="3502152" cy="1088136"/>
          </a:xfrm>
          <a:prstGeom prst="rect">
            <a:avLst/>
          </a:prstGeom>
          <a:noFill/>
          <a:ln/>
        </p:spPr>
        <p:txBody>
          <a:bodyPr wrap="square" lIns="0" tIns="0" rIns="0" bIns="0" rtlCol="0" anchor="ctr"/>
          <a:lstStyle/>
          <a:p>
            <a:pPr algn="r"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Access to nutritional data for recipes for informed food intake decisions.</a:t>
            </a:r>
            <a:endParaRPr lang="en-US" sz="1780" dirty="0"/>
          </a:p>
        </p:txBody>
      </p:sp>
      <p:sp>
        <p:nvSpPr>
          <p:cNvPr id="12" name="Text 5"/>
          <p:cNvSpPr/>
          <p:nvPr/>
        </p:nvSpPr>
        <p:spPr>
          <a:xfrm>
            <a:off x="5961888" y="3063240"/>
            <a:ext cx="173736" cy="411480"/>
          </a:xfrm>
          <a:prstGeom prst="rect">
            <a:avLst/>
          </a:prstGeom>
          <a:noFill/>
          <a:ln/>
        </p:spPr>
        <p:txBody>
          <a:bodyPr wrap="none" lIns="0" tIns="0" rIns="0" bIns="0" rtlCol="0" anchor="ctr"/>
          <a:lstStyle/>
          <a:p>
            <a:pPr algn="l" indent="0" marL="0">
              <a:lnSpc>
                <a:spcPts val="2670"/>
              </a:lnSpc>
              <a:buNone/>
            </a:pPr>
            <a:r>
              <a:rPr lang="en-US" sz="2230" dirty="0">
                <a:solidFill>
                  <a:srgbClr val="0F0F0F"/>
                </a:solidFill>
                <a:latin typeface="思源黑体-思源黑体-Medium" pitchFamily="34" charset="0"/>
                <a:ea typeface="思源黑体-思源黑体-Medium" pitchFamily="34" charset="-122"/>
                <a:cs typeface="思源黑体-思源黑体-Medium" pitchFamily="34" charset="-120"/>
              </a:rPr>
              <a:t>1</a:t>
            </a:r>
            <a:endParaRPr lang="en-US" sz="2230" dirty="0"/>
          </a:p>
        </p:txBody>
      </p:sp>
      <p:sp>
        <p:nvSpPr>
          <p:cNvPr id="13" name="Text 6"/>
          <p:cNvSpPr/>
          <p:nvPr/>
        </p:nvSpPr>
        <p:spPr>
          <a:xfrm>
            <a:off x="5961888" y="5605272"/>
            <a:ext cx="173736" cy="411480"/>
          </a:xfrm>
          <a:prstGeom prst="rect">
            <a:avLst/>
          </a:prstGeom>
          <a:noFill/>
          <a:ln/>
        </p:spPr>
        <p:txBody>
          <a:bodyPr wrap="none" lIns="0" tIns="0" rIns="0" bIns="0" rtlCol="0" anchor="ctr"/>
          <a:lstStyle/>
          <a:p>
            <a:pPr algn="l" indent="0" marL="0">
              <a:lnSpc>
                <a:spcPts val="2670"/>
              </a:lnSpc>
              <a:buNone/>
            </a:pPr>
            <a:r>
              <a:rPr lang="en-US" sz="2230" dirty="0">
                <a:solidFill>
                  <a:srgbClr val="0F0F0F"/>
                </a:solidFill>
                <a:latin typeface="思源黑体-思源黑体-Medium" pitchFamily="34" charset="0"/>
                <a:ea typeface="思源黑体-思源黑体-Medium" pitchFamily="34" charset="-122"/>
                <a:cs typeface="思源黑体-思源黑体-Medium" pitchFamily="34" charset="-120"/>
              </a:rPr>
              <a:t>4</a:t>
            </a:r>
            <a:endParaRPr lang="en-US" sz="2230" dirty="0"/>
          </a:p>
        </p:txBody>
      </p:sp>
      <p:sp>
        <p:nvSpPr>
          <p:cNvPr id="14" name="Text 7"/>
          <p:cNvSpPr/>
          <p:nvPr/>
        </p:nvSpPr>
        <p:spPr>
          <a:xfrm>
            <a:off x="8503920" y="3063240"/>
            <a:ext cx="173736" cy="411480"/>
          </a:xfrm>
          <a:prstGeom prst="rect">
            <a:avLst/>
          </a:prstGeom>
          <a:noFill/>
          <a:ln/>
        </p:spPr>
        <p:txBody>
          <a:bodyPr wrap="none" lIns="0" tIns="0" rIns="0" bIns="0" rtlCol="0" anchor="ctr"/>
          <a:lstStyle/>
          <a:p>
            <a:pPr algn="l" indent="0" marL="0">
              <a:lnSpc>
                <a:spcPts val="2670"/>
              </a:lnSpc>
              <a:buNone/>
            </a:pPr>
            <a:r>
              <a:rPr lang="en-US" sz="2230" dirty="0">
                <a:solidFill>
                  <a:srgbClr val="0F0F0F"/>
                </a:solidFill>
                <a:latin typeface="思源黑体-思源黑体-Medium" pitchFamily="34" charset="0"/>
                <a:ea typeface="思源黑体-思源黑体-Medium" pitchFamily="34" charset="-122"/>
                <a:cs typeface="思源黑体-思源黑体-Medium" pitchFamily="34" charset="-120"/>
              </a:rPr>
              <a:t>2</a:t>
            </a:r>
            <a:endParaRPr lang="en-US" sz="2230" dirty="0"/>
          </a:p>
        </p:txBody>
      </p:sp>
      <p:sp>
        <p:nvSpPr>
          <p:cNvPr id="15" name="Text 8"/>
          <p:cNvSpPr/>
          <p:nvPr/>
        </p:nvSpPr>
        <p:spPr>
          <a:xfrm>
            <a:off x="8503920" y="5605272"/>
            <a:ext cx="173736" cy="411480"/>
          </a:xfrm>
          <a:prstGeom prst="rect">
            <a:avLst/>
          </a:prstGeom>
          <a:noFill/>
          <a:ln/>
        </p:spPr>
        <p:txBody>
          <a:bodyPr wrap="none" lIns="0" tIns="0" rIns="0" bIns="0" rtlCol="0" anchor="ctr"/>
          <a:lstStyle/>
          <a:p>
            <a:pPr algn="l" indent="0" marL="0">
              <a:lnSpc>
                <a:spcPts val="2670"/>
              </a:lnSpc>
              <a:buNone/>
            </a:pPr>
            <a:r>
              <a:rPr lang="en-US" sz="2230" dirty="0">
                <a:solidFill>
                  <a:srgbClr val="0F0F0F"/>
                </a:solidFill>
                <a:latin typeface="思源黑体-思源黑体-Medium" pitchFamily="34" charset="0"/>
                <a:ea typeface="思源黑体-思源黑体-Medium" pitchFamily="34" charset="-122"/>
                <a:cs typeface="思源黑体-思源黑体-Medium" pitchFamily="34" charset="-120"/>
              </a:rPr>
              <a:t>3</a:t>
            </a:r>
            <a:endParaRPr lang="en-US" sz="2230" dirty="0"/>
          </a:p>
        </p:txBody>
      </p:sp>
      <p:sp>
        <p:nvSpPr>
          <p:cNvPr id="16" name="Text 9"/>
          <p:cNvSpPr/>
          <p:nvPr/>
        </p:nvSpPr>
        <p:spPr>
          <a:xfrm>
            <a:off x="10222992" y="2221992"/>
            <a:ext cx="3502152"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Meal Planning Tools</a:t>
            </a:r>
            <a:endParaRPr lang="en-US" sz="2230" dirty="0"/>
          </a:p>
        </p:txBody>
      </p:sp>
      <p:sp>
        <p:nvSpPr>
          <p:cNvPr id="17" name="Text 10"/>
          <p:cNvSpPr/>
          <p:nvPr/>
        </p:nvSpPr>
        <p:spPr>
          <a:xfrm>
            <a:off x="10222992" y="2834640"/>
            <a:ext cx="3502152" cy="145389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Virtual assistants help plan meals based on user preferences and available ingredients.</a:t>
            </a:r>
            <a:endParaRPr lang="en-US" sz="1780" dirty="0"/>
          </a:p>
        </p:txBody>
      </p:sp>
      <p:sp>
        <p:nvSpPr>
          <p:cNvPr id="18" name="Text 11"/>
          <p:cNvSpPr/>
          <p:nvPr/>
        </p:nvSpPr>
        <p:spPr>
          <a:xfrm>
            <a:off x="10222992" y="5138928"/>
            <a:ext cx="3502152"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Step-by-Step Guidance</a:t>
            </a:r>
            <a:endParaRPr lang="en-US" sz="2230" dirty="0"/>
          </a:p>
        </p:txBody>
      </p:sp>
      <p:sp>
        <p:nvSpPr>
          <p:cNvPr id="19" name="Text 12"/>
          <p:cNvSpPr/>
          <p:nvPr/>
        </p:nvSpPr>
        <p:spPr>
          <a:xfrm>
            <a:off x="10222992" y="5751576"/>
            <a:ext cx="3502152" cy="108813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Provides detailed cooking instructions, breaking down recipes into manageable steps.</a:t>
            </a:r>
            <a:endParaRPr lang="en-US" sz="178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0" y="0"/>
            <a:ext cx="14630400" cy="2395728"/>
          </a:xfrm>
          <a:prstGeom prst="rect">
            <a:avLst/>
          </a:prstGeom>
        </p:spPr>
      </p:pic>
      <p:pic>
        <p:nvPicPr>
          <p:cNvPr id="4" name="Image 2" descr="preencoded.png">    </p:cNvPr>
          <p:cNvPicPr>
            <a:picLocks noChangeAspect="1"/>
          </p:cNvPicPr>
          <p:nvPr/>
        </p:nvPicPr>
        <p:blipFill>
          <a:blip r:embed="rId3"/>
          <a:stretch>
            <a:fillRect/>
          </a:stretch>
        </p:blipFill>
        <p:spPr>
          <a:xfrm>
            <a:off x="795528" y="4197096"/>
            <a:ext cx="3090672" cy="3008376"/>
          </a:xfrm>
          <a:prstGeom prst="rect">
            <a:avLst/>
          </a:prstGeom>
        </p:spPr>
      </p:pic>
      <p:pic>
        <p:nvPicPr>
          <p:cNvPr id="5" name="Image 3" descr="preencoded.png">    </p:cNvPr>
          <p:cNvPicPr>
            <a:picLocks noChangeAspect="1"/>
          </p:cNvPicPr>
          <p:nvPr/>
        </p:nvPicPr>
        <p:blipFill>
          <a:blip r:embed="rId4"/>
          <a:stretch>
            <a:fillRect/>
          </a:stretch>
        </p:blipFill>
        <p:spPr>
          <a:xfrm>
            <a:off x="4114800" y="4197096"/>
            <a:ext cx="3090672" cy="3008376"/>
          </a:xfrm>
          <a:prstGeom prst="rect">
            <a:avLst/>
          </a:prstGeom>
        </p:spPr>
      </p:pic>
      <p:pic>
        <p:nvPicPr>
          <p:cNvPr id="6" name="Image 4" descr="preencoded.png">    </p:cNvPr>
          <p:cNvPicPr>
            <a:picLocks noChangeAspect="1"/>
          </p:cNvPicPr>
          <p:nvPr/>
        </p:nvPicPr>
        <p:blipFill>
          <a:blip r:embed="rId5"/>
          <a:stretch>
            <a:fillRect/>
          </a:stretch>
        </p:blipFill>
        <p:spPr>
          <a:xfrm>
            <a:off x="7434072" y="4197096"/>
            <a:ext cx="3090672" cy="3008376"/>
          </a:xfrm>
          <a:prstGeom prst="rect">
            <a:avLst/>
          </a:prstGeom>
        </p:spPr>
      </p:pic>
      <p:pic>
        <p:nvPicPr>
          <p:cNvPr id="7" name="Image 5" descr="preencoded.png">    </p:cNvPr>
          <p:cNvPicPr>
            <a:picLocks noChangeAspect="1"/>
          </p:cNvPicPr>
          <p:nvPr/>
        </p:nvPicPr>
        <p:blipFill>
          <a:blip r:embed="rId6"/>
          <a:stretch>
            <a:fillRect/>
          </a:stretch>
        </p:blipFill>
        <p:spPr>
          <a:xfrm>
            <a:off x="10753344" y="4197096"/>
            <a:ext cx="3099816" cy="3008376"/>
          </a:xfrm>
          <a:prstGeom prst="rect">
            <a:avLst/>
          </a:prstGeom>
        </p:spPr>
      </p:pic>
      <p:pic>
        <p:nvPicPr>
          <p:cNvPr id="8" name="Image 6" descr="preencoded.png">    </p:cNvPr>
          <p:cNvPicPr>
            <a:picLocks noChangeAspect="1"/>
          </p:cNvPicPr>
          <p:nvPr/>
        </p:nvPicPr>
        <p:blipFill>
          <a:blip r:embed="rId7"/>
          <a:stretch>
            <a:fillRect/>
          </a:stretch>
        </p:blipFill>
        <p:spPr>
          <a:xfrm>
            <a:off x="786384" y="4572000"/>
            <a:ext cx="3127248" cy="2642616"/>
          </a:xfrm>
          <a:prstGeom prst="rect">
            <a:avLst/>
          </a:prstGeom>
        </p:spPr>
      </p:pic>
      <p:pic>
        <p:nvPicPr>
          <p:cNvPr id="9" name="Image 7" descr="preencoded.png">    </p:cNvPr>
          <p:cNvPicPr>
            <a:picLocks noChangeAspect="1"/>
          </p:cNvPicPr>
          <p:nvPr/>
        </p:nvPicPr>
        <p:blipFill>
          <a:blip r:embed="rId8"/>
          <a:stretch>
            <a:fillRect/>
          </a:stretch>
        </p:blipFill>
        <p:spPr>
          <a:xfrm>
            <a:off x="4096512" y="4572000"/>
            <a:ext cx="3127248" cy="2642616"/>
          </a:xfrm>
          <a:prstGeom prst="rect">
            <a:avLst/>
          </a:prstGeom>
        </p:spPr>
      </p:pic>
      <p:pic>
        <p:nvPicPr>
          <p:cNvPr id="10" name="Image 8" descr="preencoded.png">    </p:cNvPr>
          <p:cNvPicPr>
            <a:picLocks noChangeAspect="1"/>
          </p:cNvPicPr>
          <p:nvPr/>
        </p:nvPicPr>
        <p:blipFill>
          <a:blip r:embed="rId9"/>
          <a:stretch>
            <a:fillRect/>
          </a:stretch>
        </p:blipFill>
        <p:spPr>
          <a:xfrm>
            <a:off x="7415784" y="4572000"/>
            <a:ext cx="3127248" cy="2642616"/>
          </a:xfrm>
          <a:prstGeom prst="rect">
            <a:avLst/>
          </a:prstGeom>
        </p:spPr>
      </p:pic>
      <p:pic>
        <p:nvPicPr>
          <p:cNvPr id="11" name="Image 9" descr="preencoded.png">    </p:cNvPr>
          <p:cNvPicPr>
            <a:picLocks noChangeAspect="1"/>
          </p:cNvPicPr>
          <p:nvPr/>
        </p:nvPicPr>
        <p:blipFill>
          <a:blip r:embed="rId10"/>
          <a:stretch>
            <a:fillRect/>
          </a:stretch>
        </p:blipFill>
        <p:spPr>
          <a:xfrm>
            <a:off x="10735056" y="4572000"/>
            <a:ext cx="3127248" cy="2642616"/>
          </a:xfrm>
          <a:prstGeom prst="rect">
            <a:avLst/>
          </a:prstGeom>
        </p:spPr>
      </p:pic>
      <p:pic>
        <p:nvPicPr>
          <p:cNvPr id="12" name="Image 10" descr="preencoded.png">    </p:cNvPr>
          <p:cNvPicPr>
            <a:picLocks noChangeAspect="1"/>
          </p:cNvPicPr>
          <p:nvPr/>
        </p:nvPicPr>
        <p:blipFill>
          <a:blip r:embed="rId11"/>
          <a:stretch>
            <a:fillRect/>
          </a:stretch>
        </p:blipFill>
        <p:spPr>
          <a:xfrm>
            <a:off x="786384" y="4462272"/>
            <a:ext cx="3127248" cy="146304"/>
          </a:xfrm>
          <a:prstGeom prst="rect">
            <a:avLst/>
          </a:prstGeom>
        </p:spPr>
      </p:pic>
      <p:pic>
        <p:nvPicPr>
          <p:cNvPr id="13" name="Image 11" descr="preencoded.png">    </p:cNvPr>
          <p:cNvPicPr>
            <a:picLocks noChangeAspect="1"/>
          </p:cNvPicPr>
          <p:nvPr/>
        </p:nvPicPr>
        <p:blipFill>
          <a:blip r:embed="rId12"/>
          <a:stretch>
            <a:fillRect/>
          </a:stretch>
        </p:blipFill>
        <p:spPr>
          <a:xfrm>
            <a:off x="4096512" y="4462272"/>
            <a:ext cx="3127248" cy="146304"/>
          </a:xfrm>
          <a:prstGeom prst="rect">
            <a:avLst/>
          </a:prstGeom>
        </p:spPr>
      </p:pic>
      <p:pic>
        <p:nvPicPr>
          <p:cNvPr id="14" name="Image 12" descr="preencoded.png">    </p:cNvPr>
          <p:cNvPicPr>
            <a:picLocks noChangeAspect="1"/>
          </p:cNvPicPr>
          <p:nvPr/>
        </p:nvPicPr>
        <p:blipFill>
          <a:blip r:embed="rId13"/>
          <a:stretch>
            <a:fillRect/>
          </a:stretch>
        </p:blipFill>
        <p:spPr>
          <a:xfrm>
            <a:off x="7415784" y="4462272"/>
            <a:ext cx="3127248" cy="146304"/>
          </a:xfrm>
          <a:prstGeom prst="rect">
            <a:avLst/>
          </a:prstGeom>
        </p:spPr>
      </p:pic>
      <p:pic>
        <p:nvPicPr>
          <p:cNvPr id="15" name="Image 13" descr="preencoded.png">    </p:cNvPr>
          <p:cNvPicPr>
            <a:picLocks noChangeAspect="1"/>
          </p:cNvPicPr>
          <p:nvPr/>
        </p:nvPicPr>
        <p:blipFill>
          <a:blip r:embed="rId14"/>
          <a:stretch>
            <a:fillRect/>
          </a:stretch>
        </p:blipFill>
        <p:spPr>
          <a:xfrm>
            <a:off x="10735056" y="4462272"/>
            <a:ext cx="3127248" cy="146304"/>
          </a:xfrm>
          <a:prstGeom prst="rect">
            <a:avLst/>
          </a:prstGeom>
        </p:spPr>
      </p:pic>
      <p:pic>
        <p:nvPicPr>
          <p:cNvPr id="16" name="Image 14" descr="preencoded.png">    </p:cNvPr>
          <p:cNvPicPr>
            <a:picLocks noChangeAspect="1"/>
          </p:cNvPicPr>
          <p:nvPr/>
        </p:nvPicPr>
        <p:blipFill>
          <a:blip r:embed="rId15"/>
          <a:stretch>
            <a:fillRect/>
          </a:stretch>
        </p:blipFill>
        <p:spPr>
          <a:xfrm>
            <a:off x="2002536" y="4197096"/>
            <a:ext cx="685800" cy="685800"/>
          </a:xfrm>
          <a:prstGeom prst="rect">
            <a:avLst/>
          </a:prstGeom>
        </p:spPr>
      </p:pic>
      <p:pic>
        <p:nvPicPr>
          <p:cNvPr id="17" name="Image 15" descr="preencoded.png">    </p:cNvPr>
          <p:cNvPicPr>
            <a:picLocks noChangeAspect="1"/>
          </p:cNvPicPr>
          <p:nvPr/>
        </p:nvPicPr>
        <p:blipFill>
          <a:blip r:embed="rId16"/>
          <a:stretch>
            <a:fillRect/>
          </a:stretch>
        </p:blipFill>
        <p:spPr>
          <a:xfrm>
            <a:off x="5321808" y="4197096"/>
            <a:ext cx="685800" cy="685800"/>
          </a:xfrm>
          <a:prstGeom prst="rect">
            <a:avLst/>
          </a:prstGeom>
        </p:spPr>
      </p:pic>
      <p:pic>
        <p:nvPicPr>
          <p:cNvPr id="18" name="Image 16" descr="preencoded.png">    </p:cNvPr>
          <p:cNvPicPr>
            <a:picLocks noChangeAspect="1"/>
          </p:cNvPicPr>
          <p:nvPr/>
        </p:nvPicPr>
        <p:blipFill>
          <a:blip r:embed="rId17"/>
          <a:stretch>
            <a:fillRect/>
          </a:stretch>
        </p:blipFill>
        <p:spPr>
          <a:xfrm>
            <a:off x="8641080" y="4197096"/>
            <a:ext cx="685800" cy="685800"/>
          </a:xfrm>
          <a:prstGeom prst="rect">
            <a:avLst/>
          </a:prstGeom>
        </p:spPr>
      </p:pic>
      <p:pic>
        <p:nvPicPr>
          <p:cNvPr id="19" name="Image 17" descr="preencoded.png">    </p:cNvPr>
          <p:cNvPicPr>
            <a:picLocks noChangeAspect="1"/>
          </p:cNvPicPr>
          <p:nvPr/>
        </p:nvPicPr>
        <p:blipFill>
          <a:blip r:embed="rId18"/>
          <a:stretch>
            <a:fillRect/>
          </a:stretch>
        </p:blipFill>
        <p:spPr>
          <a:xfrm>
            <a:off x="11951208" y="4197096"/>
            <a:ext cx="685800" cy="685800"/>
          </a:xfrm>
          <a:prstGeom prst="rect">
            <a:avLst/>
          </a:prstGeom>
        </p:spPr>
      </p:pic>
      <p:sp>
        <p:nvSpPr>
          <p:cNvPr id="20" name="Text 0"/>
          <p:cNvSpPr/>
          <p:nvPr/>
        </p:nvSpPr>
        <p:spPr>
          <a:xfrm>
            <a:off x="795528" y="3374136"/>
            <a:ext cx="13048488" cy="576072"/>
          </a:xfrm>
          <a:prstGeom prst="rect">
            <a:avLst/>
          </a:prstGeom>
          <a:noFill/>
          <a:ln/>
        </p:spPr>
        <p:txBody>
          <a:bodyPr wrap="none" lIns="0" tIns="0" rIns="0" bIns="0" rtlCol="0" anchor="ctr"/>
          <a:lstStyle/>
          <a:p>
            <a:pPr algn="l" indent="0" marL="0">
              <a:lnSpc>
                <a:spcPts val="4460"/>
              </a:lnSpc>
              <a:buNone/>
            </a:pPr>
            <a:r>
              <a:rPr lang="en-US" sz="3570" dirty="0">
                <a:solidFill>
                  <a:srgbClr val="000000"/>
                </a:solidFill>
                <a:latin typeface="思源黑体-思源黑体-SemiBold" pitchFamily="34" charset="0"/>
                <a:ea typeface="思源黑体-思源黑体-SemiBold" pitchFamily="34" charset="-122"/>
                <a:cs typeface="思源黑体-思源黑体-SemiBold" pitchFamily="34" charset="-120"/>
              </a:rPr>
              <a:t>Benefits of Using a Virtual Kitchen Assistant</a:t>
            </a:r>
            <a:endParaRPr lang="en-US" sz="3570" dirty="0"/>
          </a:p>
        </p:txBody>
      </p:sp>
      <p:sp>
        <p:nvSpPr>
          <p:cNvPr id="21" name="Text 1"/>
          <p:cNvSpPr/>
          <p:nvPr/>
        </p:nvSpPr>
        <p:spPr>
          <a:xfrm>
            <a:off x="2258568" y="4343400"/>
            <a:ext cx="164592" cy="393192"/>
          </a:xfrm>
          <a:prstGeom prst="rect">
            <a:avLst/>
          </a:prstGeom>
          <a:noFill/>
          <a:ln/>
        </p:spPr>
        <p:txBody>
          <a:bodyPr wrap="none" lIns="0" tIns="0" rIns="0" bIns="0" rtlCol="0" anchor="ctr"/>
          <a:lstStyle/>
          <a:p>
            <a:pPr algn="l" indent="0" marL="0">
              <a:lnSpc>
                <a:spcPts val="2570"/>
              </a:lnSpc>
              <a:buNone/>
            </a:pPr>
            <a:r>
              <a:rPr lang="en-US" sz="2140" dirty="0">
                <a:solidFill>
                  <a:srgbClr val="0F0F0F"/>
                </a:solidFill>
                <a:latin typeface="思源黑体-思源黑体-Medium" pitchFamily="34" charset="0"/>
                <a:ea typeface="思源黑体-思源黑体-Medium" pitchFamily="34" charset="-122"/>
                <a:cs typeface="思源黑体-思源黑体-Medium" pitchFamily="34" charset="-120"/>
              </a:rPr>
              <a:t>1</a:t>
            </a:r>
            <a:endParaRPr lang="en-US" sz="2140" dirty="0"/>
          </a:p>
        </p:txBody>
      </p:sp>
      <p:sp>
        <p:nvSpPr>
          <p:cNvPr id="22" name="Text 2"/>
          <p:cNvSpPr/>
          <p:nvPr/>
        </p:nvSpPr>
        <p:spPr>
          <a:xfrm>
            <a:off x="1042416" y="4946904"/>
            <a:ext cx="2615184"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Time-Saving</a:t>
            </a:r>
            <a:endParaRPr lang="en-US" sz="2230" dirty="0"/>
          </a:p>
        </p:txBody>
      </p:sp>
      <p:sp>
        <p:nvSpPr>
          <p:cNvPr id="23" name="Text 3"/>
          <p:cNvSpPr/>
          <p:nvPr/>
        </p:nvSpPr>
        <p:spPr>
          <a:xfrm>
            <a:off x="1042416" y="5504688"/>
            <a:ext cx="2615184" cy="145389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Automates meal planning, allowing users to enjoy cooking more.</a:t>
            </a:r>
            <a:endParaRPr lang="en-US" sz="1780" dirty="0"/>
          </a:p>
        </p:txBody>
      </p:sp>
      <p:sp>
        <p:nvSpPr>
          <p:cNvPr id="24" name="Text 4"/>
          <p:cNvSpPr/>
          <p:nvPr/>
        </p:nvSpPr>
        <p:spPr>
          <a:xfrm>
            <a:off x="4361688" y="4946904"/>
            <a:ext cx="2615184"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Skill Development</a:t>
            </a:r>
            <a:endParaRPr lang="en-US" sz="2230" dirty="0"/>
          </a:p>
        </p:txBody>
      </p:sp>
      <p:sp>
        <p:nvSpPr>
          <p:cNvPr id="25" name="Text 5"/>
          <p:cNvSpPr/>
          <p:nvPr/>
        </p:nvSpPr>
        <p:spPr>
          <a:xfrm>
            <a:off x="4361688" y="5504688"/>
            <a:ext cx="2615184" cy="108813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Provides cooking tips that boost culinary skills and confidence.</a:t>
            </a:r>
            <a:endParaRPr lang="en-US" sz="1780" dirty="0"/>
          </a:p>
        </p:txBody>
      </p:sp>
      <p:sp>
        <p:nvSpPr>
          <p:cNvPr id="26" name="Text 6"/>
          <p:cNvSpPr/>
          <p:nvPr/>
        </p:nvSpPr>
        <p:spPr>
          <a:xfrm>
            <a:off x="5577840" y="4343400"/>
            <a:ext cx="164592" cy="393192"/>
          </a:xfrm>
          <a:prstGeom prst="rect">
            <a:avLst/>
          </a:prstGeom>
          <a:noFill/>
          <a:ln/>
        </p:spPr>
        <p:txBody>
          <a:bodyPr wrap="none" lIns="0" tIns="0" rIns="0" bIns="0" rtlCol="0" anchor="ctr"/>
          <a:lstStyle/>
          <a:p>
            <a:pPr algn="l" indent="0" marL="0">
              <a:lnSpc>
                <a:spcPts val="2570"/>
              </a:lnSpc>
              <a:buNone/>
            </a:pPr>
            <a:r>
              <a:rPr lang="en-US" sz="2140" dirty="0">
                <a:solidFill>
                  <a:srgbClr val="0F0F0F"/>
                </a:solidFill>
                <a:latin typeface="思源黑体-思源黑体-Medium" pitchFamily="34" charset="0"/>
                <a:ea typeface="思源黑体-思源黑体-Medium" pitchFamily="34" charset="-122"/>
                <a:cs typeface="思源黑体-思源黑体-Medium" pitchFamily="34" charset="-120"/>
              </a:rPr>
              <a:t>2</a:t>
            </a:r>
            <a:endParaRPr lang="en-US" sz="2140" dirty="0"/>
          </a:p>
        </p:txBody>
      </p:sp>
      <p:sp>
        <p:nvSpPr>
          <p:cNvPr id="27" name="Text 7"/>
          <p:cNvSpPr/>
          <p:nvPr/>
        </p:nvSpPr>
        <p:spPr>
          <a:xfrm>
            <a:off x="7671816" y="4946904"/>
            <a:ext cx="2615184"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Increased Variety</a:t>
            </a:r>
            <a:endParaRPr lang="en-US" sz="2230" dirty="0"/>
          </a:p>
        </p:txBody>
      </p:sp>
      <p:sp>
        <p:nvSpPr>
          <p:cNvPr id="28" name="Text 8"/>
          <p:cNvSpPr/>
          <p:nvPr/>
        </p:nvSpPr>
        <p:spPr>
          <a:xfrm>
            <a:off x="7671816" y="5504688"/>
            <a:ext cx="2615184" cy="145389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Encourages experimentation with diverse recipes and cuisines.</a:t>
            </a:r>
            <a:endParaRPr lang="en-US" sz="1780" dirty="0"/>
          </a:p>
        </p:txBody>
      </p:sp>
      <p:sp>
        <p:nvSpPr>
          <p:cNvPr id="29" name="Text 9"/>
          <p:cNvSpPr/>
          <p:nvPr/>
        </p:nvSpPr>
        <p:spPr>
          <a:xfrm>
            <a:off x="8897112" y="4343400"/>
            <a:ext cx="164592" cy="393192"/>
          </a:xfrm>
          <a:prstGeom prst="rect">
            <a:avLst/>
          </a:prstGeom>
          <a:noFill/>
          <a:ln/>
        </p:spPr>
        <p:txBody>
          <a:bodyPr wrap="none" lIns="0" tIns="0" rIns="0" bIns="0" rtlCol="0" anchor="ctr"/>
          <a:lstStyle/>
          <a:p>
            <a:pPr algn="l" indent="0" marL="0">
              <a:lnSpc>
                <a:spcPts val="2570"/>
              </a:lnSpc>
              <a:buNone/>
            </a:pPr>
            <a:r>
              <a:rPr lang="en-US" sz="2140" dirty="0">
                <a:solidFill>
                  <a:srgbClr val="0F0F0F"/>
                </a:solidFill>
                <a:latin typeface="思源黑体-思源黑体-Medium" pitchFamily="34" charset="0"/>
                <a:ea typeface="思源黑体-思源黑体-Medium" pitchFamily="34" charset="-122"/>
                <a:cs typeface="思源黑体-思源黑体-Medium" pitchFamily="34" charset="-120"/>
              </a:rPr>
              <a:t>3</a:t>
            </a:r>
            <a:endParaRPr lang="en-US" sz="2140" dirty="0"/>
          </a:p>
        </p:txBody>
      </p:sp>
      <p:sp>
        <p:nvSpPr>
          <p:cNvPr id="30" name="Text 10"/>
          <p:cNvSpPr/>
          <p:nvPr/>
        </p:nvSpPr>
        <p:spPr>
          <a:xfrm>
            <a:off x="10991088" y="4946904"/>
            <a:ext cx="2615184"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Waste Reduction</a:t>
            </a:r>
            <a:endParaRPr lang="en-US" sz="2230" dirty="0"/>
          </a:p>
        </p:txBody>
      </p:sp>
      <p:sp>
        <p:nvSpPr>
          <p:cNvPr id="31" name="Text 11"/>
          <p:cNvSpPr/>
          <p:nvPr/>
        </p:nvSpPr>
        <p:spPr>
          <a:xfrm>
            <a:off x="10991088" y="5504688"/>
            <a:ext cx="2615184" cy="108813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Minimizes food waste through effective meal planning.</a:t>
            </a:r>
            <a:endParaRPr lang="en-US" sz="1780" dirty="0"/>
          </a:p>
        </p:txBody>
      </p:sp>
      <p:sp>
        <p:nvSpPr>
          <p:cNvPr id="32" name="Text 12"/>
          <p:cNvSpPr/>
          <p:nvPr/>
        </p:nvSpPr>
        <p:spPr>
          <a:xfrm>
            <a:off x="12216384" y="4343400"/>
            <a:ext cx="164592" cy="393192"/>
          </a:xfrm>
          <a:prstGeom prst="rect">
            <a:avLst/>
          </a:prstGeom>
          <a:noFill/>
          <a:ln/>
        </p:spPr>
        <p:txBody>
          <a:bodyPr wrap="none" lIns="0" tIns="0" rIns="0" bIns="0" rtlCol="0" anchor="ctr"/>
          <a:lstStyle/>
          <a:p>
            <a:pPr algn="l" indent="0" marL="0">
              <a:lnSpc>
                <a:spcPts val="2570"/>
              </a:lnSpc>
              <a:buNone/>
            </a:pPr>
            <a:r>
              <a:rPr lang="en-US" sz="2140" dirty="0">
                <a:solidFill>
                  <a:srgbClr val="0F0F0F"/>
                </a:solidFill>
                <a:latin typeface="思源黑体-思源黑体-Medium" pitchFamily="34" charset="0"/>
                <a:ea typeface="思源黑体-思源黑体-Medium" pitchFamily="34" charset="-122"/>
                <a:cs typeface="思源黑体-思源黑体-Medium" pitchFamily="34" charset="-120"/>
              </a:rPr>
              <a:t>4</a:t>
            </a:r>
            <a:endParaRPr lang="en-US" sz="21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pic>
        <p:nvPicPr>
          <p:cNvPr id="3" name="Image 1" descr="preencoded.png">    </p:cNvPr>
          <p:cNvPicPr>
            <a:picLocks noChangeAspect="1"/>
          </p:cNvPicPr>
          <p:nvPr/>
        </p:nvPicPr>
        <p:blipFill>
          <a:blip r:embed="rId2"/>
          <a:stretch>
            <a:fillRect/>
          </a:stretch>
        </p:blipFill>
        <p:spPr>
          <a:xfrm>
            <a:off x="9656064" y="0"/>
            <a:ext cx="4974336" cy="8238744"/>
          </a:xfrm>
          <a:prstGeom prst="rect">
            <a:avLst/>
          </a:prstGeom>
        </p:spPr>
      </p:pic>
      <p:pic>
        <p:nvPicPr>
          <p:cNvPr id="4" name="Image 2" descr="preencoded.png">    </p:cNvPr>
          <p:cNvPicPr>
            <a:picLocks noChangeAspect="1"/>
          </p:cNvPicPr>
          <p:nvPr/>
        </p:nvPicPr>
        <p:blipFill>
          <a:blip r:embed="rId3"/>
          <a:stretch>
            <a:fillRect/>
          </a:stretch>
        </p:blipFill>
        <p:spPr>
          <a:xfrm>
            <a:off x="795528" y="1600200"/>
            <a:ext cx="3922776" cy="2999232"/>
          </a:xfrm>
          <a:prstGeom prst="rect">
            <a:avLst/>
          </a:prstGeom>
        </p:spPr>
      </p:pic>
      <p:pic>
        <p:nvPicPr>
          <p:cNvPr id="5" name="Image 3" descr="preencoded.png">    </p:cNvPr>
          <p:cNvPicPr>
            <a:picLocks noChangeAspect="1"/>
          </p:cNvPicPr>
          <p:nvPr/>
        </p:nvPicPr>
        <p:blipFill>
          <a:blip r:embed="rId4"/>
          <a:stretch>
            <a:fillRect/>
          </a:stretch>
        </p:blipFill>
        <p:spPr>
          <a:xfrm>
            <a:off x="795528" y="4818888"/>
            <a:ext cx="3922776" cy="2642616"/>
          </a:xfrm>
          <a:prstGeom prst="rect">
            <a:avLst/>
          </a:prstGeom>
        </p:spPr>
      </p:pic>
      <p:pic>
        <p:nvPicPr>
          <p:cNvPr id="6" name="Image 4" descr="preencoded.png">    </p:cNvPr>
          <p:cNvPicPr>
            <a:picLocks noChangeAspect="1"/>
          </p:cNvPicPr>
          <p:nvPr/>
        </p:nvPicPr>
        <p:blipFill>
          <a:blip r:embed="rId5"/>
          <a:stretch>
            <a:fillRect/>
          </a:stretch>
        </p:blipFill>
        <p:spPr>
          <a:xfrm>
            <a:off x="4946904" y="1600200"/>
            <a:ext cx="3922776" cy="2999232"/>
          </a:xfrm>
          <a:prstGeom prst="rect">
            <a:avLst/>
          </a:prstGeom>
        </p:spPr>
      </p:pic>
      <p:pic>
        <p:nvPicPr>
          <p:cNvPr id="7" name="Image 5" descr="preencoded.png">    </p:cNvPr>
          <p:cNvPicPr>
            <a:picLocks noChangeAspect="1"/>
          </p:cNvPicPr>
          <p:nvPr/>
        </p:nvPicPr>
        <p:blipFill>
          <a:blip r:embed="rId6"/>
          <a:stretch>
            <a:fillRect/>
          </a:stretch>
        </p:blipFill>
        <p:spPr>
          <a:xfrm>
            <a:off x="4946904" y="4818888"/>
            <a:ext cx="3922776" cy="2642616"/>
          </a:xfrm>
          <a:prstGeom prst="rect">
            <a:avLst/>
          </a:prstGeom>
        </p:spPr>
      </p:pic>
      <p:pic>
        <p:nvPicPr>
          <p:cNvPr id="8" name="Image 6" descr="preencoded.png">    </p:cNvPr>
          <p:cNvPicPr>
            <a:picLocks noChangeAspect="1"/>
          </p:cNvPicPr>
          <p:nvPr/>
        </p:nvPicPr>
        <p:blipFill>
          <a:blip r:embed="rId7"/>
          <a:stretch>
            <a:fillRect/>
          </a:stretch>
        </p:blipFill>
        <p:spPr>
          <a:xfrm>
            <a:off x="786384" y="1984248"/>
            <a:ext cx="3959352" cy="2633472"/>
          </a:xfrm>
          <a:prstGeom prst="rect">
            <a:avLst/>
          </a:prstGeom>
        </p:spPr>
      </p:pic>
      <p:pic>
        <p:nvPicPr>
          <p:cNvPr id="9" name="Image 7" descr="preencoded.png">    </p:cNvPr>
          <p:cNvPicPr>
            <a:picLocks noChangeAspect="1"/>
          </p:cNvPicPr>
          <p:nvPr/>
        </p:nvPicPr>
        <p:blipFill>
          <a:blip r:embed="rId8"/>
          <a:stretch>
            <a:fillRect/>
          </a:stretch>
        </p:blipFill>
        <p:spPr>
          <a:xfrm>
            <a:off x="786384" y="5202936"/>
            <a:ext cx="3959352" cy="2276856"/>
          </a:xfrm>
          <a:prstGeom prst="rect">
            <a:avLst/>
          </a:prstGeom>
        </p:spPr>
      </p:pic>
      <p:pic>
        <p:nvPicPr>
          <p:cNvPr id="10" name="Image 8" descr="preencoded.png">    </p:cNvPr>
          <p:cNvPicPr>
            <a:picLocks noChangeAspect="1"/>
          </p:cNvPicPr>
          <p:nvPr/>
        </p:nvPicPr>
        <p:blipFill>
          <a:blip r:embed="rId9"/>
          <a:stretch>
            <a:fillRect/>
          </a:stretch>
        </p:blipFill>
        <p:spPr>
          <a:xfrm>
            <a:off x="4928616" y="1984248"/>
            <a:ext cx="3959352" cy="2633472"/>
          </a:xfrm>
          <a:prstGeom prst="rect">
            <a:avLst/>
          </a:prstGeom>
        </p:spPr>
      </p:pic>
      <p:pic>
        <p:nvPicPr>
          <p:cNvPr id="11" name="Image 9" descr="preencoded.png">    </p:cNvPr>
          <p:cNvPicPr>
            <a:picLocks noChangeAspect="1"/>
          </p:cNvPicPr>
          <p:nvPr/>
        </p:nvPicPr>
        <p:blipFill>
          <a:blip r:embed="rId10"/>
          <a:stretch>
            <a:fillRect/>
          </a:stretch>
        </p:blipFill>
        <p:spPr>
          <a:xfrm>
            <a:off x="4928616" y="5202936"/>
            <a:ext cx="3959352" cy="2276856"/>
          </a:xfrm>
          <a:prstGeom prst="rect">
            <a:avLst/>
          </a:prstGeom>
        </p:spPr>
      </p:pic>
      <p:pic>
        <p:nvPicPr>
          <p:cNvPr id="12" name="Image 10" descr="preencoded.png">    </p:cNvPr>
          <p:cNvPicPr>
            <a:picLocks noChangeAspect="1"/>
          </p:cNvPicPr>
          <p:nvPr/>
        </p:nvPicPr>
        <p:blipFill>
          <a:blip r:embed="rId11"/>
          <a:stretch>
            <a:fillRect/>
          </a:stretch>
        </p:blipFill>
        <p:spPr>
          <a:xfrm>
            <a:off x="786384" y="1874520"/>
            <a:ext cx="3959352" cy="146304"/>
          </a:xfrm>
          <a:prstGeom prst="rect">
            <a:avLst/>
          </a:prstGeom>
        </p:spPr>
      </p:pic>
      <p:pic>
        <p:nvPicPr>
          <p:cNvPr id="13" name="Image 11" descr="preencoded.png">    </p:cNvPr>
          <p:cNvPicPr>
            <a:picLocks noChangeAspect="1"/>
          </p:cNvPicPr>
          <p:nvPr/>
        </p:nvPicPr>
        <p:blipFill>
          <a:blip r:embed="rId12"/>
          <a:stretch>
            <a:fillRect/>
          </a:stretch>
        </p:blipFill>
        <p:spPr>
          <a:xfrm>
            <a:off x="786384" y="5093208"/>
            <a:ext cx="3959352" cy="146304"/>
          </a:xfrm>
          <a:prstGeom prst="rect">
            <a:avLst/>
          </a:prstGeom>
        </p:spPr>
      </p:pic>
      <p:pic>
        <p:nvPicPr>
          <p:cNvPr id="14" name="Image 12" descr="preencoded.png">    </p:cNvPr>
          <p:cNvPicPr>
            <a:picLocks noChangeAspect="1"/>
          </p:cNvPicPr>
          <p:nvPr/>
        </p:nvPicPr>
        <p:blipFill>
          <a:blip r:embed="rId13"/>
          <a:stretch>
            <a:fillRect/>
          </a:stretch>
        </p:blipFill>
        <p:spPr>
          <a:xfrm>
            <a:off x="4928616" y="1874520"/>
            <a:ext cx="3959352" cy="146304"/>
          </a:xfrm>
          <a:prstGeom prst="rect">
            <a:avLst/>
          </a:prstGeom>
        </p:spPr>
      </p:pic>
      <p:pic>
        <p:nvPicPr>
          <p:cNvPr id="15" name="Image 13" descr="preencoded.png">    </p:cNvPr>
          <p:cNvPicPr>
            <a:picLocks noChangeAspect="1"/>
          </p:cNvPicPr>
          <p:nvPr/>
        </p:nvPicPr>
        <p:blipFill>
          <a:blip r:embed="rId14"/>
          <a:stretch>
            <a:fillRect/>
          </a:stretch>
        </p:blipFill>
        <p:spPr>
          <a:xfrm>
            <a:off x="4928616" y="5093208"/>
            <a:ext cx="3959352" cy="146304"/>
          </a:xfrm>
          <a:prstGeom prst="rect">
            <a:avLst/>
          </a:prstGeom>
        </p:spPr>
      </p:pic>
      <p:pic>
        <p:nvPicPr>
          <p:cNvPr id="16" name="Image 14" descr="preencoded.png">    </p:cNvPr>
          <p:cNvPicPr>
            <a:picLocks noChangeAspect="1"/>
          </p:cNvPicPr>
          <p:nvPr/>
        </p:nvPicPr>
        <p:blipFill>
          <a:blip r:embed="rId15"/>
          <a:stretch>
            <a:fillRect/>
          </a:stretch>
        </p:blipFill>
        <p:spPr>
          <a:xfrm>
            <a:off x="2414016" y="1600200"/>
            <a:ext cx="685800" cy="685800"/>
          </a:xfrm>
          <a:prstGeom prst="rect">
            <a:avLst/>
          </a:prstGeom>
        </p:spPr>
      </p:pic>
      <p:pic>
        <p:nvPicPr>
          <p:cNvPr id="17" name="Image 15" descr="preencoded.png">    </p:cNvPr>
          <p:cNvPicPr>
            <a:picLocks noChangeAspect="1"/>
          </p:cNvPicPr>
          <p:nvPr/>
        </p:nvPicPr>
        <p:blipFill>
          <a:blip r:embed="rId16"/>
          <a:stretch>
            <a:fillRect/>
          </a:stretch>
        </p:blipFill>
        <p:spPr>
          <a:xfrm>
            <a:off x="2414016" y="4818888"/>
            <a:ext cx="685800" cy="685800"/>
          </a:xfrm>
          <a:prstGeom prst="rect">
            <a:avLst/>
          </a:prstGeom>
        </p:spPr>
      </p:pic>
      <p:pic>
        <p:nvPicPr>
          <p:cNvPr id="18" name="Image 16" descr="preencoded.png">    </p:cNvPr>
          <p:cNvPicPr>
            <a:picLocks noChangeAspect="1"/>
          </p:cNvPicPr>
          <p:nvPr/>
        </p:nvPicPr>
        <p:blipFill>
          <a:blip r:embed="rId17"/>
          <a:stretch>
            <a:fillRect/>
          </a:stretch>
        </p:blipFill>
        <p:spPr>
          <a:xfrm>
            <a:off x="6565392" y="1600200"/>
            <a:ext cx="685800" cy="685800"/>
          </a:xfrm>
          <a:prstGeom prst="rect">
            <a:avLst/>
          </a:prstGeom>
        </p:spPr>
      </p:pic>
      <p:pic>
        <p:nvPicPr>
          <p:cNvPr id="19" name="Image 17" descr="preencoded.png">    </p:cNvPr>
          <p:cNvPicPr>
            <a:picLocks noChangeAspect="1"/>
          </p:cNvPicPr>
          <p:nvPr/>
        </p:nvPicPr>
        <p:blipFill>
          <a:blip r:embed="rId18"/>
          <a:stretch>
            <a:fillRect/>
          </a:stretch>
        </p:blipFill>
        <p:spPr>
          <a:xfrm>
            <a:off x="6565392" y="4818888"/>
            <a:ext cx="685800" cy="685800"/>
          </a:xfrm>
          <a:prstGeom prst="rect">
            <a:avLst/>
          </a:prstGeom>
        </p:spPr>
      </p:pic>
      <p:sp>
        <p:nvSpPr>
          <p:cNvPr id="20" name="Text 0"/>
          <p:cNvSpPr/>
          <p:nvPr/>
        </p:nvSpPr>
        <p:spPr>
          <a:xfrm>
            <a:off x="795528" y="777240"/>
            <a:ext cx="8074152" cy="576072"/>
          </a:xfrm>
          <a:prstGeom prst="rect">
            <a:avLst/>
          </a:prstGeom>
          <a:noFill/>
          <a:ln/>
        </p:spPr>
        <p:txBody>
          <a:bodyPr wrap="none" lIns="0" tIns="0" rIns="0" bIns="0" rtlCol="0" anchor="ctr"/>
          <a:lstStyle/>
          <a:p>
            <a:pPr algn="l" indent="0" marL="0">
              <a:lnSpc>
                <a:spcPts val="4460"/>
              </a:lnSpc>
              <a:buNone/>
            </a:pPr>
            <a:r>
              <a:rPr lang="en-US" sz="3570" dirty="0">
                <a:solidFill>
                  <a:srgbClr val="000000"/>
                </a:solidFill>
                <a:latin typeface="思源黑体-思源黑体-SemiBold" pitchFamily="34" charset="0"/>
                <a:ea typeface="思源黑体-思源黑体-SemiBold" pitchFamily="34" charset="-122"/>
                <a:cs typeface="思源黑体-思源黑体-SemiBold" pitchFamily="34" charset="-120"/>
              </a:rPr>
              <a:t>Future of Virtual Kitchen Assistants</a:t>
            </a:r>
            <a:endParaRPr lang="en-US" sz="3570" dirty="0"/>
          </a:p>
        </p:txBody>
      </p:sp>
      <p:sp>
        <p:nvSpPr>
          <p:cNvPr id="21" name="Text 1"/>
          <p:cNvSpPr/>
          <p:nvPr/>
        </p:nvSpPr>
        <p:spPr>
          <a:xfrm>
            <a:off x="1042416" y="2350008"/>
            <a:ext cx="3438144" cy="713232"/>
          </a:xfrm>
          <a:prstGeom prst="rect">
            <a:avLst/>
          </a:prstGeom>
          <a:noFill/>
          <a:ln/>
        </p:spPr>
        <p:txBody>
          <a:bodyPr wrap="squar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Smart Technology Integration</a:t>
            </a:r>
            <a:endParaRPr lang="en-US" sz="2230" dirty="0"/>
          </a:p>
        </p:txBody>
      </p:sp>
      <p:sp>
        <p:nvSpPr>
          <p:cNvPr id="22" name="Text 2"/>
          <p:cNvSpPr/>
          <p:nvPr/>
        </p:nvSpPr>
        <p:spPr>
          <a:xfrm>
            <a:off x="2679192" y="1746504"/>
            <a:ext cx="164592" cy="393192"/>
          </a:xfrm>
          <a:prstGeom prst="rect">
            <a:avLst/>
          </a:prstGeom>
          <a:noFill/>
          <a:ln/>
        </p:spPr>
        <p:txBody>
          <a:bodyPr wrap="none" lIns="0" tIns="0" rIns="0" bIns="0" rtlCol="0" anchor="ctr"/>
          <a:lstStyle/>
          <a:p>
            <a:pPr algn="l" indent="0" marL="0">
              <a:lnSpc>
                <a:spcPts val="2570"/>
              </a:lnSpc>
              <a:buNone/>
            </a:pPr>
            <a:r>
              <a:rPr lang="en-US" sz="2140" dirty="0">
                <a:solidFill>
                  <a:srgbClr val="0F0F0F"/>
                </a:solidFill>
                <a:latin typeface="思源黑体-思源黑体-Medium" pitchFamily="34" charset="0"/>
                <a:ea typeface="思源黑体-思源黑体-Medium" pitchFamily="34" charset="-122"/>
                <a:cs typeface="思源黑体-思源黑体-Medium" pitchFamily="34" charset="-120"/>
              </a:rPr>
              <a:t>1</a:t>
            </a:r>
            <a:endParaRPr lang="en-US" sz="2140" dirty="0"/>
          </a:p>
        </p:txBody>
      </p:sp>
      <p:sp>
        <p:nvSpPr>
          <p:cNvPr id="23" name="Text 3"/>
          <p:cNvSpPr/>
          <p:nvPr/>
        </p:nvSpPr>
        <p:spPr>
          <a:xfrm>
            <a:off x="1042416" y="3264408"/>
            <a:ext cx="3438144" cy="108813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Enhanced integration with smart home devices for seamless cooking.</a:t>
            </a:r>
            <a:endParaRPr lang="en-US" sz="1780" dirty="0"/>
          </a:p>
        </p:txBody>
      </p:sp>
      <p:sp>
        <p:nvSpPr>
          <p:cNvPr id="24" name="Text 4"/>
          <p:cNvSpPr/>
          <p:nvPr/>
        </p:nvSpPr>
        <p:spPr>
          <a:xfrm>
            <a:off x="2679192" y="4965192"/>
            <a:ext cx="164592" cy="393192"/>
          </a:xfrm>
          <a:prstGeom prst="rect">
            <a:avLst/>
          </a:prstGeom>
          <a:noFill/>
          <a:ln/>
        </p:spPr>
        <p:txBody>
          <a:bodyPr wrap="none" lIns="0" tIns="0" rIns="0" bIns="0" rtlCol="0" anchor="ctr"/>
          <a:lstStyle/>
          <a:p>
            <a:pPr algn="l" indent="0" marL="0">
              <a:lnSpc>
                <a:spcPts val="2570"/>
              </a:lnSpc>
              <a:buNone/>
            </a:pPr>
            <a:r>
              <a:rPr lang="en-US" sz="2140" dirty="0">
                <a:solidFill>
                  <a:srgbClr val="0F0F0F"/>
                </a:solidFill>
                <a:latin typeface="思源黑体-思源黑体-Medium" pitchFamily="34" charset="0"/>
                <a:ea typeface="思源黑体-思源黑体-Medium" pitchFamily="34" charset="-122"/>
                <a:cs typeface="思源黑体-思源黑体-Medium" pitchFamily="34" charset="-120"/>
              </a:rPr>
              <a:t>3</a:t>
            </a:r>
            <a:endParaRPr lang="en-US" sz="2140" dirty="0"/>
          </a:p>
        </p:txBody>
      </p:sp>
      <p:sp>
        <p:nvSpPr>
          <p:cNvPr id="25" name="Text 5"/>
          <p:cNvSpPr/>
          <p:nvPr/>
        </p:nvSpPr>
        <p:spPr>
          <a:xfrm>
            <a:off x="1042416" y="5577840"/>
            <a:ext cx="3438144"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Community Features</a:t>
            </a:r>
            <a:endParaRPr lang="en-US" sz="2230" dirty="0"/>
          </a:p>
        </p:txBody>
      </p:sp>
      <p:sp>
        <p:nvSpPr>
          <p:cNvPr id="26" name="Text 6"/>
          <p:cNvSpPr/>
          <p:nvPr/>
        </p:nvSpPr>
        <p:spPr>
          <a:xfrm>
            <a:off x="5184648" y="2350008"/>
            <a:ext cx="3438144"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AI Personalization</a:t>
            </a:r>
            <a:endParaRPr lang="en-US" sz="2230" dirty="0"/>
          </a:p>
        </p:txBody>
      </p:sp>
      <p:sp>
        <p:nvSpPr>
          <p:cNvPr id="27" name="Text 7"/>
          <p:cNvSpPr/>
          <p:nvPr/>
        </p:nvSpPr>
        <p:spPr>
          <a:xfrm>
            <a:off x="5184648" y="2907792"/>
            <a:ext cx="3438144" cy="108813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AI advancements for better understanding of user habits and preferences.</a:t>
            </a:r>
            <a:endParaRPr lang="en-US" sz="1780" dirty="0"/>
          </a:p>
        </p:txBody>
      </p:sp>
      <p:sp>
        <p:nvSpPr>
          <p:cNvPr id="28" name="Text 8"/>
          <p:cNvSpPr/>
          <p:nvPr/>
        </p:nvSpPr>
        <p:spPr>
          <a:xfrm>
            <a:off x="1042416" y="6135624"/>
            <a:ext cx="3438144" cy="108813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User communities for sharing recipes and tips enhancing engagement.</a:t>
            </a:r>
            <a:endParaRPr lang="en-US" sz="1780" dirty="0"/>
          </a:p>
        </p:txBody>
      </p:sp>
      <p:sp>
        <p:nvSpPr>
          <p:cNvPr id="29" name="Text 9"/>
          <p:cNvSpPr/>
          <p:nvPr/>
        </p:nvSpPr>
        <p:spPr>
          <a:xfrm>
            <a:off x="6821424" y="1746504"/>
            <a:ext cx="164592" cy="393192"/>
          </a:xfrm>
          <a:prstGeom prst="rect">
            <a:avLst/>
          </a:prstGeom>
          <a:noFill/>
          <a:ln/>
        </p:spPr>
        <p:txBody>
          <a:bodyPr wrap="none" lIns="0" tIns="0" rIns="0" bIns="0" rtlCol="0" anchor="ctr"/>
          <a:lstStyle/>
          <a:p>
            <a:pPr algn="l" indent="0" marL="0">
              <a:lnSpc>
                <a:spcPts val="2570"/>
              </a:lnSpc>
              <a:buNone/>
            </a:pPr>
            <a:r>
              <a:rPr lang="en-US" sz="2140" dirty="0">
                <a:solidFill>
                  <a:srgbClr val="0F0F0F"/>
                </a:solidFill>
                <a:latin typeface="思源黑体-思源黑体-Medium" pitchFamily="34" charset="0"/>
                <a:ea typeface="思源黑体-思源黑体-Medium" pitchFamily="34" charset="-122"/>
                <a:cs typeface="思源黑体-思源黑体-Medium" pitchFamily="34" charset="-120"/>
              </a:rPr>
              <a:t>2</a:t>
            </a:r>
            <a:endParaRPr lang="en-US" sz="2140" dirty="0"/>
          </a:p>
        </p:txBody>
      </p:sp>
      <p:sp>
        <p:nvSpPr>
          <p:cNvPr id="30" name="Text 10"/>
          <p:cNvSpPr/>
          <p:nvPr/>
        </p:nvSpPr>
        <p:spPr>
          <a:xfrm>
            <a:off x="5184648" y="5577840"/>
            <a:ext cx="3438144"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Dietary Inclusion</a:t>
            </a:r>
            <a:endParaRPr lang="en-US" sz="2230" dirty="0"/>
          </a:p>
        </p:txBody>
      </p:sp>
      <p:sp>
        <p:nvSpPr>
          <p:cNvPr id="31" name="Text 11"/>
          <p:cNvSpPr/>
          <p:nvPr/>
        </p:nvSpPr>
        <p:spPr>
          <a:xfrm>
            <a:off x="5184648" y="6135624"/>
            <a:ext cx="3438144" cy="1088136"/>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Expanding options for vegan, gluten-free, and specialized diets.</a:t>
            </a:r>
            <a:endParaRPr lang="en-US" sz="1780" dirty="0"/>
          </a:p>
        </p:txBody>
      </p:sp>
      <p:sp>
        <p:nvSpPr>
          <p:cNvPr id="32" name="Text 12"/>
          <p:cNvSpPr/>
          <p:nvPr/>
        </p:nvSpPr>
        <p:spPr>
          <a:xfrm>
            <a:off x="6821424" y="4965192"/>
            <a:ext cx="164592" cy="393192"/>
          </a:xfrm>
          <a:prstGeom prst="rect">
            <a:avLst/>
          </a:prstGeom>
          <a:noFill/>
          <a:ln/>
        </p:spPr>
        <p:txBody>
          <a:bodyPr wrap="none" lIns="0" tIns="0" rIns="0" bIns="0" rtlCol="0" anchor="ctr"/>
          <a:lstStyle/>
          <a:p>
            <a:pPr algn="l" indent="0" marL="0">
              <a:lnSpc>
                <a:spcPts val="2570"/>
              </a:lnSpc>
              <a:buNone/>
            </a:pPr>
            <a:r>
              <a:rPr lang="en-US" sz="2140" dirty="0">
                <a:solidFill>
                  <a:srgbClr val="0F0F0F"/>
                </a:solidFill>
                <a:latin typeface="思源黑体-思源黑体-Medium" pitchFamily="34" charset="0"/>
                <a:ea typeface="思源黑体-思源黑体-Medium" pitchFamily="34" charset="-122"/>
                <a:cs typeface="思源黑体-思源黑体-Medium" pitchFamily="34" charset="-120"/>
              </a:rPr>
              <a:t>4</a:t>
            </a:r>
            <a:endParaRPr lang="en-US" sz="21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38744"/>
          </a:xfrm>
          <a:prstGeom prst="rect">
            <a:avLst/>
          </a:prstGeom>
        </p:spPr>
      </p:pic>
      <p:sp>
        <p:nvSpPr>
          <p:cNvPr id="3" name="Text 0"/>
          <p:cNvSpPr/>
          <p:nvPr/>
        </p:nvSpPr>
        <p:spPr>
          <a:xfrm>
            <a:off x="795528" y="813816"/>
            <a:ext cx="13048488" cy="576072"/>
          </a:xfrm>
          <a:prstGeom prst="rect">
            <a:avLst/>
          </a:prstGeom>
          <a:noFill/>
          <a:ln/>
        </p:spPr>
        <p:txBody>
          <a:bodyPr wrap="none" lIns="0" tIns="0" rIns="0" bIns="0" rtlCol="0" anchor="ctr"/>
          <a:lstStyle/>
          <a:p>
            <a:pPr algn="l" indent="0" marL="0">
              <a:lnSpc>
                <a:spcPts val="4460"/>
              </a:lnSpc>
              <a:buNone/>
            </a:pPr>
            <a:r>
              <a:rPr lang="en-US" sz="3570" dirty="0">
                <a:solidFill>
                  <a:srgbClr val="000000"/>
                </a:solidFill>
                <a:latin typeface="思源黑体-思源黑体-SemiBold" pitchFamily="34" charset="0"/>
                <a:ea typeface="思源黑体-思源黑体-SemiBold" pitchFamily="34" charset="-122"/>
                <a:cs typeface="思源黑体-思源黑体-SemiBold" pitchFamily="34" charset="-120"/>
              </a:rPr>
              <a:t>Revolutionizing Cooking with Virtual Kitchen Assistants</a:t>
            </a:r>
            <a:endParaRPr lang="en-US" sz="3570" dirty="0"/>
          </a:p>
        </p:txBody>
      </p:sp>
      <p:sp>
        <p:nvSpPr>
          <p:cNvPr id="4" name="Text 1"/>
          <p:cNvSpPr/>
          <p:nvPr/>
        </p:nvSpPr>
        <p:spPr>
          <a:xfrm>
            <a:off x="813816" y="1883664"/>
            <a:ext cx="6172200" cy="3995928"/>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A virtual kitchen assistant serves as a modern solution for anyone looking to enhance their cooking experience. By simplifying meal planning, providing expert guidance, and catering to individual preferences, it transforms the way we approach cooking. Embracing this technology not only makes cooking more enjoyable and efficient but also promotes healthier eating habits and reduces food waste over time. As technology continues to advance, the potential for virtual kitchen assistants to revolutionize home cooking remains immense, paving the way for creative culinary exploration.</a:t>
            </a:r>
            <a:endParaRPr lang="en-US" sz="1780" dirty="0"/>
          </a:p>
        </p:txBody>
      </p:sp>
      <p:sp>
        <p:nvSpPr>
          <p:cNvPr id="5" name="Text 2"/>
          <p:cNvSpPr/>
          <p:nvPr/>
        </p:nvSpPr>
        <p:spPr>
          <a:xfrm>
            <a:off x="7891272" y="2103120"/>
            <a:ext cx="5715000"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Modern Solution</a:t>
            </a:r>
            <a:endParaRPr lang="en-US" sz="2230" dirty="0"/>
          </a:p>
        </p:txBody>
      </p:sp>
      <p:sp>
        <p:nvSpPr>
          <p:cNvPr id="6" name="Text 3"/>
          <p:cNvSpPr/>
          <p:nvPr/>
        </p:nvSpPr>
        <p:spPr>
          <a:xfrm>
            <a:off x="7891272" y="2670048"/>
            <a:ext cx="5715000" cy="731520"/>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Enhances cooking experience through meal planning and guidance.</a:t>
            </a:r>
            <a:endParaRPr lang="en-US" sz="1780" dirty="0"/>
          </a:p>
        </p:txBody>
      </p:sp>
      <p:sp>
        <p:nvSpPr>
          <p:cNvPr id="7" name="Text 4"/>
          <p:cNvSpPr/>
          <p:nvPr/>
        </p:nvSpPr>
        <p:spPr>
          <a:xfrm>
            <a:off x="7891272" y="4069080"/>
            <a:ext cx="5715000"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Healthier Eating</a:t>
            </a:r>
            <a:endParaRPr lang="en-US" sz="2230" dirty="0"/>
          </a:p>
        </p:txBody>
      </p:sp>
      <p:sp>
        <p:nvSpPr>
          <p:cNvPr id="8" name="Text 5"/>
          <p:cNvSpPr/>
          <p:nvPr/>
        </p:nvSpPr>
        <p:spPr>
          <a:xfrm>
            <a:off x="7891272" y="4626864"/>
            <a:ext cx="5715000" cy="365760"/>
          </a:xfrm>
          <a:prstGeom prst="rect">
            <a:avLst/>
          </a:prstGeom>
          <a:noFill/>
          <a:ln/>
        </p:spPr>
        <p:txBody>
          <a:bodyPr wrap="non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Promotes healthy habits and reduces food waste.</a:t>
            </a:r>
            <a:endParaRPr lang="en-US" sz="1780" dirty="0"/>
          </a:p>
        </p:txBody>
      </p:sp>
      <p:sp>
        <p:nvSpPr>
          <p:cNvPr id="9" name="Text 6"/>
          <p:cNvSpPr/>
          <p:nvPr/>
        </p:nvSpPr>
        <p:spPr>
          <a:xfrm>
            <a:off x="7891272" y="5669280"/>
            <a:ext cx="5715000" cy="356616"/>
          </a:xfrm>
          <a:prstGeom prst="rect">
            <a:avLst/>
          </a:prstGeom>
          <a:noFill/>
          <a:ln/>
        </p:spPr>
        <p:txBody>
          <a:bodyPr wrap="none" lIns="0" tIns="0" rIns="0" bIns="0" rtlCol="0" anchor="ctr"/>
          <a:lstStyle/>
          <a:p>
            <a:pPr algn="l" indent="0" marL="0">
              <a:lnSpc>
                <a:spcPts val="2790"/>
              </a:lnSpc>
              <a:buNone/>
            </a:pPr>
            <a:r>
              <a:rPr lang="en-US" sz="2230" dirty="0">
                <a:solidFill>
                  <a:srgbClr val="000000"/>
                </a:solidFill>
                <a:latin typeface="思源黑体-思源黑体-SemiBold" pitchFamily="34" charset="0"/>
                <a:ea typeface="思源黑体-思源黑体-SemiBold" pitchFamily="34" charset="-122"/>
                <a:cs typeface="思源黑体-思源黑体-SemiBold" pitchFamily="34" charset="-120"/>
              </a:rPr>
              <a:t>Creative Exploration</a:t>
            </a:r>
            <a:endParaRPr lang="en-US" sz="2230" dirty="0"/>
          </a:p>
        </p:txBody>
      </p:sp>
      <p:sp>
        <p:nvSpPr>
          <p:cNvPr id="10" name="Text 7"/>
          <p:cNvSpPr/>
          <p:nvPr/>
        </p:nvSpPr>
        <p:spPr>
          <a:xfrm>
            <a:off x="7891272" y="6227064"/>
            <a:ext cx="5715000" cy="731520"/>
          </a:xfrm>
          <a:prstGeom prst="rect">
            <a:avLst/>
          </a:prstGeom>
          <a:noFill/>
          <a:ln/>
        </p:spPr>
        <p:txBody>
          <a:bodyPr wrap="square" lIns="0" tIns="0" rIns="0" bIns="0" rtlCol="0" anchor="ctr"/>
          <a:lstStyle/>
          <a:p>
            <a:pPr algn="l" indent="0" marL="0">
              <a:lnSpc>
                <a:spcPts val="2850"/>
              </a:lnSpc>
              <a:buNone/>
            </a:pPr>
            <a:r>
              <a:rPr lang="en-US" sz="1780" dirty="0">
                <a:solidFill>
                  <a:srgbClr val="000000"/>
                </a:solidFill>
                <a:latin typeface="思源黑体-思源黑体-Medium" pitchFamily="34" charset="0"/>
                <a:ea typeface="思源黑体-思源黑体-Medium" pitchFamily="34" charset="-122"/>
                <a:cs typeface="思源黑体-思源黑体-Medium" pitchFamily="34" charset="-120"/>
              </a:rPr>
              <a:t>Paves the way for innovative cooking with technology.</a:t>
            </a:r>
            <a:endParaRPr lang="en-US" sz="178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2025-10-24T04:10:41Z</dcterms:created>
  <dcterms:modified xsi:type="dcterms:W3CDTF">2025-10-24T04:10:41Z</dcterms:modified>
</cp:coreProperties>
</file>