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3" r:id="rId17"/>
    <p:sldId id="276" r:id="rId18"/>
    <p:sldId id="279" r:id="rId19"/>
    <p:sldId id="280" r:id="rId20"/>
    <p:sldId id="274" r:id="rId21"/>
    <p:sldId id="275" r:id="rId22"/>
    <p:sldId id="277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78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F42C-1C9E-4FAD-9223-44E6B2078D0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E9A3-DDBF-4216-8712-7CF379E4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3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F42C-1C9E-4FAD-9223-44E6B2078D0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E9A3-DDBF-4216-8712-7CF379E4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F42C-1C9E-4FAD-9223-44E6B2078D0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E9A3-DDBF-4216-8712-7CF379E48FF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43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F42C-1C9E-4FAD-9223-44E6B2078D0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E9A3-DDBF-4216-8712-7CF379E4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74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F42C-1C9E-4FAD-9223-44E6B2078D0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E9A3-DDBF-4216-8712-7CF379E48FF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14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F42C-1C9E-4FAD-9223-44E6B2078D0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E9A3-DDBF-4216-8712-7CF379E4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8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F42C-1C9E-4FAD-9223-44E6B2078D0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E9A3-DDBF-4216-8712-7CF379E4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F42C-1C9E-4FAD-9223-44E6B2078D0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E9A3-DDBF-4216-8712-7CF379E4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5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F42C-1C9E-4FAD-9223-44E6B2078D0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E9A3-DDBF-4216-8712-7CF379E4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F42C-1C9E-4FAD-9223-44E6B2078D0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E9A3-DDBF-4216-8712-7CF379E4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F42C-1C9E-4FAD-9223-44E6B2078D0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E9A3-DDBF-4216-8712-7CF379E4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F42C-1C9E-4FAD-9223-44E6B2078D0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E9A3-DDBF-4216-8712-7CF379E4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F42C-1C9E-4FAD-9223-44E6B2078D0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E9A3-DDBF-4216-8712-7CF379E4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2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F42C-1C9E-4FAD-9223-44E6B2078D0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E9A3-DDBF-4216-8712-7CF379E4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F42C-1C9E-4FAD-9223-44E6B2078D0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E9A3-DDBF-4216-8712-7CF379E4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F42C-1C9E-4FAD-9223-44E6B2078D0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E9A3-DDBF-4216-8712-7CF379E4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DF42C-1C9E-4FAD-9223-44E6B2078D0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E0E9A3-DDBF-4216-8712-7CF379E4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407C4-3F25-F5BB-3CFF-A3FF781CB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807" y="1767649"/>
            <a:ext cx="7099005" cy="1646302"/>
          </a:xfrm>
        </p:spPr>
        <p:txBody>
          <a:bodyPr/>
          <a:lstStyle/>
          <a:p>
            <a:pPr algn="ctr"/>
            <a:r>
              <a:rPr lang="id-ID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INFEKSI MENULAR SEKSUAL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D54166-8C81-0139-5EA3-39868FE43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949" y="3962400"/>
            <a:ext cx="5826719" cy="1096899"/>
          </a:xfrm>
        </p:spPr>
        <p:txBody>
          <a:bodyPr>
            <a:normAutofit/>
          </a:bodyPr>
          <a:lstStyle/>
          <a:p>
            <a:pPr algn="ctr"/>
            <a:r>
              <a:rPr lang="id-ID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POSYANDU GERBANGMAS SIAGA </a:t>
            </a:r>
          </a:p>
          <a:p>
            <a:pPr algn="ctr"/>
            <a:r>
              <a:rPr lang="id-ID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DESA DAWUHAN LOR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E491D-DC95-8B26-0FB9-6B32234118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17348"/>
            <a:ext cx="1483771" cy="6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5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Gejala-gejala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IMS Pada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Laki-laki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72000"/>
            <a:ext cx="2794299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Rasa </a:t>
            </a:r>
            <a:r>
              <a:rPr lang="en-US" sz="2400" dirty="0" err="1">
                <a:solidFill>
                  <a:schemeClr val="tx1"/>
                </a:solidFill>
              </a:rPr>
              <a:t>sakit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kencing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jika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diurut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keluar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cairan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nanah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kelamin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Pembengkakan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pelir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terasa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sakit</a:t>
            </a:r>
            <a:r>
              <a:rPr lang="en-US" sz="2400" dirty="0">
                <a:solidFill>
                  <a:schemeClr val="tx1"/>
                </a:solidFill>
              </a:rPr>
              <a:t>/ </a:t>
            </a:r>
            <a:r>
              <a:rPr lang="en-US" sz="2400" dirty="0" err="1">
                <a:solidFill>
                  <a:schemeClr val="tx1"/>
                </a:solidFill>
              </a:rPr>
              <a:t>panas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Muncul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bintil-bintil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kecil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kelamin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Luka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lecet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kelamin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sekitarnya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40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295400"/>
            <a:ext cx="54768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remaja</a:t>
            </a:r>
            <a:r>
              <a:rPr lang="en-US" dirty="0"/>
              <a:t> </a:t>
            </a:r>
            <a:r>
              <a:rPr lang="en-US" dirty="0" err="1"/>
              <a:t>rentan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err="1"/>
              <a:t>Ketidaktahuan</a:t>
            </a:r>
            <a:endParaRPr lang="en-US" sz="2800" dirty="0"/>
          </a:p>
          <a:p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perlindungan</a:t>
            </a:r>
            <a:r>
              <a:rPr lang="en-US" sz="2800" dirty="0"/>
              <a:t> </a:t>
            </a:r>
            <a:r>
              <a:rPr lang="en-US" sz="2800" dirty="0" err="1"/>
              <a:t>seksual</a:t>
            </a:r>
            <a:endParaRPr lang="en-US" sz="2800" dirty="0"/>
          </a:p>
          <a:p>
            <a:r>
              <a:rPr lang="en-US" sz="2800" dirty="0" err="1"/>
              <a:t>Aktif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seksual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usia</a:t>
            </a:r>
            <a:r>
              <a:rPr lang="en-US" sz="2800" dirty="0"/>
              <a:t> </a:t>
            </a:r>
            <a:r>
              <a:rPr lang="en-US" sz="2800" dirty="0" err="1"/>
              <a:t>muda</a:t>
            </a:r>
            <a:endParaRPr lang="en-US" sz="2800" dirty="0"/>
          </a:p>
          <a:p>
            <a:r>
              <a:rPr lang="en-US" sz="2800" dirty="0" err="1"/>
              <a:t>Lapisan</a:t>
            </a:r>
            <a:r>
              <a:rPr lang="en-US" sz="2800" dirty="0"/>
              <a:t> </a:t>
            </a:r>
            <a:r>
              <a:rPr lang="en-US" sz="2800" dirty="0" err="1"/>
              <a:t>mukosa</a:t>
            </a:r>
            <a:r>
              <a:rPr lang="en-US" sz="2800" dirty="0"/>
              <a:t> </a:t>
            </a:r>
            <a:r>
              <a:rPr lang="en-US" sz="2800" dirty="0" err="1"/>
              <a:t>mulut</a:t>
            </a:r>
            <a:r>
              <a:rPr lang="en-US" sz="2800" dirty="0"/>
              <a:t> </a:t>
            </a:r>
            <a:r>
              <a:rPr lang="en-US" sz="2800" dirty="0" err="1"/>
              <a:t>rahim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rentan</a:t>
            </a:r>
            <a:endParaRPr lang="en-US" sz="2800" dirty="0"/>
          </a:p>
          <a:p>
            <a:r>
              <a:rPr lang="en-US" sz="2800" dirty="0" err="1"/>
              <a:t>Perilaku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/>
              <a:t>pengobatan</a:t>
            </a:r>
            <a:r>
              <a:rPr lang="en-US" sz="2800" dirty="0"/>
              <a:t> yang </a:t>
            </a:r>
            <a:r>
              <a:rPr lang="en-US" sz="2800" dirty="0" err="1"/>
              <a:t>buruk</a:t>
            </a:r>
            <a:endParaRPr lang="en-US" sz="2800" dirty="0"/>
          </a:p>
          <a:p>
            <a:r>
              <a:rPr lang="en-US" sz="2800" dirty="0" err="1"/>
              <a:t>Remaja</a:t>
            </a:r>
            <a:r>
              <a:rPr lang="en-US" sz="2800" dirty="0"/>
              <a:t> </a:t>
            </a:r>
            <a:r>
              <a:rPr lang="en-US" sz="2800" dirty="0" err="1"/>
              <a:t>wanita</a:t>
            </a:r>
            <a:r>
              <a:rPr lang="en-US" sz="2800" dirty="0"/>
              <a:t> </a:t>
            </a:r>
            <a:r>
              <a:rPr lang="en-US" sz="2800" dirty="0" err="1"/>
              <a:t>berhubungan</a:t>
            </a:r>
            <a:r>
              <a:rPr lang="en-US" sz="2800" dirty="0"/>
              <a:t> </a:t>
            </a:r>
            <a:r>
              <a:rPr lang="en-US" sz="2800" dirty="0" err="1"/>
              <a:t>seksual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pria</a:t>
            </a:r>
            <a:r>
              <a:rPr lang="en-US" sz="2800" dirty="0"/>
              <a:t> </a:t>
            </a:r>
            <a:r>
              <a:rPr lang="en-US" sz="2800" dirty="0" err="1"/>
              <a:t>beda</a:t>
            </a:r>
            <a:r>
              <a:rPr lang="en-US" sz="2800" dirty="0"/>
              <a:t> </a:t>
            </a:r>
            <a:r>
              <a:rPr lang="en-US" sz="2800" dirty="0" err="1"/>
              <a:t>usia</a:t>
            </a:r>
            <a:r>
              <a:rPr lang="en-US" sz="2800" dirty="0"/>
              <a:t> </a:t>
            </a:r>
            <a:r>
              <a:rPr lang="en-US" sz="2800" dirty="0" err="1"/>
              <a:t>jauh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tua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341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0"/>
          <a:stretch/>
        </p:blipFill>
        <p:spPr bwMode="auto">
          <a:xfrm>
            <a:off x="5713740" y="0"/>
            <a:ext cx="426846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71596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Cara </a:t>
            </a:r>
            <a:r>
              <a:rPr lang="en-US" b="1" dirty="0" err="1">
                <a:solidFill>
                  <a:schemeClr val="tx1"/>
                </a:solidFill>
              </a:rPr>
              <a:t>Penularan</a:t>
            </a:r>
            <a:r>
              <a:rPr lang="en-US" b="1" dirty="0">
                <a:solidFill>
                  <a:schemeClr val="tx1"/>
                </a:solidFill>
              </a:rPr>
              <a:t> 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04" y="1143000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Cairan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darah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Cairan</a:t>
            </a:r>
            <a:r>
              <a:rPr lang="en-US" sz="2000" dirty="0">
                <a:solidFill>
                  <a:schemeClr val="tx1"/>
                </a:solidFill>
              </a:rPr>
              <a:t> vagina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Cairan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sperma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ASI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atau</a:t>
            </a:r>
            <a:r>
              <a:rPr lang="en-US" sz="2000" dirty="0">
                <a:solidFill>
                  <a:schemeClr val="tx1"/>
                </a:solidFill>
              </a:rPr>
              <a:t> Proses </a:t>
            </a:r>
            <a:r>
              <a:rPr lang="en-US" sz="2000" dirty="0" err="1">
                <a:solidFill>
                  <a:schemeClr val="tx1"/>
                </a:solidFill>
              </a:rPr>
              <a:t>menyusui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chemeClr val="tx1"/>
                </a:solidFill>
              </a:rPr>
              <a:t>Antara</a:t>
            </a:r>
            <a:r>
              <a:rPr lang="en-US" sz="1800" dirty="0">
                <a:solidFill>
                  <a:schemeClr val="tx1"/>
                </a:solidFill>
              </a:rPr>
              <a:t> ASI yang </a:t>
            </a:r>
            <a:r>
              <a:rPr lang="en-US" sz="1800" dirty="0" err="1">
                <a:solidFill>
                  <a:schemeClr val="tx1"/>
                </a:solidFill>
              </a:rPr>
              <a:t>mengandung</a:t>
            </a:r>
            <a:r>
              <a:rPr lang="en-US" sz="1800" dirty="0">
                <a:solidFill>
                  <a:schemeClr val="tx1"/>
                </a:solidFill>
              </a:rPr>
              <a:t> virus,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Dan </a:t>
            </a:r>
            <a:r>
              <a:rPr lang="en-US" sz="1800" dirty="0" err="1">
                <a:solidFill>
                  <a:schemeClr val="tx1"/>
                </a:solidFill>
              </a:rPr>
              <a:t>atau</a:t>
            </a:r>
            <a:r>
              <a:rPr lang="en-US" sz="1800" dirty="0">
                <a:solidFill>
                  <a:schemeClr val="tx1"/>
                </a:solidFill>
              </a:rPr>
              <a:t> proses </a:t>
            </a:r>
            <a:r>
              <a:rPr lang="en-US" sz="1800" dirty="0" err="1">
                <a:solidFill>
                  <a:schemeClr val="tx1"/>
                </a:solidFill>
              </a:rPr>
              <a:t>menyusui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karena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luka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lecet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puting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saat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menyusui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834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837"/>
            <a:ext cx="6347713" cy="6858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IMS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Menular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Melalui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Duduk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orang yang </a:t>
            </a:r>
            <a:r>
              <a:rPr lang="en-US" dirty="0" err="1"/>
              <a:t>terkena</a:t>
            </a:r>
            <a:r>
              <a:rPr lang="en-US" dirty="0"/>
              <a:t> IMS</a:t>
            </a:r>
          </a:p>
          <a:p>
            <a:r>
              <a:rPr lang="en-US" dirty="0" err="1"/>
              <a:t>Menggunakan</a:t>
            </a:r>
            <a:r>
              <a:rPr lang="en-US" dirty="0"/>
              <a:t> WC </a:t>
            </a:r>
            <a:r>
              <a:rPr lang="en-US" dirty="0" err="1"/>
              <a:t>umum</a:t>
            </a:r>
            <a:endParaRPr lang="en-US" dirty="0"/>
          </a:p>
          <a:p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kolam</a:t>
            </a:r>
            <a:r>
              <a:rPr lang="en-US" dirty="0"/>
              <a:t> </a:t>
            </a:r>
            <a:r>
              <a:rPr lang="en-US" dirty="0" err="1"/>
              <a:t>renang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r>
              <a:rPr lang="en-US" dirty="0" err="1"/>
              <a:t>Memegang</a:t>
            </a:r>
            <a:r>
              <a:rPr lang="en-US" dirty="0"/>
              <a:t> </a:t>
            </a:r>
            <a:r>
              <a:rPr lang="en-US" dirty="0" err="1"/>
              <a:t>gagang</a:t>
            </a:r>
            <a:r>
              <a:rPr lang="en-US" dirty="0"/>
              <a:t> </a:t>
            </a:r>
            <a:r>
              <a:rPr lang="en-US" dirty="0" err="1"/>
              <a:t>pintu</a:t>
            </a:r>
            <a:endParaRPr lang="en-US" dirty="0"/>
          </a:p>
          <a:p>
            <a:r>
              <a:rPr lang="en-US" dirty="0" err="1"/>
              <a:t>Salaman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pelukan</a:t>
            </a:r>
            <a:endParaRPr lang="en-US" dirty="0"/>
          </a:p>
          <a:p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makanan</a:t>
            </a:r>
            <a:endParaRPr lang="en-US" dirty="0"/>
          </a:p>
          <a:p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bersin</a:t>
            </a:r>
            <a:r>
              <a:rPr lang="en-US" dirty="0"/>
              <a:t>/ </a:t>
            </a:r>
            <a:r>
              <a:rPr lang="en-US" dirty="0" err="1"/>
              <a:t>batuk</a:t>
            </a:r>
            <a:endParaRPr lang="en-US" dirty="0"/>
          </a:p>
          <a:p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keringat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2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0" y="76200"/>
            <a:ext cx="5689600" cy="54785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Perempuan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Lebih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Rentan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Terkena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85625"/>
            <a:ext cx="8458200" cy="33961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Perempuan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menampung</a:t>
            </a:r>
            <a:r>
              <a:rPr lang="en-US" sz="2400" dirty="0">
                <a:solidFill>
                  <a:schemeClr val="tx1"/>
                </a:solidFill>
              </a:rPr>
              <a:t> air </a:t>
            </a:r>
            <a:r>
              <a:rPr lang="en-US" sz="2400" dirty="0" err="1">
                <a:solidFill>
                  <a:schemeClr val="tx1"/>
                </a:solidFill>
              </a:rPr>
              <a:t>mani</a:t>
            </a:r>
            <a:r>
              <a:rPr lang="en-US" sz="2400" dirty="0">
                <a:solidFill>
                  <a:schemeClr val="tx1"/>
                </a:solidFill>
              </a:rPr>
              <a:t>/ </a:t>
            </a:r>
            <a:r>
              <a:rPr lang="en-US" sz="2400" dirty="0" err="1">
                <a:solidFill>
                  <a:schemeClr val="tx1"/>
                </a:solidFill>
              </a:rPr>
              <a:t>sperma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jika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berhubungan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seks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Lapisan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dinding</a:t>
            </a:r>
            <a:r>
              <a:rPr lang="en-US" sz="2400" dirty="0">
                <a:solidFill>
                  <a:schemeClr val="tx1"/>
                </a:solidFill>
              </a:rPr>
              <a:t> vagina </a:t>
            </a:r>
            <a:r>
              <a:rPr lang="en-US" sz="2400" dirty="0" err="1">
                <a:solidFill>
                  <a:schemeClr val="tx1"/>
                </a:solidFill>
              </a:rPr>
              <a:t>sangat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halus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mudah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terluka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meskipun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hubungan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seks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biasa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Perempuan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sulit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menunjukkan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tanda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gejala</a:t>
            </a:r>
            <a:r>
              <a:rPr lang="en-US" sz="2400" dirty="0">
                <a:solidFill>
                  <a:schemeClr val="tx1"/>
                </a:solidFill>
              </a:rPr>
              <a:t> IMS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Perempuan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seringtidak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berani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meminta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pasangannya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memakai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kondom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Perempuan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sering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tidak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tahu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pasangannya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sering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berganti-ganti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pasangan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36442"/>
            <a:ext cx="3581400" cy="23967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51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6629400" cy="5207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Apakah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Alkohol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NAPZA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Meningkatkan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Risiko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03787"/>
            <a:ext cx="8229600" cy="1649413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Ya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karena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alkohol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NAPZA </a:t>
            </a:r>
            <a:r>
              <a:rPr lang="en-US" sz="2800" dirty="0" err="1">
                <a:solidFill>
                  <a:schemeClr val="tx1"/>
                </a:solidFill>
              </a:rPr>
              <a:t>membuat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seseorang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tidak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berfikir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panjang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membuat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seseorang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mengikuti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perasaan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sesaat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tanpa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pertimbangan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>
                <a:solidFill>
                  <a:schemeClr val="tx1"/>
                </a:solidFill>
              </a:rPr>
              <a:t>matang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6388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84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65"/>
            <a:ext cx="9144000" cy="686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5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Klamidia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347714" cy="388077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b="1" dirty="0" err="1"/>
              <a:t>Tipe</a:t>
            </a:r>
            <a:r>
              <a:rPr lang="en-US" sz="2800" dirty="0"/>
              <a:t> : </a:t>
            </a:r>
            <a:r>
              <a:rPr lang="en-US" sz="2800" dirty="0" err="1"/>
              <a:t>bakterial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Cara </a:t>
            </a:r>
            <a:r>
              <a:rPr lang="en-US" sz="2800" b="1" dirty="0" err="1"/>
              <a:t>penularan</a:t>
            </a:r>
            <a:r>
              <a:rPr lang="en-US" sz="2800" dirty="0"/>
              <a:t>: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seks</a:t>
            </a:r>
            <a:r>
              <a:rPr lang="en-US" sz="2800" dirty="0"/>
              <a:t> per vaginal </a:t>
            </a:r>
            <a:r>
              <a:rPr lang="en-US" sz="2800" dirty="0" err="1"/>
              <a:t>dan</a:t>
            </a:r>
            <a:r>
              <a:rPr lang="en-US" sz="2800" dirty="0"/>
              <a:t> anal</a:t>
            </a:r>
          </a:p>
          <a:p>
            <a:pPr marL="0" indent="0">
              <a:buNone/>
            </a:pPr>
            <a:r>
              <a:rPr lang="en-US" sz="2800" b="1" dirty="0" err="1"/>
              <a:t>Gejala</a:t>
            </a:r>
            <a:r>
              <a:rPr lang="en-US" sz="2800" b="1" dirty="0"/>
              <a:t> </a:t>
            </a:r>
            <a:r>
              <a:rPr lang="en-US" sz="2800" dirty="0"/>
              <a:t>: 75% </a:t>
            </a:r>
            <a:r>
              <a:rPr lang="en-US" sz="2800" dirty="0" err="1"/>
              <a:t>kasus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perempuan</a:t>
            </a:r>
            <a:r>
              <a:rPr lang="en-US" sz="2800" dirty="0"/>
              <a:t>, 25% </a:t>
            </a:r>
            <a:r>
              <a:rPr lang="en-US" sz="2800" dirty="0" err="1"/>
              <a:t>kasus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pria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menunjukkan</a:t>
            </a:r>
            <a:r>
              <a:rPr lang="en-US" sz="2800" dirty="0"/>
              <a:t> </a:t>
            </a:r>
            <a:r>
              <a:rPr lang="en-US" sz="2800" dirty="0" err="1"/>
              <a:t>gejala</a:t>
            </a:r>
            <a:r>
              <a:rPr lang="en-US" sz="2800" dirty="0"/>
              <a:t>.</a:t>
            </a:r>
          </a:p>
          <a:p>
            <a:pPr>
              <a:buFontTx/>
              <a:buChar char="-"/>
            </a:pPr>
            <a:r>
              <a:rPr lang="en-US" sz="2800" dirty="0" err="1"/>
              <a:t>Keputihan</a:t>
            </a:r>
            <a:r>
              <a:rPr lang="en-US" sz="2800" dirty="0"/>
              <a:t> abnormal, </a:t>
            </a:r>
          </a:p>
          <a:p>
            <a:pPr>
              <a:buFontTx/>
              <a:buChar char="-"/>
            </a:pPr>
            <a:r>
              <a:rPr lang="en-US" sz="2800" dirty="0"/>
              <a:t>Rasa </a:t>
            </a:r>
            <a:r>
              <a:rPr lang="en-US" sz="2800" dirty="0" err="1"/>
              <a:t>nyeri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kencing</a:t>
            </a:r>
            <a:r>
              <a:rPr lang="en-US" sz="2800" dirty="0"/>
              <a:t> (</a:t>
            </a:r>
            <a:r>
              <a:rPr lang="en-US" sz="2800" dirty="0" err="1"/>
              <a:t>laki-laki</a:t>
            </a:r>
            <a:r>
              <a:rPr lang="en-US" sz="2800" dirty="0"/>
              <a:t> &amp; </a:t>
            </a:r>
            <a:r>
              <a:rPr lang="en-US" sz="2800" dirty="0" err="1"/>
              <a:t>perempuan</a:t>
            </a:r>
            <a:r>
              <a:rPr lang="en-US" sz="2800" dirty="0"/>
              <a:t>) </a:t>
            </a:r>
          </a:p>
          <a:p>
            <a:pPr>
              <a:buFontTx/>
              <a:buChar char="-"/>
            </a:pPr>
            <a:r>
              <a:rPr lang="en-US" sz="2800" dirty="0" err="1"/>
              <a:t>Nyeri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perut</a:t>
            </a:r>
            <a:r>
              <a:rPr lang="en-US" sz="2800" dirty="0"/>
              <a:t> </a:t>
            </a:r>
            <a:r>
              <a:rPr lang="en-US" sz="2800" dirty="0" err="1"/>
              <a:t>bawah</a:t>
            </a:r>
            <a:r>
              <a:rPr lang="en-US" sz="2800" dirty="0"/>
              <a:t>, </a:t>
            </a:r>
            <a:r>
              <a:rPr lang="en-US" sz="2800" dirty="0" err="1"/>
              <a:t>nyeri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berhubungan</a:t>
            </a:r>
            <a:r>
              <a:rPr lang="en-US" sz="2800" dirty="0"/>
              <a:t> </a:t>
            </a:r>
            <a:r>
              <a:rPr lang="en-US" sz="2800" dirty="0" err="1"/>
              <a:t>seksual</a:t>
            </a:r>
            <a:r>
              <a:rPr lang="en-US" sz="2800" dirty="0"/>
              <a:t> (</a:t>
            </a:r>
            <a:r>
              <a:rPr lang="en-US" sz="2800" dirty="0" err="1"/>
              <a:t>perempuan</a:t>
            </a:r>
            <a:r>
              <a:rPr lang="en-US" sz="2800" dirty="0"/>
              <a:t>)</a:t>
            </a:r>
          </a:p>
          <a:p>
            <a:pPr>
              <a:buFontTx/>
              <a:buChar char="-"/>
            </a:pPr>
            <a:r>
              <a:rPr lang="en-US" sz="2800" dirty="0" err="1"/>
              <a:t>Nyeri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pembengkakan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testis (</a:t>
            </a:r>
            <a:r>
              <a:rPr lang="en-US" sz="2800" dirty="0" err="1"/>
              <a:t>laki-laki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 err="1"/>
              <a:t>Pengobatan</a:t>
            </a:r>
            <a:r>
              <a:rPr lang="en-US" sz="2800" dirty="0"/>
              <a:t>: </a:t>
            </a:r>
            <a:r>
              <a:rPr lang="en-US" sz="2800" dirty="0" err="1"/>
              <a:t>Antibiotik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 err="1"/>
              <a:t>Jika</a:t>
            </a:r>
            <a:r>
              <a:rPr lang="en-US" sz="2800" b="1" dirty="0"/>
              <a:t> </a:t>
            </a:r>
            <a:r>
              <a:rPr lang="en-US" sz="2800" b="1" dirty="0" err="1"/>
              <a:t>tidak</a:t>
            </a:r>
            <a:r>
              <a:rPr lang="en-US" sz="2800" b="1" dirty="0"/>
              <a:t> </a:t>
            </a:r>
            <a:r>
              <a:rPr lang="en-US" sz="2800" b="1" dirty="0" err="1"/>
              <a:t>diobati</a:t>
            </a:r>
            <a:r>
              <a:rPr lang="en-US" sz="2800" dirty="0"/>
              <a:t>: </a:t>
            </a:r>
          </a:p>
          <a:p>
            <a:pPr>
              <a:buFontTx/>
              <a:buChar char="-"/>
            </a:pPr>
            <a:r>
              <a:rPr lang="en-US" sz="2800" dirty="0"/>
              <a:t>30% </a:t>
            </a:r>
            <a:r>
              <a:rPr lang="en-US" sz="2800" dirty="0" err="1"/>
              <a:t>perempuan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mengalami</a:t>
            </a:r>
            <a:r>
              <a:rPr lang="en-US" sz="2800" dirty="0"/>
              <a:t> PRP, </a:t>
            </a:r>
            <a:r>
              <a:rPr lang="en-US" sz="2800" dirty="0" err="1"/>
              <a:t>kehamilan</a:t>
            </a:r>
            <a:r>
              <a:rPr lang="en-US" sz="2800" dirty="0"/>
              <a:t> </a:t>
            </a:r>
            <a:r>
              <a:rPr lang="en-US" sz="2800" dirty="0" err="1"/>
              <a:t>ektopik</a:t>
            </a:r>
            <a:r>
              <a:rPr lang="en-US" sz="2800" dirty="0"/>
              <a:t>, </a:t>
            </a:r>
            <a:r>
              <a:rPr lang="en-US" sz="2800" dirty="0" err="1"/>
              <a:t>kemandulan</a:t>
            </a:r>
            <a:r>
              <a:rPr lang="en-US" sz="2800" dirty="0"/>
              <a:t>, </a:t>
            </a:r>
            <a:r>
              <a:rPr lang="en-US" sz="2800" dirty="0" err="1"/>
              <a:t>nyeri</a:t>
            </a:r>
            <a:r>
              <a:rPr lang="en-US" sz="2800" dirty="0"/>
              <a:t> </a:t>
            </a:r>
            <a:r>
              <a:rPr lang="en-US" sz="2800" dirty="0" err="1"/>
              <a:t>panggul</a:t>
            </a:r>
            <a:r>
              <a:rPr lang="en-US" sz="2800" dirty="0"/>
              <a:t> </a:t>
            </a:r>
            <a:r>
              <a:rPr lang="en-US" sz="2800" dirty="0" err="1"/>
              <a:t>kronis</a:t>
            </a:r>
            <a:endParaRPr lang="en-US" sz="2800" dirty="0"/>
          </a:p>
          <a:p>
            <a:pPr>
              <a:buFontTx/>
              <a:buChar char="-"/>
            </a:pPr>
            <a:r>
              <a:rPr lang="en-US" sz="2800" dirty="0" err="1"/>
              <a:t>Laki-laki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epididymitis (</a:t>
            </a:r>
            <a:r>
              <a:rPr lang="en-US" sz="2800" dirty="0" err="1">
                <a:sym typeface="Wingdings" pitchFamily="2" charset="2"/>
              </a:rPr>
              <a:t>peradangan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pada</a:t>
            </a:r>
            <a:r>
              <a:rPr lang="en-US" sz="2800" dirty="0">
                <a:sym typeface="Wingdings" pitchFamily="2" charset="2"/>
              </a:rPr>
              <a:t> testis), </a:t>
            </a:r>
            <a:r>
              <a:rPr lang="en-US" sz="2800" dirty="0" err="1">
                <a:sym typeface="Wingdings" pitchFamily="2" charset="2"/>
              </a:rPr>
              <a:t>kemandulan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 err="1">
                <a:sym typeface="Wingdings" pitchFamily="2" charset="2"/>
              </a:rPr>
              <a:t>berisiko</a:t>
            </a:r>
            <a:r>
              <a:rPr lang="en-US" sz="2800" dirty="0">
                <a:sym typeface="Wingdings" pitchFamily="2" charset="2"/>
              </a:rPr>
              <a:t> HIV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70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3" y="1300316"/>
            <a:ext cx="408195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66" y="1295400"/>
            <a:ext cx="502763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009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Gonore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b="1" dirty="0" err="1"/>
              <a:t>Tipe</a:t>
            </a:r>
            <a:r>
              <a:rPr lang="en-US" sz="2800" dirty="0"/>
              <a:t> : </a:t>
            </a:r>
            <a:r>
              <a:rPr lang="en-US" sz="2800" dirty="0" err="1"/>
              <a:t>bakterial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Cara </a:t>
            </a:r>
            <a:r>
              <a:rPr lang="en-US" sz="2800" b="1" dirty="0" err="1"/>
              <a:t>penularan</a:t>
            </a:r>
            <a:r>
              <a:rPr lang="en-US" sz="2800" dirty="0"/>
              <a:t>: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seks</a:t>
            </a:r>
            <a:r>
              <a:rPr lang="en-US" sz="2800" dirty="0"/>
              <a:t> per vaginal, anal, </a:t>
            </a:r>
            <a:r>
              <a:rPr lang="en-US" sz="2800" dirty="0" err="1"/>
              <a:t>dan</a:t>
            </a:r>
            <a:r>
              <a:rPr lang="en-US" sz="2800" dirty="0"/>
              <a:t> oral</a:t>
            </a:r>
          </a:p>
          <a:p>
            <a:pPr marL="0" indent="0">
              <a:buNone/>
            </a:pPr>
            <a:r>
              <a:rPr lang="en-US" sz="2800" b="1" dirty="0" err="1"/>
              <a:t>Gejala</a:t>
            </a:r>
            <a:r>
              <a:rPr lang="en-US" sz="2800" b="1" dirty="0"/>
              <a:t> 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 err="1"/>
              <a:t>Laki-laki</a:t>
            </a:r>
            <a:r>
              <a:rPr lang="en-US" sz="2800" dirty="0"/>
              <a:t>:</a:t>
            </a:r>
          </a:p>
          <a:p>
            <a:pPr>
              <a:buFontTx/>
              <a:buChar char="-"/>
            </a:pPr>
            <a:r>
              <a:rPr lang="en-US" sz="2800" dirty="0" err="1"/>
              <a:t>Gejala</a:t>
            </a:r>
            <a:r>
              <a:rPr lang="en-US" sz="2800" dirty="0"/>
              <a:t> </a:t>
            </a:r>
            <a:r>
              <a:rPr lang="en-US" sz="2800" dirty="0" err="1"/>
              <a:t>timbul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1 </a:t>
            </a:r>
            <a:r>
              <a:rPr lang="en-US" sz="2800" dirty="0" err="1"/>
              <a:t>minggu</a:t>
            </a:r>
            <a:r>
              <a:rPr lang="en-US" sz="2800" dirty="0"/>
              <a:t>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terinfeksi</a:t>
            </a:r>
            <a:r>
              <a:rPr lang="en-US" sz="2800" dirty="0"/>
              <a:t>, </a:t>
            </a:r>
          </a:p>
          <a:p>
            <a:pPr>
              <a:buFontTx/>
              <a:buChar char="-"/>
            </a:pPr>
            <a:r>
              <a:rPr lang="en-US" sz="2800" dirty="0"/>
              <a:t>Rasa </a:t>
            </a:r>
            <a:r>
              <a:rPr lang="en-US" sz="2800" dirty="0" err="1"/>
              <a:t>sakit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kencing</a:t>
            </a:r>
            <a:r>
              <a:rPr lang="en-US" sz="2800" dirty="0"/>
              <a:t>/ </a:t>
            </a:r>
            <a:r>
              <a:rPr lang="en-US" sz="2800" dirty="0" err="1"/>
              <a:t>ereksi</a:t>
            </a:r>
            <a:r>
              <a:rPr lang="en-US" sz="2800" dirty="0"/>
              <a:t> </a:t>
            </a:r>
          </a:p>
          <a:p>
            <a:pPr>
              <a:buFontTx/>
              <a:buChar char="-"/>
            </a:pPr>
            <a:r>
              <a:rPr lang="en-US" sz="2800" dirty="0" err="1"/>
              <a:t>Keluar</a:t>
            </a:r>
            <a:r>
              <a:rPr lang="en-US" sz="2800" dirty="0"/>
              <a:t> </a:t>
            </a:r>
            <a:r>
              <a:rPr lang="en-US" sz="2800" dirty="0" err="1"/>
              <a:t>nanah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saluran</a:t>
            </a:r>
            <a:r>
              <a:rPr lang="en-US" sz="2800" dirty="0"/>
              <a:t> </a:t>
            </a:r>
            <a:r>
              <a:rPr lang="en-US" sz="2800" dirty="0" err="1"/>
              <a:t>kencing</a:t>
            </a:r>
            <a:r>
              <a:rPr lang="en-US" sz="2800" dirty="0"/>
              <a:t> </a:t>
            </a:r>
            <a:r>
              <a:rPr lang="en-US" sz="2800" dirty="0" err="1"/>
              <a:t>terutama</a:t>
            </a:r>
            <a:r>
              <a:rPr lang="en-US" sz="2800" dirty="0"/>
              <a:t> </a:t>
            </a:r>
            <a:r>
              <a:rPr lang="en-US" sz="2800" dirty="0" err="1"/>
              <a:t>pagi</a:t>
            </a:r>
            <a:r>
              <a:rPr lang="en-US" sz="2800" dirty="0"/>
              <a:t> </a:t>
            </a:r>
            <a:r>
              <a:rPr lang="en-US" sz="2800" dirty="0" err="1"/>
              <a:t>hari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GO stadium </a:t>
            </a:r>
            <a:r>
              <a:rPr lang="en-US" sz="2800" dirty="0" err="1"/>
              <a:t>dini</a:t>
            </a:r>
            <a:r>
              <a:rPr lang="en-US" sz="2800" dirty="0"/>
              <a:t>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bergejala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Perempuan</a:t>
            </a:r>
            <a:r>
              <a:rPr lang="en-US" sz="2800" dirty="0"/>
              <a:t>:</a:t>
            </a:r>
          </a:p>
          <a:p>
            <a:pPr>
              <a:buFontTx/>
              <a:buChar char="-"/>
            </a:pPr>
            <a:r>
              <a:rPr lang="en-US" sz="2800" dirty="0" err="1"/>
              <a:t>Sulit</a:t>
            </a:r>
            <a:r>
              <a:rPr lang="en-US" sz="2800" dirty="0"/>
              <a:t> </a:t>
            </a:r>
            <a:r>
              <a:rPr lang="en-US" sz="2800" dirty="0" err="1"/>
              <a:t>dilihat</a:t>
            </a:r>
            <a:r>
              <a:rPr lang="en-US" sz="2800" dirty="0"/>
              <a:t> </a:t>
            </a:r>
            <a:r>
              <a:rPr lang="en-US" sz="2800" dirty="0" err="1"/>
              <a:t>kasat</a:t>
            </a:r>
            <a:r>
              <a:rPr lang="en-US" sz="2800" dirty="0"/>
              <a:t> </a:t>
            </a:r>
            <a:r>
              <a:rPr lang="en-US" sz="2800" dirty="0" err="1"/>
              <a:t>mata</a:t>
            </a:r>
            <a:endParaRPr lang="en-US" sz="2800" dirty="0"/>
          </a:p>
          <a:p>
            <a:pPr>
              <a:buFontTx/>
              <a:buChar char="-"/>
            </a:pPr>
            <a:r>
              <a:rPr lang="en-US" sz="2800" dirty="0" err="1"/>
              <a:t>Nyeri</a:t>
            </a:r>
            <a:r>
              <a:rPr lang="en-US" sz="2800" dirty="0"/>
              <a:t> di </a:t>
            </a:r>
            <a:r>
              <a:rPr lang="en-US" sz="2800" dirty="0" err="1"/>
              <a:t>perut</a:t>
            </a:r>
            <a:r>
              <a:rPr lang="en-US" sz="2800" dirty="0"/>
              <a:t> </a:t>
            </a:r>
            <a:r>
              <a:rPr lang="en-US" sz="2800" dirty="0" err="1"/>
              <a:t>bawah</a:t>
            </a:r>
            <a:r>
              <a:rPr lang="en-US" sz="2800" dirty="0"/>
              <a:t>, </a:t>
            </a:r>
            <a:r>
              <a:rPr lang="en-US" sz="2800" dirty="0" err="1"/>
              <a:t>kadang</a:t>
            </a:r>
            <a:r>
              <a:rPr lang="en-US" sz="2800" dirty="0"/>
              <a:t> </a:t>
            </a:r>
            <a:r>
              <a:rPr lang="en-US" sz="2800" dirty="0" err="1"/>
              <a:t>keputihan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sedap</a:t>
            </a:r>
            <a:endParaRPr lang="en-US" sz="2800" dirty="0"/>
          </a:p>
          <a:p>
            <a:pPr>
              <a:buFontTx/>
              <a:buChar char="-"/>
            </a:pPr>
            <a:r>
              <a:rPr lang="en-US" sz="2800" dirty="0" err="1"/>
              <a:t>Alat</a:t>
            </a:r>
            <a:r>
              <a:rPr lang="en-US" sz="2800" dirty="0"/>
              <a:t> </a:t>
            </a:r>
            <a:r>
              <a:rPr lang="en-US" sz="2800" dirty="0" err="1"/>
              <a:t>kelamin</a:t>
            </a:r>
            <a:r>
              <a:rPr lang="en-US" sz="2800" dirty="0"/>
              <a:t> </a:t>
            </a:r>
            <a:r>
              <a:rPr lang="en-US" sz="2800" dirty="0" err="1"/>
              <a:t>sakit</a:t>
            </a:r>
            <a:r>
              <a:rPr lang="en-US" sz="2800" dirty="0"/>
              <a:t>/ </a:t>
            </a:r>
            <a:r>
              <a:rPr lang="en-US" sz="2800" dirty="0" err="1"/>
              <a:t>gatal</a:t>
            </a:r>
            <a:endParaRPr lang="en-US" sz="2800" dirty="0"/>
          </a:p>
          <a:p>
            <a:pPr>
              <a:buFontTx/>
              <a:buChar char="-"/>
            </a:pPr>
            <a:r>
              <a:rPr lang="en-US" sz="2800" dirty="0"/>
              <a:t>Rasa </a:t>
            </a:r>
            <a:r>
              <a:rPr lang="en-US" sz="2800" dirty="0" err="1"/>
              <a:t>sakit</a:t>
            </a:r>
            <a:r>
              <a:rPr lang="en-US" sz="2800" dirty="0"/>
              <a:t>/ </a:t>
            </a:r>
            <a:r>
              <a:rPr lang="en-US" sz="2800" dirty="0" err="1"/>
              <a:t>panas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kencing</a:t>
            </a:r>
            <a:endParaRPr lang="en-US" sz="2800" dirty="0"/>
          </a:p>
          <a:p>
            <a:pPr>
              <a:buFontTx/>
              <a:buChar char="-"/>
            </a:pPr>
            <a:r>
              <a:rPr lang="en-US" sz="2800" dirty="0" err="1"/>
              <a:t>Perdarahan</a:t>
            </a:r>
            <a:r>
              <a:rPr lang="en-US" sz="2800" dirty="0"/>
              <a:t>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berhubungan</a:t>
            </a:r>
            <a:r>
              <a:rPr lang="en-US" sz="2800" dirty="0"/>
              <a:t> </a:t>
            </a:r>
            <a:r>
              <a:rPr lang="en-US" sz="2800" dirty="0" err="1"/>
              <a:t>seksual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Pengobatan</a:t>
            </a:r>
            <a:r>
              <a:rPr lang="en-US" sz="2800" dirty="0"/>
              <a:t>: </a:t>
            </a:r>
            <a:r>
              <a:rPr lang="en-US" sz="2800" dirty="0" err="1"/>
              <a:t>Antibiotik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11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343400"/>
            <a:ext cx="4343400" cy="12293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Adalah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id-ID" sz="2000" dirty="0">
                <a:solidFill>
                  <a:schemeClr val="tx1"/>
                </a:solidFill>
              </a:rPr>
              <a:t>b</a:t>
            </a:r>
            <a:r>
              <a:rPr lang="en-US" sz="2000" dirty="0" err="1">
                <a:solidFill>
                  <a:schemeClr val="tx1"/>
                </a:solidFill>
              </a:rPr>
              <a:t>erbagai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infeksi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menular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satu</a:t>
            </a:r>
            <a:r>
              <a:rPr lang="en-US" sz="2000" dirty="0">
                <a:solidFill>
                  <a:schemeClr val="tx1"/>
                </a:solidFill>
              </a:rPr>
              <a:t> orang </a:t>
            </a:r>
            <a:r>
              <a:rPr lang="en-US" sz="2000" dirty="0" err="1">
                <a:solidFill>
                  <a:schemeClr val="tx1"/>
                </a:solidFill>
              </a:rPr>
              <a:t>ke</a:t>
            </a:r>
            <a:r>
              <a:rPr lang="en-US" sz="2000" dirty="0">
                <a:solidFill>
                  <a:schemeClr val="tx1"/>
                </a:solidFill>
              </a:rPr>
              <a:t> orang lain </a:t>
            </a:r>
            <a:r>
              <a:rPr lang="en-US" sz="2000" dirty="0" err="1">
                <a:solidFill>
                  <a:schemeClr val="tx1"/>
                </a:solidFill>
              </a:rPr>
              <a:t>melalui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kontak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seksual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9AE51A-7808-DEF0-1CDA-E5BB73E47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7350"/>
            <a:ext cx="6324600" cy="3803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354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Gonore</a:t>
            </a:r>
            <a:br>
              <a:rPr lang="en-US" dirty="0"/>
            </a:br>
            <a:r>
              <a:rPr lang="en-US" dirty="0" err="1"/>
              <a:t>Tipe</a:t>
            </a:r>
            <a:r>
              <a:rPr lang="en-US" dirty="0"/>
              <a:t>: </a:t>
            </a:r>
            <a:r>
              <a:rPr lang="en-US" dirty="0" err="1"/>
              <a:t>Bakterial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3"/>
            <a:ext cx="7620000" cy="544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185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3528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Menular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Bayi</a:t>
            </a:r>
            <a:endParaRPr lang="en-US" dirty="0"/>
          </a:p>
        </p:txBody>
      </p:sp>
      <p:pic>
        <p:nvPicPr>
          <p:cNvPr id="1026" name="Picture 2" descr="http://tokoalkes.com/wp-content/uploads/2014/04/konjungtivis-gonorrhea-bay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292754" cy="4572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72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Herpes Genital (HSV-2)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Tipe</a:t>
            </a:r>
            <a:r>
              <a:rPr lang="en-US" dirty="0"/>
              <a:t> : Viral</a:t>
            </a:r>
          </a:p>
          <a:p>
            <a:r>
              <a:rPr lang="en-US" dirty="0"/>
              <a:t>Cara </a:t>
            </a:r>
            <a:r>
              <a:rPr lang="en-US" dirty="0" err="1"/>
              <a:t>penularan</a:t>
            </a:r>
            <a:r>
              <a:rPr lang="en-US" dirty="0"/>
              <a:t> :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seksual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vaginal, anal </a:t>
            </a:r>
            <a:r>
              <a:rPr lang="en-US" dirty="0" err="1"/>
              <a:t>maupun</a:t>
            </a:r>
            <a:r>
              <a:rPr lang="en-US" dirty="0"/>
              <a:t> oral</a:t>
            </a:r>
          </a:p>
          <a:p>
            <a:r>
              <a:rPr lang="en-US" dirty="0" err="1"/>
              <a:t>Gejala</a:t>
            </a:r>
            <a:r>
              <a:rPr lang="en-US" dirty="0"/>
              <a:t> : </a:t>
            </a:r>
          </a:p>
          <a:p>
            <a:pPr lvl="1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luka</a:t>
            </a:r>
            <a:r>
              <a:rPr lang="en-US" dirty="0"/>
              <a:t> </a:t>
            </a:r>
            <a:r>
              <a:rPr lang="en-US" dirty="0" err="1"/>
              <a:t>lecet</a:t>
            </a:r>
            <a:r>
              <a:rPr lang="en-US" dirty="0"/>
              <a:t> </a:t>
            </a:r>
            <a:r>
              <a:rPr lang="en-US" dirty="0" err="1"/>
              <a:t>disekitar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, </a:t>
            </a:r>
            <a:r>
              <a:rPr lang="en-US" dirty="0" err="1"/>
              <a:t>dinding</a:t>
            </a:r>
            <a:r>
              <a:rPr lang="en-US" dirty="0"/>
              <a:t> </a:t>
            </a:r>
            <a:r>
              <a:rPr lang="en-US" dirty="0" err="1"/>
              <a:t>liang</a:t>
            </a:r>
            <a:r>
              <a:rPr lang="en-US" dirty="0"/>
              <a:t> </a:t>
            </a:r>
            <a:r>
              <a:rPr lang="en-US" dirty="0" err="1"/>
              <a:t>kemaluan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anus.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luka</a:t>
            </a:r>
            <a:r>
              <a:rPr lang="en-US" dirty="0"/>
              <a:t> </a:t>
            </a:r>
            <a:r>
              <a:rPr lang="en-US" dirty="0" err="1"/>
              <a:t>lecet</a:t>
            </a:r>
            <a:r>
              <a:rPr lang="en-US" dirty="0"/>
              <a:t> </a:t>
            </a:r>
            <a:r>
              <a:rPr lang="en-US" dirty="0" err="1"/>
              <a:t>dibatang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penis </a:t>
            </a:r>
            <a:r>
              <a:rPr lang="en-US" dirty="0" err="1"/>
              <a:t>atau</a:t>
            </a:r>
            <a:r>
              <a:rPr lang="en-US" dirty="0"/>
              <a:t> anus.</a:t>
            </a:r>
          </a:p>
          <a:p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inkubasi</a:t>
            </a:r>
            <a:r>
              <a:rPr lang="en-US" dirty="0"/>
              <a:t>: 1-26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6-7 </a:t>
            </a:r>
            <a:r>
              <a:rPr lang="en-US" dirty="0" err="1"/>
              <a:t>hari</a:t>
            </a:r>
            <a:endParaRPr lang="en-US" dirty="0"/>
          </a:p>
          <a:p>
            <a:r>
              <a:rPr lang="en-US" dirty="0" err="1"/>
              <a:t>Pengobatan</a:t>
            </a:r>
            <a:r>
              <a:rPr lang="en-US" dirty="0"/>
              <a:t>: </a:t>
            </a:r>
            <a:r>
              <a:rPr lang="en-US" dirty="0" err="1"/>
              <a:t>obat</a:t>
            </a:r>
            <a:r>
              <a:rPr lang="en-US" dirty="0"/>
              <a:t> antivirus (</a:t>
            </a:r>
            <a:r>
              <a:rPr lang="en-US" dirty="0" err="1"/>
              <a:t>achiclovir</a:t>
            </a:r>
            <a:r>
              <a:rPr lang="en-US" dirty="0"/>
              <a:t>) </a:t>
            </a:r>
          </a:p>
          <a:p>
            <a:r>
              <a:rPr lang="en-US" dirty="0" err="1"/>
              <a:t>Akibat</a:t>
            </a:r>
            <a:r>
              <a:rPr lang="en-US" dirty="0"/>
              <a:t>: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terinfeksi</a:t>
            </a:r>
            <a:r>
              <a:rPr lang="en-US" dirty="0"/>
              <a:t> HIV, </a:t>
            </a:r>
            <a:r>
              <a:rPr lang="en-US" dirty="0" err="1"/>
              <a:t>kelahiran</a:t>
            </a:r>
            <a:r>
              <a:rPr lang="en-US" dirty="0"/>
              <a:t> </a:t>
            </a:r>
            <a:r>
              <a:rPr lang="en-US" dirty="0" err="1"/>
              <a:t>prematur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</a:t>
            </a:r>
            <a:r>
              <a:rPr lang="en-US" dirty="0" err="1"/>
              <a:t>hamil</a:t>
            </a:r>
            <a:endParaRPr lang="en-US" dirty="0"/>
          </a:p>
          <a:p>
            <a:r>
              <a:rPr lang="en-US" dirty="0" err="1"/>
              <a:t>Pencegahan</a:t>
            </a:r>
            <a:r>
              <a:rPr lang="en-US" dirty="0"/>
              <a:t>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seks</a:t>
            </a:r>
            <a:r>
              <a:rPr lang="en-US" dirty="0"/>
              <a:t> anal, vaginal </a:t>
            </a:r>
            <a:r>
              <a:rPr lang="en-US" dirty="0" err="1"/>
              <a:t>maupun</a:t>
            </a:r>
            <a:r>
              <a:rPr lang="en-US" dirty="0"/>
              <a:t> oral </a:t>
            </a:r>
            <a:r>
              <a:rPr lang="en-US" dirty="0" err="1"/>
              <a:t>dengan</a:t>
            </a:r>
            <a:r>
              <a:rPr lang="en-US" dirty="0"/>
              <a:t> orang yang </a:t>
            </a:r>
            <a:r>
              <a:rPr lang="en-US" dirty="0" err="1"/>
              <a:t>terinfeksi</a:t>
            </a:r>
            <a:r>
              <a:rPr lang="en-US" dirty="0"/>
              <a:t>.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kondom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9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Herpes Genital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57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3" y="1447800"/>
            <a:ext cx="3733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453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Papilloma Virus (HPV)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Tipe</a:t>
            </a:r>
            <a:r>
              <a:rPr lang="en-US" dirty="0"/>
              <a:t>: Viral</a:t>
            </a:r>
          </a:p>
          <a:p>
            <a:r>
              <a:rPr lang="en-US" dirty="0"/>
              <a:t>Cara </a:t>
            </a:r>
            <a:r>
              <a:rPr lang="en-US" dirty="0" err="1"/>
              <a:t>penularan</a:t>
            </a:r>
            <a:r>
              <a:rPr lang="en-US" dirty="0"/>
              <a:t>: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seksual</a:t>
            </a:r>
            <a:r>
              <a:rPr lang="en-US" dirty="0"/>
              <a:t> vaginal, oral, anal</a:t>
            </a:r>
          </a:p>
          <a:p>
            <a:r>
              <a:rPr lang="en-US" dirty="0" err="1"/>
              <a:t>Gejala</a:t>
            </a:r>
            <a:r>
              <a:rPr lang="en-US" dirty="0"/>
              <a:t>: </a:t>
            </a:r>
            <a:r>
              <a:rPr lang="en-US" dirty="0" err="1"/>
              <a:t>tonjolan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, </a:t>
            </a:r>
            <a:r>
              <a:rPr lang="en-US" dirty="0" err="1"/>
              <a:t>kutil</a:t>
            </a:r>
            <a:r>
              <a:rPr lang="en-US" dirty="0"/>
              <a:t> yang </a:t>
            </a:r>
            <a:r>
              <a:rPr lang="en-US" dirty="0" err="1"/>
              <a:t>menyerupai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kol</a:t>
            </a:r>
            <a:r>
              <a:rPr lang="en-US" dirty="0"/>
              <a:t> </a:t>
            </a:r>
            <a:r>
              <a:rPr lang="en-US" dirty="0" err="1"/>
              <a:t>tumbuh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, anus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tenggorokan</a:t>
            </a:r>
            <a:endParaRPr lang="en-US" dirty="0"/>
          </a:p>
          <a:p>
            <a:r>
              <a:rPr lang="en-US" dirty="0" err="1"/>
              <a:t>Pengobatan</a:t>
            </a:r>
            <a:r>
              <a:rPr lang="en-US" dirty="0"/>
              <a:t>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pengobatan</a:t>
            </a:r>
            <a:r>
              <a:rPr lang="en-US" dirty="0"/>
              <a:t>, </a:t>
            </a:r>
            <a:r>
              <a:rPr lang="en-US" dirty="0" err="1"/>
              <a:t>kutil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laser </a:t>
            </a:r>
          </a:p>
          <a:p>
            <a:r>
              <a:rPr lang="en-US" dirty="0" err="1"/>
              <a:t>Konsekuensi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: HPV </a:t>
            </a:r>
            <a:r>
              <a:rPr lang="en-US" dirty="0" err="1"/>
              <a:t>merupakan</a:t>
            </a:r>
            <a:r>
              <a:rPr lang="en-US" dirty="0"/>
              <a:t> virus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kutil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strain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 </a:t>
            </a:r>
            <a:r>
              <a:rPr lang="en-US" dirty="0" err="1"/>
              <a:t>serviks</a:t>
            </a:r>
            <a:r>
              <a:rPr lang="en-US" dirty="0"/>
              <a:t>, vulva, vagina, anus </a:t>
            </a:r>
            <a:r>
              <a:rPr lang="en-US" dirty="0" err="1"/>
              <a:t>dan</a:t>
            </a:r>
            <a:r>
              <a:rPr lang="en-US" dirty="0"/>
              <a:t> penis.</a:t>
            </a:r>
          </a:p>
          <a:p>
            <a:r>
              <a:rPr lang="en-US" dirty="0" err="1"/>
              <a:t>Konsekuensi</a:t>
            </a:r>
            <a:r>
              <a:rPr lang="en-US" dirty="0"/>
              <a:t>: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bayi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menyebbakan</a:t>
            </a:r>
            <a:r>
              <a:rPr lang="en-US" dirty="0"/>
              <a:t> </a:t>
            </a:r>
            <a:r>
              <a:rPr lang="en-US" dirty="0" err="1"/>
              <a:t>timbulnya</a:t>
            </a:r>
            <a:r>
              <a:rPr lang="en-US" dirty="0"/>
              <a:t> </a:t>
            </a:r>
            <a:r>
              <a:rPr lang="en-US" dirty="0" err="1"/>
              <a:t>kutil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tenggorokan</a:t>
            </a:r>
            <a:r>
              <a:rPr lang="en-US" dirty="0"/>
              <a:t> yang </a:t>
            </a:r>
            <a:r>
              <a:rPr lang="en-US" dirty="0" err="1"/>
              <a:t>menyumbat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nafas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di </a:t>
            </a:r>
            <a:r>
              <a:rPr lang="en-US" dirty="0" err="1"/>
              <a:t>keluarkan</a:t>
            </a:r>
            <a:r>
              <a:rPr lang="en-US" dirty="0"/>
              <a:t>.</a:t>
            </a:r>
          </a:p>
          <a:p>
            <a:r>
              <a:rPr lang="en-US" dirty="0" err="1"/>
              <a:t>Pencegahan</a:t>
            </a:r>
            <a:r>
              <a:rPr lang="en-US" dirty="0"/>
              <a:t>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 </a:t>
            </a:r>
            <a:r>
              <a:rPr lang="en-US" dirty="0" err="1"/>
              <a:t>seks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53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HPV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5531" y="3305969"/>
            <a:ext cx="28765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Image result for HPV dan kut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77" y="1396180"/>
            <a:ext cx="4691281" cy="546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05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/>
              <a:t>Sifilis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53000"/>
          </a:xfrm>
        </p:spPr>
        <p:txBody>
          <a:bodyPr>
            <a:noAutofit/>
          </a:bodyPr>
          <a:lstStyle/>
          <a:p>
            <a:r>
              <a:rPr lang="en-US" sz="2000" dirty="0" err="1"/>
              <a:t>Tipe</a:t>
            </a:r>
            <a:r>
              <a:rPr lang="en-US" sz="2000" dirty="0"/>
              <a:t>: </a:t>
            </a:r>
            <a:r>
              <a:rPr lang="en-US" sz="2000" dirty="0" err="1"/>
              <a:t>bakterial</a:t>
            </a:r>
            <a:endParaRPr lang="en-US" sz="2000" dirty="0"/>
          </a:p>
          <a:p>
            <a:r>
              <a:rPr lang="en-US" sz="2000" dirty="0"/>
              <a:t>Cara </a:t>
            </a:r>
            <a:r>
              <a:rPr lang="en-US" sz="2000" dirty="0" err="1"/>
              <a:t>penularan</a:t>
            </a:r>
            <a:r>
              <a:rPr lang="en-US" sz="2000" dirty="0"/>
              <a:t>: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seks</a:t>
            </a:r>
            <a:r>
              <a:rPr lang="en-US" sz="2000" dirty="0"/>
              <a:t> vaginal, anal </a:t>
            </a:r>
            <a:r>
              <a:rPr lang="en-US" sz="2000" dirty="0" err="1"/>
              <a:t>atau</a:t>
            </a:r>
            <a:r>
              <a:rPr lang="en-US" sz="2000" dirty="0"/>
              <a:t> oral. </a:t>
            </a:r>
            <a:r>
              <a:rPr lang="en-US" sz="2000" dirty="0" err="1"/>
              <a:t>Kontak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yang </a:t>
            </a:r>
            <a:r>
              <a:rPr lang="en-US" sz="2000" dirty="0" err="1"/>
              <a:t>terinfeksi</a:t>
            </a:r>
            <a:endParaRPr lang="en-US" sz="2000" dirty="0"/>
          </a:p>
          <a:p>
            <a:r>
              <a:rPr lang="en-US" sz="2000" dirty="0" err="1"/>
              <a:t>Gejala</a:t>
            </a:r>
            <a:r>
              <a:rPr lang="en-US" sz="2000" dirty="0"/>
              <a:t>: </a:t>
            </a:r>
          </a:p>
          <a:p>
            <a:pPr lvl="1"/>
            <a:r>
              <a:rPr lang="en-US" sz="1600" dirty="0"/>
              <a:t>TAHAP 1(</a:t>
            </a:r>
            <a:r>
              <a:rPr lang="en-US" sz="1600" dirty="0" err="1"/>
              <a:t>sifilis</a:t>
            </a:r>
            <a:r>
              <a:rPr lang="en-US" sz="1600" dirty="0"/>
              <a:t> primer): </a:t>
            </a:r>
            <a:r>
              <a:rPr lang="en-US" sz="1600" dirty="0" err="1"/>
              <a:t>Terjadi</a:t>
            </a:r>
            <a:r>
              <a:rPr lang="en-US" sz="1600" dirty="0"/>
              <a:t> 9-90 </a:t>
            </a:r>
            <a:r>
              <a:rPr lang="en-US" sz="1600" dirty="0" err="1"/>
              <a:t>hari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terinfeksi</a:t>
            </a:r>
            <a:r>
              <a:rPr lang="en-US" sz="1600" dirty="0"/>
              <a:t>, </a:t>
            </a:r>
            <a:r>
              <a:rPr lang="en-US" sz="1600" dirty="0" err="1"/>
              <a:t>timbul</a:t>
            </a:r>
            <a:r>
              <a:rPr lang="en-US" sz="1600" dirty="0"/>
              <a:t> </a:t>
            </a:r>
            <a:r>
              <a:rPr lang="en-US" sz="1600" dirty="0" err="1"/>
              <a:t>luka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nyeri</a:t>
            </a:r>
            <a:r>
              <a:rPr lang="en-US" sz="1600" dirty="0"/>
              <a:t> </a:t>
            </a:r>
            <a:r>
              <a:rPr lang="en-US" sz="1600" dirty="0" err="1"/>
              <a:t>dipenis</a:t>
            </a:r>
            <a:endParaRPr lang="en-US" sz="1600" dirty="0"/>
          </a:p>
          <a:p>
            <a:pPr lvl="1"/>
            <a:r>
              <a:rPr lang="en-US" sz="1600" dirty="0"/>
              <a:t>TAHAP 2 (</a:t>
            </a:r>
            <a:r>
              <a:rPr lang="en-US" sz="1600" dirty="0" err="1"/>
              <a:t>sifilis</a:t>
            </a:r>
            <a:r>
              <a:rPr lang="en-US" sz="1600" dirty="0"/>
              <a:t> </a:t>
            </a:r>
            <a:r>
              <a:rPr lang="en-US" sz="1600" dirty="0" err="1"/>
              <a:t>sekunder</a:t>
            </a:r>
            <a:r>
              <a:rPr lang="en-US" sz="1600" dirty="0"/>
              <a:t>):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bulan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tahap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, </a:t>
            </a:r>
            <a:r>
              <a:rPr lang="en-US" sz="1600" dirty="0" err="1"/>
              <a:t>bercak</a:t>
            </a:r>
            <a:r>
              <a:rPr lang="en-US" sz="1600" dirty="0"/>
              <a:t> </a:t>
            </a:r>
            <a:r>
              <a:rPr lang="en-US" sz="1600" dirty="0" err="1"/>
              <a:t>merah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gatal</a:t>
            </a:r>
            <a:r>
              <a:rPr lang="en-US" sz="1600" dirty="0"/>
              <a:t> </a:t>
            </a:r>
            <a:r>
              <a:rPr lang="en-US" sz="1600" dirty="0" err="1"/>
              <a:t>ditangan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kaki, </a:t>
            </a:r>
            <a:r>
              <a:rPr lang="en-US" sz="1600" dirty="0" err="1"/>
              <a:t>pembesaran</a:t>
            </a:r>
            <a:r>
              <a:rPr lang="en-US" sz="1600" dirty="0"/>
              <a:t> </a:t>
            </a:r>
            <a:r>
              <a:rPr lang="en-US" sz="1600" dirty="0" err="1"/>
              <a:t>kelenjar</a:t>
            </a:r>
            <a:r>
              <a:rPr lang="en-US" sz="1600" dirty="0"/>
              <a:t> </a:t>
            </a:r>
            <a:r>
              <a:rPr lang="en-US" sz="1600" dirty="0" err="1"/>
              <a:t>limfa</a:t>
            </a:r>
            <a:r>
              <a:rPr lang="en-US" sz="1600" dirty="0"/>
              <a:t>, </a:t>
            </a:r>
            <a:r>
              <a:rPr lang="en-US" sz="1600" dirty="0" err="1"/>
              <a:t>kutil</a:t>
            </a:r>
            <a:r>
              <a:rPr lang="en-US" sz="1600" dirty="0"/>
              <a:t> </a:t>
            </a:r>
            <a:r>
              <a:rPr lang="en-US" sz="1600" dirty="0" err="1"/>
              <a:t>disekitar</a:t>
            </a:r>
            <a:r>
              <a:rPr lang="en-US" sz="1600" dirty="0"/>
              <a:t> </a:t>
            </a:r>
            <a:r>
              <a:rPr lang="en-US" sz="1600" dirty="0" err="1"/>
              <a:t>alat</a:t>
            </a:r>
            <a:r>
              <a:rPr lang="en-US" sz="1600" dirty="0"/>
              <a:t> </a:t>
            </a:r>
            <a:r>
              <a:rPr lang="en-US" sz="1600" dirty="0" err="1"/>
              <a:t>kelamin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anus.</a:t>
            </a:r>
          </a:p>
          <a:p>
            <a:pPr lvl="1"/>
            <a:r>
              <a:rPr lang="en-US" sz="1600" dirty="0"/>
              <a:t>TAHAP 3(</a:t>
            </a:r>
            <a:r>
              <a:rPr lang="en-US" sz="1600" dirty="0" err="1"/>
              <a:t>sifilis</a:t>
            </a:r>
            <a:r>
              <a:rPr lang="en-US" sz="1600" dirty="0"/>
              <a:t> </a:t>
            </a:r>
            <a:r>
              <a:rPr lang="en-US" sz="1600" dirty="0" err="1"/>
              <a:t>laten</a:t>
            </a:r>
            <a:r>
              <a:rPr lang="en-US" sz="1600" dirty="0"/>
              <a:t>):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keluhan</a:t>
            </a:r>
            <a:r>
              <a:rPr lang="en-US" sz="1600" dirty="0"/>
              <a:t>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infeksi</a:t>
            </a:r>
            <a:r>
              <a:rPr lang="en-US" sz="1600" dirty="0"/>
              <a:t> </a:t>
            </a:r>
            <a:r>
              <a:rPr lang="en-US" sz="1600" dirty="0" err="1"/>
              <a:t>menyerang</a:t>
            </a:r>
            <a:r>
              <a:rPr lang="en-US" sz="1600" dirty="0"/>
              <a:t> </a:t>
            </a:r>
            <a:r>
              <a:rPr lang="en-US" sz="1600" dirty="0" err="1"/>
              <a:t>oragn</a:t>
            </a:r>
            <a:r>
              <a:rPr lang="en-US" sz="1600" dirty="0"/>
              <a:t> </a:t>
            </a:r>
            <a:r>
              <a:rPr lang="en-US" sz="1600" dirty="0" err="1"/>
              <a:t>tubuh</a:t>
            </a:r>
            <a:r>
              <a:rPr lang="en-US" sz="1600" dirty="0"/>
              <a:t> lain. </a:t>
            </a:r>
            <a:r>
              <a:rPr lang="en-US" sz="1600" dirty="0" err="1"/>
              <a:t>Diketahui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lewat</a:t>
            </a:r>
            <a:r>
              <a:rPr lang="en-US" sz="1600" dirty="0"/>
              <a:t> </a:t>
            </a:r>
            <a:r>
              <a:rPr lang="en-US" sz="1600" dirty="0" err="1"/>
              <a:t>pemeriksaan</a:t>
            </a:r>
            <a:r>
              <a:rPr lang="en-US" sz="1600" dirty="0"/>
              <a:t> </a:t>
            </a:r>
            <a:r>
              <a:rPr lang="en-US" sz="1600" dirty="0" err="1"/>
              <a:t>darah</a:t>
            </a:r>
            <a:endParaRPr lang="en-US" sz="1600" dirty="0"/>
          </a:p>
          <a:p>
            <a:pPr lvl="1"/>
            <a:r>
              <a:rPr lang="en-US" sz="1600" dirty="0"/>
              <a:t>TAHAP 4 (</a:t>
            </a:r>
            <a:r>
              <a:rPr lang="en-US" sz="1600" dirty="0" err="1"/>
              <a:t>sifilis</a:t>
            </a:r>
            <a:r>
              <a:rPr lang="en-US" sz="1600" dirty="0"/>
              <a:t> </a:t>
            </a:r>
            <a:r>
              <a:rPr lang="en-US" sz="1600" dirty="0" err="1"/>
              <a:t>tersier</a:t>
            </a:r>
            <a:r>
              <a:rPr lang="en-US" sz="1600" dirty="0"/>
              <a:t>): </a:t>
            </a:r>
            <a:r>
              <a:rPr lang="en-US" sz="1600" dirty="0" err="1"/>
              <a:t>timbul</a:t>
            </a:r>
            <a:r>
              <a:rPr lang="en-US" sz="1600" dirty="0"/>
              <a:t> 5-50 </a:t>
            </a:r>
            <a:r>
              <a:rPr lang="en-US" sz="1600" dirty="0" err="1"/>
              <a:t>tahun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sifilis</a:t>
            </a:r>
            <a:r>
              <a:rPr lang="en-US" sz="1600" dirty="0"/>
              <a:t> </a:t>
            </a:r>
            <a:r>
              <a:rPr lang="en-US" sz="1600" dirty="0" err="1"/>
              <a:t>sekunder</a:t>
            </a:r>
            <a:r>
              <a:rPr lang="en-US" sz="1600" dirty="0"/>
              <a:t>. </a:t>
            </a:r>
            <a:r>
              <a:rPr lang="en-US" sz="1600" dirty="0" err="1"/>
              <a:t>Kerusakan</a:t>
            </a:r>
            <a:r>
              <a:rPr lang="en-US" sz="1600" dirty="0"/>
              <a:t> </a:t>
            </a:r>
            <a:r>
              <a:rPr lang="en-US" sz="1600" dirty="0" err="1"/>
              <a:t>menetap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otak</a:t>
            </a:r>
            <a:r>
              <a:rPr lang="en-US" sz="1600" dirty="0"/>
              <a:t>, </a:t>
            </a:r>
            <a:r>
              <a:rPr lang="en-US" sz="1600" dirty="0" err="1"/>
              <a:t>pembuluh</a:t>
            </a:r>
            <a:r>
              <a:rPr lang="en-US" sz="1600" dirty="0"/>
              <a:t> </a:t>
            </a:r>
            <a:r>
              <a:rPr lang="en-US" sz="1600" dirty="0" err="1"/>
              <a:t>darah</a:t>
            </a:r>
            <a:r>
              <a:rPr lang="en-US" sz="1600" dirty="0"/>
              <a:t>, </a:t>
            </a:r>
            <a:r>
              <a:rPr lang="en-US" sz="1600" dirty="0" err="1"/>
              <a:t>jantung</a:t>
            </a:r>
            <a:r>
              <a:rPr lang="en-US" sz="1600" dirty="0"/>
              <a:t>, </a:t>
            </a:r>
            <a:r>
              <a:rPr lang="en-US" sz="1600" dirty="0" err="1"/>
              <a:t>serabut</a:t>
            </a:r>
            <a:r>
              <a:rPr lang="en-US" sz="1600" dirty="0"/>
              <a:t> </a:t>
            </a:r>
            <a:r>
              <a:rPr lang="en-US" sz="1600" dirty="0" err="1"/>
              <a:t>saraf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sumsum</a:t>
            </a:r>
            <a:r>
              <a:rPr lang="en-US" sz="1600" dirty="0"/>
              <a:t> </a:t>
            </a:r>
            <a:r>
              <a:rPr lang="en-US" sz="1600" dirty="0" err="1"/>
              <a:t>tulang</a:t>
            </a:r>
            <a:r>
              <a:rPr lang="en-US" sz="1600" dirty="0"/>
              <a:t> </a:t>
            </a:r>
            <a:r>
              <a:rPr lang="en-US" sz="1600" dirty="0" err="1"/>
              <a:t>belakang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TAHAP 5 (</a:t>
            </a:r>
            <a:r>
              <a:rPr lang="en-US" sz="1600" dirty="0" err="1"/>
              <a:t>sifilis</a:t>
            </a:r>
            <a:r>
              <a:rPr lang="en-US" sz="1600" dirty="0"/>
              <a:t> congenital): </a:t>
            </a:r>
            <a:r>
              <a:rPr lang="en-US" sz="1600" dirty="0" err="1"/>
              <a:t>ibu</a:t>
            </a:r>
            <a:r>
              <a:rPr lang="en-US" sz="1600" dirty="0"/>
              <a:t> </a:t>
            </a:r>
            <a:r>
              <a:rPr lang="en-US" sz="1600" dirty="0" err="1"/>
              <a:t>hamil</a:t>
            </a:r>
            <a:r>
              <a:rPr lang="en-US" sz="1600" dirty="0"/>
              <a:t> </a:t>
            </a:r>
            <a:r>
              <a:rPr lang="en-US" sz="1600" dirty="0" err="1"/>
              <a:t>terkena</a:t>
            </a:r>
            <a:r>
              <a:rPr lang="en-US" sz="1600" dirty="0"/>
              <a:t> </a:t>
            </a:r>
            <a:r>
              <a:rPr lang="en-US" sz="1600" dirty="0" err="1"/>
              <a:t>sifili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melahirkan</a:t>
            </a:r>
            <a:r>
              <a:rPr lang="en-US" sz="1600" dirty="0"/>
              <a:t> </a:t>
            </a:r>
            <a:r>
              <a:rPr lang="en-US" sz="1600" dirty="0" err="1"/>
              <a:t>anak</a:t>
            </a:r>
            <a:r>
              <a:rPr lang="en-US" sz="1600" dirty="0"/>
              <a:t> </a:t>
            </a:r>
            <a:r>
              <a:rPr lang="en-US" sz="1600" dirty="0" err="1"/>
              <a:t>menyebabkan</a:t>
            </a:r>
            <a:r>
              <a:rPr lang="en-US" sz="1600" dirty="0"/>
              <a:t> </a:t>
            </a:r>
            <a:r>
              <a:rPr lang="en-US" sz="1600" dirty="0" err="1"/>
              <a:t>kelainan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muka</a:t>
            </a:r>
            <a:r>
              <a:rPr lang="en-US" sz="1600" dirty="0"/>
              <a:t>, </a:t>
            </a:r>
            <a:r>
              <a:rPr lang="en-US" sz="1600" dirty="0" err="1"/>
              <a:t>kelainan</a:t>
            </a:r>
            <a:r>
              <a:rPr lang="en-US" sz="1600" dirty="0"/>
              <a:t> </a:t>
            </a:r>
            <a:r>
              <a:rPr lang="en-US" sz="1600" dirty="0" err="1"/>
              <a:t>tulang</a:t>
            </a:r>
            <a:r>
              <a:rPr lang="en-US" sz="1600" dirty="0"/>
              <a:t>, </a:t>
            </a:r>
            <a:r>
              <a:rPr lang="en-US" sz="1600" dirty="0" err="1"/>
              <a:t>kebutaan</a:t>
            </a:r>
            <a:r>
              <a:rPr lang="en-US" sz="1600" dirty="0"/>
              <a:t>, </a:t>
            </a:r>
            <a:r>
              <a:rPr lang="en-US" sz="1600" dirty="0" err="1"/>
              <a:t>ketulian,kelainan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gigi</a:t>
            </a:r>
            <a:r>
              <a:rPr lang="en-US" sz="1600" dirty="0"/>
              <a:t>, </a:t>
            </a:r>
            <a:r>
              <a:rPr lang="en-US" sz="1600" dirty="0" err="1"/>
              <a:t>kelainan</a:t>
            </a:r>
            <a:r>
              <a:rPr lang="en-US" sz="1600" dirty="0"/>
              <a:t> </a:t>
            </a:r>
            <a:r>
              <a:rPr lang="en-US" sz="1600" dirty="0" err="1"/>
              <a:t>kulit</a:t>
            </a:r>
            <a:r>
              <a:rPr lang="en-US" sz="1600" dirty="0"/>
              <a:t>, </a:t>
            </a:r>
            <a:r>
              <a:rPr lang="en-US" sz="1600" dirty="0" err="1"/>
              <a:t>lahir</a:t>
            </a:r>
            <a:r>
              <a:rPr lang="en-US" sz="1600" dirty="0"/>
              <a:t> </a:t>
            </a:r>
            <a:r>
              <a:rPr lang="en-US" sz="1600" dirty="0" err="1"/>
              <a:t>mati</a:t>
            </a:r>
            <a:endParaRPr lang="en-US" sz="1600" dirty="0"/>
          </a:p>
          <a:p>
            <a:r>
              <a:rPr lang="en-US" sz="2000" dirty="0" err="1"/>
              <a:t>Pengobatan</a:t>
            </a:r>
            <a:r>
              <a:rPr lang="en-US" sz="2000" dirty="0"/>
              <a:t>: </a:t>
            </a:r>
            <a:r>
              <a:rPr lang="en-US" sz="2000" dirty="0" err="1"/>
              <a:t>penisilin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kerusakan</a:t>
            </a:r>
            <a:r>
              <a:rPr lang="en-US" sz="2000" dirty="0"/>
              <a:t> </a:t>
            </a:r>
            <a:r>
              <a:rPr lang="en-US" sz="2000" dirty="0" err="1"/>
              <a:t>orgamn</a:t>
            </a:r>
            <a:r>
              <a:rPr lang="en-US" sz="2000" dirty="0"/>
              <a:t> </a:t>
            </a:r>
            <a:r>
              <a:rPr lang="en-US" sz="2000" dirty="0" err="1"/>
              <a:t>tubuh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diperbaiki</a:t>
            </a:r>
            <a:endParaRPr lang="en-US" sz="2000" dirty="0"/>
          </a:p>
          <a:p>
            <a:r>
              <a:rPr lang="en-US" sz="2000" dirty="0" err="1"/>
              <a:t>Konsekuensi</a:t>
            </a:r>
            <a:r>
              <a:rPr lang="en-US" sz="2000" dirty="0"/>
              <a:t>: </a:t>
            </a:r>
            <a:r>
              <a:rPr lang="en-US" sz="2000" dirty="0" err="1"/>
              <a:t>memperbesar</a:t>
            </a:r>
            <a:r>
              <a:rPr lang="en-US" sz="2000" dirty="0"/>
              <a:t> </a:t>
            </a:r>
            <a:r>
              <a:rPr lang="en-US" sz="2000" dirty="0" err="1"/>
              <a:t>resiko</a:t>
            </a:r>
            <a:r>
              <a:rPr lang="en-US" sz="2000" dirty="0"/>
              <a:t> </a:t>
            </a:r>
            <a:r>
              <a:rPr lang="en-US" sz="2000" dirty="0" err="1"/>
              <a:t>tertular</a:t>
            </a:r>
            <a:r>
              <a:rPr lang="en-US" sz="2000" dirty="0"/>
              <a:t> HIV,</a:t>
            </a:r>
          </a:p>
          <a:p>
            <a:r>
              <a:rPr lang="en-US" sz="2000" dirty="0" err="1"/>
              <a:t>Pencegahan</a:t>
            </a:r>
            <a:r>
              <a:rPr lang="en-US" sz="2000" dirty="0"/>
              <a:t>: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seks</a:t>
            </a:r>
            <a:r>
              <a:rPr lang="en-US" sz="2000" dirty="0"/>
              <a:t>, </a:t>
            </a:r>
            <a:r>
              <a:rPr lang="en-US" sz="2000" dirty="0" err="1"/>
              <a:t>hindari</a:t>
            </a:r>
            <a:r>
              <a:rPr lang="en-US" sz="2000" dirty="0"/>
              <a:t> </a:t>
            </a:r>
            <a:r>
              <a:rPr lang="en-US" sz="2000" dirty="0" err="1"/>
              <a:t>kontak</a:t>
            </a:r>
            <a:r>
              <a:rPr lang="en-US" sz="2000" dirty="0"/>
              <a:t> </a:t>
            </a:r>
            <a:r>
              <a:rPr lang="en-US" sz="2000" dirty="0" err="1"/>
              <a:t>luka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penderita</a:t>
            </a:r>
            <a:r>
              <a:rPr lang="en-US" sz="2000" dirty="0"/>
              <a:t> </a:t>
            </a:r>
            <a:r>
              <a:rPr lang="en-US" sz="2000" dirty="0" err="1"/>
              <a:t>sifilis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8969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Sifilis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799"/>
            <a:ext cx="3352800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91928"/>
            <a:ext cx="4719859" cy="3999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401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Trikomoniasis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Tipe</a:t>
            </a:r>
            <a:r>
              <a:rPr lang="en-US" dirty="0"/>
              <a:t>: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protozoa </a:t>
            </a:r>
            <a:r>
              <a:rPr lang="en-US" dirty="0" err="1"/>
              <a:t>Trichomonas</a:t>
            </a:r>
            <a:r>
              <a:rPr lang="en-US" dirty="0"/>
              <a:t> </a:t>
            </a:r>
            <a:r>
              <a:rPr lang="en-US" dirty="0" err="1"/>
              <a:t>Vaginalis</a:t>
            </a:r>
            <a:endParaRPr lang="en-US" dirty="0"/>
          </a:p>
          <a:p>
            <a:r>
              <a:rPr lang="en-US" dirty="0" err="1"/>
              <a:t>Prevalensi</a:t>
            </a:r>
            <a:r>
              <a:rPr lang="en-US" dirty="0"/>
              <a:t>: </a:t>
            </a:r>
            <a:r>
              <a:rPr lang="en-US" dirty="0" err="1"/>
              <a:t>terjadi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seksual</a:t>
            </a:r>
            <a:r>
              <a:rPr lang="en-US" dirty="0"/>
              <a:t>, </a:t>
            </a:r>
            <a:r>
              <a:rPr lang="en-US" dirty="0" err="1"/>
              <a:t>diperkirakan</a:t>
            </a:r>
            <a:r>
              <a:rPr lang="en-US" dirty="0"/>
              <a:t> 5 </a:t>
            </a:r>
            <a:r>
              <a:rPr lang="en-US" dirty="0" err="1"/>
              <a:t>juta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.</a:t>
            </a:r>
          </a:p>
          <a:p>
            <a:r>
              <a:rPr lang="en-US" dirty="0"/>
              <a:t>Cara </a:t>
            </a:r>
            <a:r>
              <a:rPr lang="en-US" dirty="0" err="1"/>
              <a:t>penularan</a:t>
            </a:r>
            <a:r>
              <a:rPr lang="en-US" dirty="0"/>
              <a:t>: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seksual</a:t>
            </a:r>
            <a:r>
              <a:rPr lang="en-US" dirty="0"/>
              <a:t>,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err="1"/>
              <a:t>penderita</a:t>
            </a:r>
            <a:endParaRPr lang="en-US" dirty="0"/>
          </a:p>
          <a:p>
            <a:r>
              <a:rPr lang="en-US" dirty="0" err="1"/>
              <a:t>Gejala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keputihan</a:t>
            </a:r>
            <a:r>
              <a:rPr lang="en-US" dirty="0"/>
              <a:t>, </a:t>
            </a:r>
            <a:r>
              <a:rPr lang="en-US" dirty="0" err="1"/>
              <a:t>berbusa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kehijauan</a:t>
            </a:r>
            <a:r>
              <a:rPr lang="en-US" dirty="0"/>
              <a:t>, rasa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buang</a:t>
            </a:r>
            <a:r>
              <a:rPr lang="en-US" dirty="0"/>
              <a:t> air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seksual</a:t>
            </a:r>
            <a:r>
              <a:rPr lang="en-US" dirty="0"/>
              <a:t>, </a:t>
            </a:r>
            <a:r>
              <a:rPr lang="en-US" dirty="0" err="1"/>
              <a:t>nyeri</a:t>
            </a:r>
            <a:r>
              <a:rPr lang="en-US" dirty="0"/>
              <a:t> vagina, </a:t>
            </a:r>
            <a:r>
              <a:rPr lang="en-US" dirty="0" err="1"/>
              <a:t>gatal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Laki-laki</a:t>
            </a:r>
            <a:r>
              <a:rPr lang="en-US" dirty="0"/>
              <a:t>: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radang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kencing</a:t>
            </a:r>
            <a:r>
              <a:rPr lang="en-US" dirty="0"/>
              <a:t>, </a:t>
            </a:r>
            <a:r>
              <a:rPr lang="en-US" dirty="0" err="1"/>
              <a:t>luka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penis,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pengobatan</a:t>
            </a:r>
            <a:r>
              <a:rPr lang="en-US" dirty="0"/>
              <a:t>: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disembuhkan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obat</a:t>
            </a:r>
            <a:endParaRPr lang="en-US" dirty="0"/>
          </a:p>
          <a:p>
            <a:r>
              <a:rPr lang="en-US" dirty="0" err="1"/>
              <a:t>Konsekuensi</a:t>
            </a:r>
            <a:r>
              <a:rPr lang="en-US" dirty="0"/>
              <a:t>: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hamil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ketuba</a:t>
            </a:r>
            <a:r>
              <a:rPr lang="en-US" dirty="0"/>
              <a:t> </a:t>
            </a:r>
            <a:r>
              <a:rPr lang="en-US" dirty="0" err="1"/>
              <a:t>pecah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kelahiran</a:t>
            </a:r>
            <a:r>
              <a:rPr lang="en-US" dirty="0"/>
              <a:t> </a:t>
            </a:r>
            <a:r>
              <a:rPr lang="en-US" dirty="0" err="1"/>
              <a:t>bayi</a:t>
            </a:r>
            <a:r>
              <a:rPr lang="en-US" dirty="0"/>
              <a:t> </a:t>
            </a:r>
            <a:r>
              <a:rPr lang="en-US" dirty="0" err="1"/>
              <a:t>prematur</a:t>
            </a:r>
            <a:endParaRPr lang="en-US" dirty="0"/>
          </a:p>
          <a:p>
            <a:r>
              <a:rPr lang="en-US" dirty="0" err="1"/>
              <a:t>Pencegahan</a:t>
            </a:r>
            <a:r>
              <a:rPr lang="en-US" dirty="0"/>
              <a:t>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seksual</a:t>
            </a:r>
            <a:r>
              <a:rPr lang="en-US" dirty="0"/>
              <a:t>, </a:t>
            </a:r>
            <a:r>
              <a:rPr lang="en-US" dirty="0" err="1"/>
              <a:t>kondom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tertular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11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/>
              <a:t>Trikomonas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3810000" cy="355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05051"/>
            <a:ext cx="4038600" cy="3105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28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0"/>
            <a:ext cx="5410200" cy="18669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Cambria" pitchFamily="18" charset="0"/>
              </a:rPr>
              <a:t>Menurut</a:t>
            </a:r>
            <a:r>
              <a:rPr lang="en-US" sz="3200" b="1" dirty="0">
                <a:solidFill>
                  <a:schemeClr val="bg1"/>
                </a:solidFill>
                <a:latin typeface="Cambria" pitchFamily="18" charset="0"/>
              </a:rPr>
              <a:t> data CDC </a:t>
            </a:r>
            <a:br>
              <a:rPr lang="en-US" sz="3200" b="1" dirty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2800" b="1" i="1" dirty="0">
                <a:solidFill>
                  <a:schemeClr val="bg1"/>
                </a:solidFill>
                <a:latin typeface="Cambria" pitchFamily="18" charset="0"/>
              </a:rPr>
              <a:t>(Centers of </a:t>
            </a:r>
            <a:r>
              <a:rPr lang="en-US" sz="2800" b="1" i="1" dirty="0" err="1">
                <a:solidFill>
                  <a:schemeClr val="bg1"/>
                </a:solidFill>
                <a:latin typeface="Cambria" pitchFamily="18" charset="0"/>
              </a:rPr>
              <a:t>Desease</a:t>
            </a:r>
            <a:r>
              <a:rPr lang="en-US" sz="2800" b="1" i="1" dirty="0">
                <a:solidFill>
                  <a:schemeClr val="bg1"/>
                </a:solidFill>
                <a:latin typeface="Cambria" pitchFamily="18" charset="0"/>
              </a:rPr>
              <a:t> Control)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6" y="2133600"/>
            <a:ext cx="8382000" cy="25908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Lebih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dari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15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juta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kasus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IMS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dilaporkan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per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tahun</a:t>
            </a: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Kelompok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remaja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dan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dewasa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muda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(15-24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tahun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):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Kelompok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usia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memiliki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risiko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tertinggi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untuk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teertular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IMS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Pada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usia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ini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: 3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juta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kasus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baru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 per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</a:rPr>
              <a:t>tahun</a:t>
            </a: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38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0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Mitos-mitos</a:t>
            </a:r>
            <a:r>
              <a:rPr lang="en-US" dirty="0"/>
              <a:t> </a:t>
            </a:r>
            <a:r>
              <a:rPr lang="en-US" dirty="0" err="1"/>
              <a:t>seputar</a:t>
            </a:r>
            <a:r>
              <a:rPr lang="en-US" dirty="0"/>
              <a:t> 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Minum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antibiotik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sebelum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berhubungan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seks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menurunkan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risiko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terkena</a:t>
            </a:r>
            <a:r>
              <a:rPr lang="en-US" dirty="0">
                <a:solidFill>
                  <a:schemeClr val="tx1"/>
                </a:solidFill>
              </a:rPr>
              <a:t> IMS</a:t>
            </a:r>
          </a:p>
          <a:p>
            <a:r>
              <a:rPr lang="en-US" dirty="0" err="1">
                <a:solidFill>
                  <a:schemeClr val="tx1"/>
                </a:solidFill>
              </a:rPr>
              <a:t>Mencuci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kelamin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sabun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menurunkan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risiko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tertular</a:t>
            </a:r>
            <a:r>
              <a:rPr lang="en-US" dirty="0">
                <a:solidFill>
                  <a:schemeClr val="tx1"/>
                </a:solidFill>
              </a:rPr>
              <a:t> IMS</a:t>
            </a:r>
          </a:p>
          <a:p>
            <a:r>
              <a:rPr lang="en-US" dirty="0" err="1">
                <a:solidFill>
                  <a:schemeClr val="tx1"/>
                </a:solidFill>
              </a:rPr>
              <a:t>Pasangan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menawan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bersih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bebas</a:t>
            </a:r>
            <a:r>
              <a:rPr lang="en-US" dirty="0">
                <a:solidFill>
                  <a:schemeClr val="tx1"/>
                </a:solidFill>
              </a:rPr>
              <a:t> IMS</a:t>
            </a:r>
          </a:p>
          <a:p>
            <a:r>
              <a:rPr lang="en-US" dirty="0" err="1">
                <a:solidFill>
                  <a:schemeClr val="tx1"/>
                </a:solidFill>
              </a:rPr>
              <a:t>Pasangan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mungkin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kena</a:t>
            </a:r>
            <a:r>
              <a:rPr lang="en-US" dirty="0">
                <a:solidFill>
                  <a:schemeClr val="tx1"/>
                </a:solidFill>
              </a:rPr>
              <a:t> IMS</a:t>
            </a:r>
          </a:p>
          <a:p>
            <a:r>
              <a:rPr lang="en-US" dirty="0">
                <a:solidFill>
                  <a:schemeClr val="tx1"/>
                </a:solidFill>
              </a:rPr>
              <a:t>IMS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langsung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IMS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sembuh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minum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alkohol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IMS </a:t>
            </a:r>
            <a:r>
              <a:rPr lang="en-US" dirty="0" err="1">
                <a:solidFill>
                  <a:schemeClr val="tx1"/>
                </a:solidFill>
              </a:rPr>
              <a:t>menular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pemakaian</a:t>
            </a:r>
            <a:r>
              <a:rPr lang="en-US" dirty="0">
                <a:solidFill>
                  <a:schemeClr val="tx1"/>
                </a:solidFill>
              </a:rPr>
              <a:t> toilet </a:t>
            </a:r>
            <a:r>
              <a:rPr lang="en-US" dirty="0" err="1">
                <a:solidFill>
                  <a:schemeClr val="tx1"/>
                </a:solidFill>
              </a:rPr>
              <a:t>umum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Hubungan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seks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tertentu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Mencuci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senggama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odol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betadine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cegah</a:t>
            </a:r>
            <a:r>
              <a:rPr lang="en-US" dirty="0">
                <a:solidFill>
                  <a:schemeClr val="tx1"/>
                </a:solidFill>
              </a:rPr>
              <a:t> IMS</a:t>
            </a:r>
          </a:p>
          <a:p>
            <a:r>
              <a:rPr lang="en-US" dirty="0" err="1">
                <a:solidFill>
                  <a:schemeClr val="tx1"/>
                </a:solidFill>
              </a:rPr>
              <a:t>Naik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tempat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tertentu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Hubungan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seks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perawan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terkena</a:t>
            </a:r>
            <a:r>
              <a:rPr lang="en-US" dirty="0">
                <a:solidFill>
                  <a:schemeClr val="tx1"/>
                </a:solidFill>
              </a:rPr>
              <a:t> IMS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24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0"/>
            <a:ext cx="6347713" cy="838200"/>
          </a:xfrm>
        </p:spPr>
        <p:txBody>
          <a:bodyPr>
            <a:normAutofit/>
          </a:bodyPr>
          <a:lstStyle/>
          <a:p>
            <a:r>
              <a:rPr lang="id-ID" sz="44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TERIMAKASIH.</a:t>
            </a:r>
            <a:endParaRPr lang="en-US" sz="44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0A15ADD9-0800-A909-216B-D5C61065F0EE}"/>
              </a:ext>
            </a:extLst>
          </p:cNvPr>
          <p:cNvSpPr txBox="1">
            <a:spLocks/>
          </p:cNvSpPr>
          <p:nvPr/>
        </p:nvSpPr>
        <p:spPr>
          <a:xfrm>
            <a:off x="489096" y="6019799"/>
            <a:ext cx="5826719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POSYANDU GERBANGMAS SIAGA </a:t>
            </a:r>
          </a:p>
          <a:p>
            <a:pPr marL="0" indent="0">
              <a:buNone/>
            </a:pPr>
            <a:r>
              <a:rPr lang="id-ID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DESA DAWUHAN LOR</a:t>
            </a:r>
          </a:p>
        </p:txBody>
      </p:sp>
    </p:spTree>
    <p:extLst>
      <p:ext uri="{BB962C8B-B14F-4D97-AF65-F5344CB8AC3E}">
        <p14:creationId xmlns:p14="http://schemas.microsoft.com/office/powerpoint/2010/main" val="361464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0" y="100266"/>
            <a:ext cx="9143999" cy="6096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Jenis</a:t>
            </a:r>
            <a:r>
              <a:rPr lang="en-US" sz="3200" dirty="0">
                <a:solidFill>
                  <a:schemeClr val="tx1"/>
                </a:solidFill>
              </a:rPr>
              <a:t> IMS Yang </a:t>
            </a:r>
            <a:r>
              <a:rPr lang="en-US" sz="3200" dirty="0" err="1">
                <a:solidFill>
                  <a:schemeClr val="tx1"/>
                </a:solidFill>
              </a:rPr>
              <a:t>Disebabkan</a:t>
            </a:r>
            <a:r>
              <a:rPr lang="en-US" sz="3200" dirty="0">
                <a:solidFill>
                  <a:schemeClr val="tx1"/>
                </a:solidFill>
              </a:rPr>
              <a:t> Karena </a:t>
            </a:r>
            <a:r>
              <a:rPr lang="en-US" sz="3200" dirty="0" err="1">
                <a:solidFill>
                  <a:schemeClr val="tx1"/>
                </a:solidFill>
              </a:rPr>
              <a:t>Bakteri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Gonore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Sifilis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10" y="1614929"/>
            <a:ext cx="4353290" cy="27284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19" y="4166936"/>
            <a:ext cx="3606981" cy="22148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5158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Jenis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IMS Yang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Disebabkan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Karena Virus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37237"/>
            <a:ext cx="8229600" cy="868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Herpes, </a:t>
            </a:r>
            <a:r>
              <a:rPr lang="en-US" dirty="0" err="1"/>
              <a:t>Kutil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, AIDS, Hepatitis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476577" cy="404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47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214342">
            <a:off x="798873" y="2030456"/>
            <a:ext cx="3886200" cy="4525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PRP (</a:t>
            </a:r>
            <a:r>
              <a:rPr lang="en-US" dirty="0" err="1">
                <a:solidFill>
                  <a:schemeClr val="tx1"/>
                </a:solidFill>
              </a:rPr>
              <a:t>Penyakit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Radang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Panggul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 err="1">
                <a:solidFill>
                  <a:schemeClr val="tx1"/>
                </a:solidFill>
              </a:rPr>
              <a:t>Kanker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serviks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Komplikasi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kehamilan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3743325" cy="46549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A102123-F21E-1B54-1E04-90709BEFC719}"/>
              </a:ext>
            </a:extLst>
          </p:cNvPr>
          <p:cNvSpPr txBox="1">
            <a:spLocks/>
          </p:cNvSpPr>
          <p:nvPr/>
        </p:nvSpPr>
        <p:spPr>
          <a:xfrm>
            <a:off x="0" y="110979"/>
            <a:ext cx="9144000" cy="685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Beberapa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IMS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Berlanjut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629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Tidak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berhubungan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seksual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Meliputi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ciuman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kontak</a:t>
            </a:r>
            <a:r>
              <a:rPr lang="en-US" sz="2400" dirty="0">
                <a:solidFill>
                  <a:schemeClr val="tx1"/>
                </a:solidFill>
              </a:rPr>
              <a:t> oral-genital, &amp; </a:t>
            </a:r>
            <a:r>
              <a:rPr lang="en-US" sz="2400" dirty="0" err="1">
                <a:solidFill>
                  <a:schemeClr val="tx1"/>
                </a:solidFill>
              </a:rPr>
              <a:t>Mainan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seks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i="1" dirty="0">
                <a:solidFill>
                  <a:schemeClr val="tx1"/>
                </a:solidFill>
              </a:rPr>
              <a:t>sex toys)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Tidak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kontak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seksual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benar-benar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aman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Hanya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Abstinensia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Monogamy</a:t>
            </a:r>
          </a:p>
          <a:p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24243"/>
            <a:ext cx="4038600" cy="3025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0DFF09-C3A9-82D2-EA2C-419DA3CB49E1}"/>
              </a:ext>
            </a:extLst>
          </p:cNvPr>
          <p:cNvSpPr txBox="1">
            <a:spLocks/>
          </p:cNvSpPr>
          <p:nvPr/>
        </p:nvSpPr>
        <p:spPr>
          <a:xfrm>
            <a:off x="0" y="93327"/>
            <a:ext cx="9144000" cy="685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Kontak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Seksual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160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3505200" cy="7620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KONDOM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15240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Berguna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mencegah</a:t>
            </a:r>
            <a:r>
              <a:rPr lang="en-US" sz="2800" dirty="0">
                <a:solidFill>
                  <a:schemeClr val="tx1"/>
                </a:solidFill>
              </a:rPr>
              <a:t> HIV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Gonore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Proteksi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>
                <a:solidFill>
                  <a:schemeClr val="tx1"/>
                </a:solidFill>
              </a:rPr>
              <a:t>rendah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terhadap</a:t>
            </a:r>
            <a:r>
              <a:rPr lang="en-US" sz="2800" dirty="0">
                <a:solidFill>
                  <a:schemeClr val="tx1"/>
                </a:solidFill>
              </a:rPr>
              <a:t> HPV </a:t>
            </a:r>
            <a:r>
              <a:rPr lang="en-US" sz="2800" dirty="0" err="1">
                <a:solidFill>
                  <a:schemeClr val="tx1"/>
                </a:solidFill>
              </a:rPr>
              <a:t>penyebab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Kutil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kelamin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86075"/>
            <a:ext cx="6191250" cy="4124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75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Gejala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Secara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Umum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IMS Pada Perempuan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5486400" cy="4572000"/>
          </a:xfrm>
        </p:spPr>
        <p:txBody>
          <a:bodyPr>
            <a:normAutofit lnSpcReduction="10000"/>
          </a:bodyPr>
          <a:lstStyle/>
          <a:p>
            <a:r>
              <a:rPr lang="en-US" sz="2200" dirty="0" err="1">
                <a:solidFill>
                  <a:schemeClr val="tx1"/>
                </a:solidFill>
              </a:rPr>
              <a:t>Cairan</a:t>
            </a:r>
            <a:r>
              <a:rPr lang="en-US" sz="2200" dirty="0">
                <a:solidFill>
                  <a:schemeClr val="tx1"/>
                </a:solidFill>
              </a:rPr>
              <a:t> yang </a:t>
            </a:r>
            <a:r>
              <a:rPr lang="en-US" sz="2200" dirty="0" err="1">
                <a:solidFill>
                  <a:schemeClr val="tx1"/>
                </a:solidFill>
              </a:rPr>
              <a:t>tidak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biasa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keluar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dari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alat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kelamin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perempuan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biasanya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berwarna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kuning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kehijauan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berbau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tidak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seperti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biasanya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serta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gatal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err="1">
                <a:solidFill>
                  <a:schemeClr val="tx1"/>
                </a:solidFill>
              </a:rPr>
              <a:t>Keluarnya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darah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bukan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pada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masa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haid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  <a:r>
              <a:rPr lang="en-US" sz="2200" dirty="0" err="1">
                <a:solidFill>
                  <a:schemeClr val="tx1"/>
                </a:solidFill>
              </a:rPr>
              <a:t>infeksi</a:t>
            </a:r>
            <a:r>
              <a:rPr lang="en-US" sz="2200" dirty="0">
                <a:solidFill>
                  <a:schemeClr val="tx1"/>
                </a:solidFill>
              </a:rPr>
              <a:t> vagina)</a:t>
            </a:r>
          </a:p>
          <a:p>
            <a:r>
              <a:rPr lang="en-US" sz="2200" dirty="0">
                <a:solidFill>
                  <a:schemeClr val="tx1"/>
                </a:solidFill>
              </a:rPr>
              <a:t>Rasa </a:t>
            </a:r>
            <a:r>
              <a:rPr lang="en-US" sz="2200" dirty="0" err="1">
                <a:solidFill>
                  <a:schemeClr val="tx1"/>
                </a:solidFill>
              </a:rPr>
              <a:t>sakit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pada</a:t>
            </a:r>
            <a:r>
              <a:rPr lang="en-US" sz="2200" dirty="0">
                <a:solidFill>
                  <a:schemeClr val="tx1"/>
                </a:solidFill>
              </a:rPr>
              <a:t> vagina, </a:t>
            </a:r>
            <a:r>
              <a:rPr lang="en-US" sz="2200" dirty="0" err="1">
                <a:solidFill>
                  <a:schemeClr val="tx1"/>
                </a:solidFill>
              </a:rPr>
              <a:t>perut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bagian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bawah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dan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saat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melakukan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hubungan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seksual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err="1">
                <a:solidFill>
                  <a:schemeClr val="tx1"/>
                </a:solidFill>
              </a:rPr>
              <a:t>Muncul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bintil-bintil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kecil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pada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alat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kelamin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Luka / </a:t>
            </a:r>
            <a:r>
              <a:rPr lang="en-US" sz="2200" dirty="0" err="1">
                <a:solidFill>
                  <a:schemeClr val="tx1"/>
                </a:solidFill>
              </a:rPr>
              <a:t>lecet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pada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alat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kelamin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sekitarnya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838450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452" y="4333875"/>
            <a:ext cx="2838450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825150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650</TotalTime>
  <Words>1242</Words>
  <Application>Microsoft Office PowerPoint</Application>
  <PresentationFormat>On-screen Show (4:3)</PresentationFormat>
  <Paragraphs>161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Cambria</vt:lpstr>
      <vt:lpstr>Trebuchet MS</vt:lpstr>
      <vt:lpstr>Wingdings 3</vt:lpstr>
      <vt:lpstr>Facet</vt:lpstr>
      <vt:lpstr>INFEKSI MENULAR SEKSUAL</vt:lpstr>
      <vt:lpstr>PowerPoint Presentation</vt:lpstr>
      <vt:lpstr>Menurut data CDC  (Centers of Desease Control)</vt:lpstr>
      <vt:lpstr>Jenis IMS Yang Disebabkan Karena Bakteri</vt:lpstr>
      <vt:lpstr>Jenis IMS Yang Disebabkan Karena Virus</vt:lpstr>
      <vt:lpstr>PowerPoint Presentation</vt:lpstr>
      <vt:lpstr>PowerPoint Presentation</vt:lpstr>
      <vt:lpstr>KONDOM </vt:lpstr>
      <vt:lpstr>Gejala Secara Umum IMS Pada Perempuan</vt:lpstr>
      <vt:lpstr>Gejala-gejala IMS Pada Laki-laki</vt:lpstr>
      <vt:lpstr>Penyebab remaja rentan terhadap IMS</vt:lpstr>
      <vt:lpstr>Cara Penularan IMS</vt:lpstr>
      <vt:lpstr>IMS Tidak Menular Melalui</vt:lpstr>
      <vt:lpstr>Perempuan Lebih Rentan Terkena IMS</vt:lpstr>
      <vt:lpstr>Apakah Alkohol &amp; NAPZA Meningkatkan Risiko IMS</vt:lpstr>
      <vt:lpstr>PowerPoint Presentation</vt:lpstr>
      <vt:lpstr>Klamidia</vt:lpstr>
      <vt:lpstr>PowerPoint Presentation</vt:lpstr>
      <vt:lpstr>Gonore</vt:lpstr>
      <vt:lpstr>Gonore Tipe: Bakterial</vt:lpstr>
      <vt:lpstr>Gonore</vt:lpstr>
      <vt:lpstr>Herpes Genital (HSV-2)</vt:lpstr>
      <vt:lpstr>Herpes Genital</vt:lpstr>
      <vt:lpstr>Human Papilloma Virus (HPV)</vt:lpstr>
      <vt:lpstr>HPV</vt:lpstr>
      <vt:lpstr>Sifilis</vt:lpstr>
      <vt:lpstr>Sifilis</vt:lpstr>
      <vt:lpstr>Trikomoniasis</vt:lpstr>
      <vt:lpstr>Trikomonas</vt:lpstr>
      <vt:lpstr>Mitos-mitos seputar IMS</vt:lpstr>
      <vt:lpstr>TERIMAKASIH.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(Infeksi Menular Seksual)</dc:title>
  <dc:creator>user</dc:creator>
  <cp:lastModifiedBy>Syahrul Hasbi</cp:lastModifiedBy>
  <cp:revision>38</cp:revision>
  <dcterms:created xsi:type="dcterms:W3CDTF">2016-04-05T21:29:50Z</dcterms:created>
  <dcterms:modified xsi:type="dcterms:W3CDTF">2022-11-10T11:43:03Z</dcterms:modified>
</cp:coreProperties>
</file>