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329" r:id="rId2"/>
    <p:sldId id="260" r:id="rId3"/>
    <p:sldId id="327" r:id="rId4"/>
    <p:sldId id="257" r:id="rId5"/>
    <p:sldId id="318" r:id="rId6"/>
    <p:sldId id="321" r:id="rId7"/>
    <p:sldId id="323" r:id="rId8"/>
    <p:sldId id="324" r:id="rId9"/>
    <p:sldId id="325" r:id="rId10"/>
    <p:sldId id="315" r:id="rId11"/>
    <p:sldId id="322" r:id="rId12"/>
  </p:sldIdLst>
  <p:sldSz cx="9906000" cy="6858000" type="A4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8FB6B"/>
    <a:srgbClr val="800000"/>
    <a:srgbClr val="FF9900"/>
    <a:srgbClr val="FFCC66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2768"/>
  </p:normalViewPr>
  <p:slideViewPr>
    <p:cSldViewPr>
      <p:cViewPr varScale="1">
        <p:scale>
          <a:sx n="64" d="100"/>
          <a:sy n="64" d="100"/>
        </p:scale>
        <p:origin x="1410" y="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505E3-A869-4A97-8EF3-AD5EB310C953}" type="doc">
      <dgm:prSet loTypeId="urn:microsoft.com/office/officeart/2005/8/layout/process4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A3B161CD-F99D-4183-938F-725B5701BC24}">
      <dgm:prSet phldrT="[Text]" custT="1"/>
      <dgm:spPr/>
      <dgm:t>
        <a:bodyPr/>
        <a:lstStyle/>
        <a:p>
          <a:r>
            <a:rPr lang="id-ID" sz="2000" b="1" dirty="0">
              <a:solidFill>
                <a:schemeClr val="bg1"/>
              </a:solidFill>
            </a:rPr>
            <a:t>Setelah lahir, bayi secepatnya dikeringkan seperlunya, kecuali tangan</a:t>
          </a:r>
          <a:endParaRPr lang="en-US" sz="2000" dirty="0">
            <a:solidFill>
              <a:schemeClr val="bg1"/>
            </a:solidFill>
          </a:endParaRPr>
        </a:p>
      </dgm:t>
    </dgm:pt>
    <dgm:pt modelId="{8C96BDA4-1B05-464C-B43E-4E4011091552}" type="parTrans" cxnId="{1D39D1D0-AC7A-4CB4-8B48-A85D158448AF}">
      <dgm:prSet/>
      <dgm:spPr/>
      <dgm:t>
        <a:bodyPr/>
        <a:lstStyle/>
        <a:p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F8CA3C0-7495-4A70-B395-71D59EB2FFA1}" type="sibTrans" cxnId="{1D39D1D0-AC7A-4CB4-8B48-A85D158448AF}">
      <dgm:prSet/>
      <dgm:spPr/>
      <dgm:t>
        <a:bodyPr/>
        <a:lstStyle/>
        <a:p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58230B-52D4-468D-B394-8C40DDB36221}">
      <dgm:prSet custT="1"/>
      <dgm:spPr/>
      <dgm:t>
        <a:bodyPr/>
        <a:lstStyle/>
        <a:p>
          <a:r>
            <a:rPr lang="id-ID" sz="2000" b="1" dirty="0">
              <a:solidFill>
                <a:schemeClr val="tx1">
                  <a:lumMod val="75000"/>
                  <a:lumOff val="25000"/>
                </a:schemeClr>
              </a:solidFill>
            </a:rPr>
            <a:t>Bayi ditengkurapkan di dada atau perut ibu, kulit bayi melekat pada kulit ibu. Lakukan </a:t>
          </a:r>
          <a:r>
            <a:rPr lang="id-ID" sz="2000" b="1" i="1" dirty="0" err="1">
              <a:solidFill>
                <a:schemeClr val="tx1">
                  <a:lumMod val="75000"/>
                  <a:lumOff val="25000"/>
                </a:schemeClr>
              </a:solidFill>
            </a:rPr>
            <a:t>skin</a:t>
          </a:r>
          <a:r>
            <a:rPr lang="id-ID" sz="2000" b="1" i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id-ID" sz="2000" b="1" i="1" baseline="0" dirty="0" err="1">
              <a:solidFill>
                <a:schemeClr val="tx1">
                  <a:lumMod val="75000"/>
                  <a:lumOff val="25000"/>
                </a:schemeClr>
              </a:solidFill>
            </a:rPr>
            <a:t>to</a:t>
          </a:r>
          <a:r>
            <a:rPr lang="id-ID" sz="2000" b="1" i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id-ID" sz="2000" b="1" i="1" baseline="0" dirty="0" err="1">
              <a:solidFill>
                <a:schemeClr val="tx1">
                  <a:lumMod val="75000"/>
                  <a:lumOff val="25000"/>
                </a:schemeClr>
              </a:solidFill>
            </a:rPr>
            <a:t>skin</a:t>
          </a:r>
          <a:r>
            <a:rPr lang="id-ID" sz="2000" b="1" i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id-ID" sz="2000" b="1" i="1" baseline="0" dirty="0" err="1">
              <a:solidFill>
                <a:schemeClr val="tx1">
                  <a:lumMod val="75000"/>
                  <a:lumOff val="25000"/>
                </a:schemeClr>
              </a:solidFill>
            </a:rPr>
            <a:t>contact</a:t>
          </a:r>
          <a:r>
            <a:rPr lang="id-ID" sz="2000" b="1" i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id-ID" sz="20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ini minimal 1 jam.</a:t>
          </a:r>
          <a:endParaRPr lang="id-ID" sz="20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E93589A-EBD6-4D00-A2FF-7C4BC0BF5DCB}" type="parTrans" cxnId="{B08289AE-D05C-4D35-8630-D63C1C371921}">
      <dgm:prSet/>
      <dgm:spPr/>
      <dgm:t>
        <a:bodyPr/>
        <a:lstStyle/>
        <a:p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02E7BF4-1AF7-422F-A1CF-09B6C5C567A1}" type="sibTrans" cxnId="{B08289AE-D05C-4D35-8630-D63C1C371921}">
      <dgm:prSet/>
      <dgm:spPr/>
      <dgm:t>
        <a:bodyPr/>
        <a:lstStyle/>
        <a:p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0838FC1-B466-43E4-85AE-4A7C335B0780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id-ID" sz="2000" b="1" dirty="0">
              <a:solidFill>
                <a:schemeClr val="tx1">
                  <a:lumMod val="75000"/>
                  <a:lumOff val="25000"/>
                </a:schemeClr>
              </a:solidFill>
            </a:rPr>
            <a:t>Untuk mencegah bayi kedinginan, kepala bayi dapat dipakaikan topi. </a:t>
          </a:r>
        </a:p>
      </dgm:t>
    </dgm:pt>
    <dgm:pt modelId="{148E169C-40A6-4F24-AF76-C36966BCB7F6}" type="parTrans" cxnId="{3C96A22F-27BC-4EFA-A74C-E15CA7F8DA02}">
      <dgm:prSet/>
      <dgm:spPr/>
      <dgm:t>
        <a:bodyPr/>
        <a:lstStyle/>
        <a:p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41F2989-6D1D-424D-8002-F8E444C988ED}" type="sibTrans" cxnId="{3C96A22F-27BC-4EFA-A74C-E15CA7F8DA02}">
      <dgm:prSet/>
      <dgm:spPr/>
      <dgm:t>
        <a:bodyPr/>
        <a:lstStyle/>
        <a:p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21B7F18-C1F7-44E5-B0D1-F3F01480FB85}">
      <dgm:prSet custT="1"/>
      <dgm:spPr/>
      <dgm:t>
        <a:bodyPr/>
        <a:lstStyle/>
        <a:p>
          <a:r>
            <a:rPr lang="id-ID" sz="2000" b="1" dirty="0">
              <a:solidFill>
                <a:schemeClr val="bg1"/>
              </a:solidFill>
            </a:rPr>
            <a:t>Biarkan bayi mencari sendiri puting susu ibunya</a:t>
          </a:r>
          <a:endParaRPr lang="en-US" sz="2000" dirty="0">
            <a:solidFill>
              <a:schemeClr val="bg1"/>
            </a:solidFill>
          </a:endParaRPr>
        </a:p>
      </dgm:t>
    </dgm:pt>
    <dgm:pt modelId="{68A98FCA-802E-432A-9CB8-5AB28046C58B}" type="parTrans" cxnId="{955F0C7E-F7DC-4672-AB02-98C0EBF1B08E}">
      <dgm:prSet/>
      <dgm:spPr/>
      <dgm:t>
        <a:bodyPr/>
        <a:lstStyle/>
        <a:p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2A98EC9-B949-4E14-B976-866179DE89FB}" type="sibTrans" cxnId="{955F0C7E-F7DC-4672-AB02-98C0EBF1B08E}">
      <dgm:prSet/>
      <dgm:spPr/>
      <dgm:t>
        <a:bodyPr/>
        <a:lstStyle/>
        <a:p>
          <a:endParaRPr lang="en-US" sz="20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F4290C3-34E7-496A-A5B9-E8926D29C1B3}" type="pres">
      <dgm:prSet presAssocID="{7B3505E3-A869-4A97-8EF3-AD5EB310C953}" presName="Name0" presStyleCnt="0">
        <dgm:presLayoutVars>
          <dgm:dir/>
          <dgm:animLvl val="lvl"/>
          <dgm:resizeHandles val="exact"/>
        </dgm:presLayoutVars>
      </dgm:prSet>
      <dgm:spPr/>
    </dgm:pt>
    <dgm:pt modelId="{FED297D5-0CE1-4DCF-BA85-CD4F876C5E36}" type="pres">
      <dgm:prSet presAssocID="{821B7F18-C1F7-44E5-B0D1-F3F01480FB85}" presName="boxAndChildren" presStyleCnt="0"/>
      <dgm:spPr/>
    </dgm:pt>
    <dgm:pt modelId="{BB19A47B-6311-46FD-8D1B-0D2185685B1E}" type="pres">
      <dgm:prSet presAssocID="{821B7F18-C1F7-44E5-B0D1-F3F01480FB85}" presName="parentTextBox" presStyleLbl="node1" presStyleIdx="0" presStyleCnt="4"/>
      <dgm:spPr/>
    </dgm:pt>
    <dgm:pt modelId="{953C3FD9-5096-4323-A94E-CFCC815345F1}" type="pres">
      <dgm:prSet presAssocID="{E41F2989-6D1D-424D-8002-F8E444C988ED}" presName="sp" presStyleCnt="0"/>
      <dgm:spPr/>
    </dgm:pt>
    <dgm:pt modelId="{68954D90-FB39-441F-AA9B-7ECF6ED6DCF5}" type="pres">
      <dgm:prSet presAssocID="{50838FC1-B466-43E4-85AE-4A7C335B0780}" presName="arrowAndChildren" presStyleCnt="0"/>
      <dgm:spPr/>
    </dgm:pt>
    <dgm:pt modelId="{CFB57364-9011-4C6B-90E6-1386E61BC825}" type="pres">
      <dgm:prSet presAssocID="{50838FC1-B466-43E4-85AE-4A7C335B0780}" presName="parentTextArrow" presStyleLbl="node1" presStyleIdx="1" presStyleCnt="4"/>
      <dgm:spPr/>
    </dgm:pt>
    <dgm:pt modelId="{59013E91-AD6F-4334-AD8E-68872CC0FE1E}" type="pres">
      <dgm:prSet presAssocID="{202E7BF4-1AF7-422F-A1CF-09B6C5C567A1}" presName="sp" presStyleCnt="0"/>
      <dgm:spPr/>
    </dgm:pt>
    <dgm:pt modelId="{CE9EA2E0-0ABE-4610-B84C-DE31C9143FB8}" type="pres">
      <dgm:prSet presAssocID="{6F58230B-52D4-468D-B394-8C40DDB36221}" presName="arrowAndChildren" presStyleCnt="0"/>
      <dgm:spPr/>
    </dgm:pt>
    <dgm:pt modelId="{3FCD7251-A0A2-46BE-B33E-EE6DE020C214}" type="pres">
      <dgm:prSet presAssocID="{6F58230B-52D4-468D-B394-8C40DDB36221}" presName="parentTextArrow" presStyleLbl="node1" presStyleIdx="2" presStyleCnt="4"/>
      <dgm:spPr/>
    </dgm:pt>
    <dgm:pt modelId="{AE8C38EC-EAD3-48B6-91AE-8D30E4DAB52D}" type="pres">
      <dgm:prSet presAssocID="{1F8CA3C0-7495-4A70-B395-71D59EB2FFA1}" presName="sp" presStyleCnt="0"/>
      <dgm:spPr/>
    </dgm:pt>
    <dgm:pt modelId="{17AFA578-9AC9-47EC-8618-6A7AB8A3C89E}" type="pres">
      <dgm:prSet presAssocID="{A3B161CD-F99D-4183-938F-725B5701BC24}" presName="arrowAndChildren" presStyleCnt="0"/>
      <dgm:spPr/>
    </dgm:pt>
    <dgm:pt modelId="{FE73AD2E-60B0-4CF3-9B97-6B2098E990AF}" type="pres">
      <dgm:prSet presAssocID="{A3B161CD-F99D-4183-938F-725B5701BC24}" presName="parentTextArrow" presStyleLbl="node1" presStyleIdx="3" presStyleCnt="4"/>
      <dgm:spPr/>
    </dgm:pt>
  </dgm:ptLst>
  <dgm:cxnLst>
    <dgm:cxn modelId="{3C96A22F-27BC-4EFA-A74C-E15CA7F8DA02}" srcId="{7B3505E3-A869-4A97-8EF3-AD5EB310C953}" destId="{50838FC1-B466-43E4-85AE-4A7C335B0780}" srcOrd="2" destOrd="0" parTransId="{148E169C-40A6-4F24-AF76-C36966BCB7F6}" sibTransId="{E41F2989-6D1D-424D-8002-F8E444C988ED}"/>
    <dgm:cxn modelId="{955F0C7E-F7DC-4672-AB02-98C0EBF1B08E}" srcId="{7B3505E3-A869-4A97-8EF3-AD5EB310C953}" destId="{821B7F18-C1F7-44E5-B0D1-F3F01480FB85}" srcOrd="3" destOrd="0" parTransId="{68A98FCA-802E-432A-9CB8-5AB28046C58B}" sibTransId="{E2A98EC9-B949-4E14-B976-866179DE89FB}"/>
    <dgm:cxn modelId="{6790B998-1C3F-9E4E-8B6A-6D0F1D2A7BD8}" type="presOf" srcId="{50838FC1-B466-43E4-85AE-4A7C335B0780}" destId="{CFB57364-9011-4C6B-90E6-1386E61BC825}" srcOrd="0" destOrd="0" presId="urn:microsoft.com/office/officeart/2005/8/layout/process4"/>
    <dgm:cxn modelId="{B08289AE-D05C-4D35-8630-D63C1C371921}" srcId="{7B3505E3-A869-4A97-8EF3-AD5EB310C953}" destId="{6F58230B-52D4-468D-B394-8C40DDB36221}" srcOrd="1" destOrd="0" parTransId="{6E93589A-EBD6-4D00-A2FF-7C4BC0BF5DCB}" sibTransId="{202E7BF4-1AF7-422F-A1CF-09B6C5C567A1}"/>
    <dgm:cxn modelId="{EB5A9AAF-CCD8-BE44-B31F-3ADE7BC0F857}" type="presOf" srcId="{6F58230B-52D4-468D-B394-8C40DDB36221}" destId="{3FCD7251-A0A2-46BE-B33E-EE6DE020C214}" srcOrd="0" destOrd="0" presId="urn:microsoft.com/office/officeart/2005/8/layout/process4"/>
    <dgm:cxn modelId="{23732FB7-85AE-C949-8BF1-1A042909D1A9}" type="presOf" srcId="{A3B161CD-F99D-4183-938F-725B5701BC24}" destId="{FE73AD2E-60B0-4CF3-9B97-6B2098E990AF}" srcOrd="0" destOrd="0" presId="urn:microsoft.com/office/officeart/2005/8/layout/process4"/>
    <dgm:cxn modelId="{1D39D1D0-AC7A-4CB4-8B48-A85D158448AF}" srcId="{7B3505E3-A869-4A97-8EF3-AD5EB310C953}" destId="{A3B161CD-F99D-4183-938F-725B5701BC24}" srcOrd="0" destOrd="0" parTransId="{8C96BDA4-1B05-464C-B43E-4E4011091552}" sibTransId="{1F8CA3C0-7495-4A70-B395-71D59EB2FFA1}"/>
    <dgm:cxn modelId="{898C89E8-9096-294A-BA08-9556F470A49B}" type="presOf" srcId="{821B7F18-C1F7-44E5-B0D1-F3F01480FB85}" destId="{BB19A47B-6311-46FD-8D1B-0D2185685B1E}" srcOrd="0" destOrd="0" presId="urn:microsoft.com/office/officeart/2005/8/layout/process4"/>
    <dgm:cxn modelId="{CBAFDBFC-748E-5C4E-BD66-3277C82FFCEC}" type="presOf" srcId="{7B3505E3-A869-4A97-8EF3-AD5EB310C953}" destId="{BF4290C3-34E7-496A-A5B9-E8926D29C1B3}" srcOrd="0" destOrd="0" presId="urn:microsoft.com/office/officeart/2005/8/layout/process4"/>
    <dgm:cxn modelId="{1499FA29-0413-2B43-8DDF-8CD0F276A918}" type="presParOf" srcId="{BF4290C3-34E7-496A-A5B9-E8926D29C1B3}" destId="{FED297D5-0CE1-4DCF-BA85-CD4F876C5E36}" srcOrd="0" destOrd="0" presId="urn:microsoft.com/office/officeart/2005/8/layout/process4"/>
    <dgm:cxn modelId="{B85B2F48-62C2-5947-B547-B741B5C60FAD}" type="presParOf" srcId="{FED297D5-0CE1-4DCF-BA85-CD4F876C5E36}" destId="{BB19A47B-6311-46FD-8D1B-0D2185685B1E}" srcOrd="0" destOrd="0" presId="urn:microsoft.com/office/officeart/2005/8/layout/process4"/>
    <dgm:cxn modelId="{5A7958FD-65C9-EB4C-8A4C-521E0589B931}" type="presParOf" srcId="{BF4290C3-34E7-496A-A5B9-E8926D29C1B3}" destId="{953C3FD9-5096-4323-A94E-CFCC815345F1}" srcOrd="1" destOrd="0" presId="urn:microsoft.com/office/officeart/2005/8/layout/process4"/>
    <dgm:cxn modelId="{BEC9AB56-805F-E044-8DCD-CE6EACAA3183}" type="presParOf" srcId="{BF4290C3-34E7-496A-A5B9-E8926D29C1B3}" destId="{68954D90-FB39-441F-AA9B-7ECF6ED6DCF5}" srcOrd="2" destOrd="0" presId="urn:microsoft.com/office/officeart/2005/8/layout/process4"/>
    <dgm:cxn modelId="{6BC278CB-1968-3C47-AD9E-7805D5B7EAC2}" type="presParOf" srcId="{68954D90-FB39-441F-AA9B-7ECF6ED6DCF5}" destId="{CFB57364-9011-4C6B-90E6-1386E61BC825}" srcOrd="0" destOrd="0" presId="urn:microsoft.com/office/officeart/2005/8/layout/process4"/>
    <dgm:cxn modelId="{BE7AAA80-51EF-E644-90C1-210D34EFF095}" type="presParOf" srcId="{BF4290C3-34E7-496A-A5B9-E8926D29C1B3}" destId="{59013E91-AD6F-4334-AD8E-68872CC0FE1E}" srcOrd="3" destOrd="0" presId="urn:microsoft.com/office/officeart/2005/8/layout/process4"/>
    <dgm:cxn modelId="{9EB204B3-7184-E246-85A1-73DA3EC662D9}" type="presParOf" srcId="{BF4290C3-34E7-496A-A5B9-E8926D29C1B3}" destId="{CE9EA2E0-0ABE-4610-B84C-DE31C9143FB8}" srcOrd="4" destOrd="0" presId="urn:microsoft.com/office/officeart/2005/8/layout/process4"/>
    <dgm:cxn modelId="{0E9526F4-70CA-EE4D-B54A-00C0DB15EE42}" type="presParOf" srcId="{CE9EA2E0-0ABE-4610-B84C-DE31C9143FB8}" destId="{3FCD7251-A0A2-46BE-B33E-EE6DE020C214}" srcOrd="0" destOrd="0" presId="urn:microsoft.com/office/officeart/2005/8/layout/process4"/>
    <dgm:cxn modelId="{EAD56115-3675-A749-9D70-ED261FFA8269}" type="presParOf" srcId="{BF4290C3-34E7-496A-A5B9-E8926D29C1B3}" destId="{AE8C38EC-EAD3-48B6-91AE-8D30E4DAB52D}" srcOrd="5" destOrd="0" presId="urn:microsoft.com/office/officeart/2005/8/layout/process4"/>
    <dgm:cxn modelId="{380FBE0C-4064-5344-A7E8-471C8C4B63BD}" type="presParOf" srcId="{BF4290C3-34E7-496A-A5B9-E8926D29C1B3}" destId="{17AFA578-9AC9-47EC-8618-6A7AB8A3C89E}" srcOrd="6" destOrd="0" presId="urn:microsoft.com/office/officeart/2005/8/layout/process4"/>
    <dgm:cxn modelId="{8B6A16CA-4EF7-A145-848B-A8A583E6443E}" type="presParOf" srcId="{17AFA578-9AC9-47EC-8618-6A7AB8A3C89E}" destId="{FE73AD2E-60B0-4CF3-9B97-6B2098E990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9A47B-6311-46FD-8D1B-0D2185685B1E}">
      <dsp:nvSpPr>
        <dsp:cNvPr id="0" name=""/>
        <dsp:cNvSpPr/>
      </dsp:nvSpPr>
      <dsp:spPr>
        <a:xfrm>
          <a:off x="0" y="4314489"/>
          <a:ext cx="5696078" cy="943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>
              <a:solidFill>
                <a:schemeClr val="bg1"/>
              </a:solidFill>
            </a:rPr>
            <a:t>Biarkan bayi mencari sendiri puting susu ibunya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4314489"/>
        <a:ext cx="5696078" cy="943904"/>
      </dsp:txXfrm>
    </dsp:sp>
    <dsp:sp modelId="{CFB57364-9011-4C6B-90E6-1386E61BC825}">
      <dsp:nvSpPr>
        <dsp:cNvPr id="0" name=""/>
        <dsp:cNvSpPr/>
      </dsp:nvSpPr>
      <dsp:spPr>
        <a:xfrm rot="10800000">
          <a:off x="0" y="2876922"/>
          <a:ext cx="5696078" cy="1451725"/>
        </a:xfrm>
        <a:prstGeom prst="upArrowCallout">
          <a:avLst/>
        </a:prstGeom>
        <a:solidFill>
          <a:schemeClr val="accent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Untuk mencegah bayi kedinginan, kepala bayi dapat dipakaikan topi. </a:t>
          </a:r>
        </a:p>
      </dsp:txBody>
      <dsp:txXfrm rot="10800000">
        <a:off x="0" y="2876922"/>
        <a:ext cx="5696078" cy="943287"/>
      </dsp:txXfrm>
    </dsp:sp>
    <dsp:sp modelId="{3FCD7251-A0A2-46BE-B33E-EE6DE020C214}">
      <dsp:nvSpPr>
        <dsp:cNvPr id="0" name=""/>
        <dsp:cNvSpPr/>
      </dsp:nvSpPr>
      <dsp:spPr>
        <a:xfrm rot="10800000">
          <a:off x="0" y="1439355"/>
          <a:ext cx="5696078" cy="145172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Bayi ditengkurapkan di dada atau perut ibu, kulit bayi melekat pada kulit ibu. Lakukan </a:t>
          </a:r>
          <a:r>
            <a:rPr lang="id-ID" sz="2000" b="1" i="1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skin</a:t>
          </a:r>
          <a:r>
            <a:rPr lang="id-ID" sz="2000" b="1" i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id-ID" sz="2000" b="1" i="1" kern="1200" baseline="0" dirty="0" err="1">
              <a:solidFill>
                <a:schemeClr val="tx1">
                  <a:lumMod val="75000"/>
                  <a:lumOff val="25000"/>
                </a:schemeClr>
              </a:solidFill>
            </a:rPr>
            <a:t>to</a:t>
          </a:r>
          <a:r>
            <a:rPr lang="id-ID" sz="2000" b="1" i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id-ID" sz="2000" b="1" i="1" kern="1200" baseline="0" dirty="0" err="1">
              <a:solidFill>
                <a:schemeClr val="tx1">
                  <a:lumMod val="75000"/>
                  <a:lumOff val="25000"/>
                </a:schemeClr>
              </a:solidFill>
            </a:rPr>
            <a:t>skin</a:t>
          </a:r>
          <a:r>
            <a:rPr lang="id-ID" sz="2000" b="1" i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id-ID" sz="2000" b="1" i="1" kern="1200" baseline="0" dirty="0" err="1">
              <a:solidFill>
                <a:schemeClr val="tx1">
                  <a:lumMod val="75000"/>
                  <a:lumOff val="25000"/>
                </a:schemeClr>
              </a:solidFill>
            </a:rPr>
            <a:t>contact</a:t>
          </a:r>
          <a:r>
            <a:rPr lang="id-ID" sz="2000" b="1" i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id-ID" sz="20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ini minimal 1 jam.</a:t>
          </a:r>
          <a:endParaRPr lang="id-ID" sz="20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10800000">
        <a:off x="0" y="1439355"/>
        <a:ext cx="5696078" cy="943287"/>
      </dsp:txXfrm>
    </dsp:sp>
    <dsp:sp modelId="{FE73AD2E-60B0-4CF3-9B97-6B2098E990AF}">
      <dsp:nvSpPr>
        <dsp:cNvPr id="0" name=""/>
        <dsp:cNvSpPr/>
      </dsp:nvSpPr>
      <dsp:spPr>
        <a:xfrm rot="10800000">
          <a:off x="0" y="1788"/>
          <a:ext cx="5696078" cy="145172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>
              <a:solidFill>
                <a:schemeClr val="bg1"/>
              </a:solidFill>
            </a:rPr>
            <a:t>Setelah lahir, bayi secepatnya dikeringkan seperlunya, kecuali tangan</a:t>
          </a:r>
          <a:endParaRPr lang="en-US" sz="2000" kern="1200" dirty="0">
            <a:solidFill>
              <a:schemeClr val="bg1"/>
            </a:solidFill>
          </a:endParaRPr>
        </a:p>
      </dsp:txBody>
      <dsp:txXfrm rot="10800000">
        <a:off x="0" y="1788"/>
        <a:ext cx="5696078" cy="94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B54F4A0-3FD6-8B44-AA28-413B85B3A59B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42EAD5-5FAE-8D48-8E4E-841C58693F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FA9B3C-8C33-F74F-946D-E692916EFAB6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AD6FEB5D-C52C-FC46-A422-62AD22B8E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bb7e9f0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bb7e9f0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10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92bdd5d7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92bdd5d7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3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92bdd5d7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92bdd5d7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63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92bdd5d74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92bdd5d74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86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889250" y="0"/>
            <a:ext cx="701675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53975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6359525" y="6557963"/>
            <a:ext cx="2170113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208FA71-24E1-7141-A107-BDC4B1B84F72}" type="datetime1">
              <a:rPr lang="id-ID"/>
              <a:pPr>
                <a:defRPr/>
              </a:pPr>
              <a:t>10/11/2022</a:t>
            </a:fld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054350" y="6557963"/>
            <a:ext cx="3171825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537575" y="6556375"/>
            <a:ext cx="638175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481DDF-6DBA-3040-A401-BE499EACC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86E87-C5AC-BB49-9248-7076E2229AA2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17C5-3F78-AA4E-8DD7-05E0919D6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7400" y="6557963"/>
            <a:ext cx="2168525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60A3EA-6DA1-BC45-8301-CCC5390E615E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" y="6556375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553200"/>
            <a:ext cx="636588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C751-5F42-874C-97DA-8AE4B4FDD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9C12D-4E21-BE46-B2DC-9721E74C7BA1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67B8A-6AC3-D847-BE50-C28EE3CC3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2862925" cy="6858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50" dist="171450" dir="21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454585" y="5077964"/>
            <a:ext cx="2458625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1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3454585" y="5522611"/>
            <a:ext cx="2458625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/>
          </p:nvPr>
        </p:nvSpPr>
        <p:spPr>
          <a:xfrm>
            <a:off x="6219421" y="5077964"/>
            <a:ext cx="2458625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1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>
            <a:off x="6219421" y="5522611"/>
            <a:ext cx="2458625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3454585" y="2356736"/>
            <a:ext cx="2458625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1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3454585" y="2815099"/>
            <a:ext cx="2458625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/>
          </p:nvPr>
        </p:nvSpPr>
        <p:spPr>
          <a:xfrm>
            <a:off x="6219421" y="2356736"/>
            <a:ext cx="2458625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1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7"/>
          </p:nvPr>
        </p:nvSpPr>
        <p:spPr>
          <a:xfrm>
            <a:off x="6219421" y="2815099"/>
            <a:ext cx="2458625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8"/>
          </p:nvPr>
        </p:nvSpPr>
        <p:spPr>
          <a:xfrm>
            <a:off x="772660" y="719333"/>
            <a:ext cx="1947075" cy="27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81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81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81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81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81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81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81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81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030973" y="1491795"/>
            <a:ext cx="1305850" cy="6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 hasCustomPrompt="1"/>
          </p:nvPr>
        </p:nvSpPr>
        <p:spPr>
          <a:xfrm>
            <a:off x="6795809" y="1491795"/>
            <a:ext cx="1305850" cy="6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14" hasCustomPrompt="1"/>
          </p:nvPr>
        </p:nvSpPr>
        <p:spPr>
          <a:xfrm>
            <a:off x="4030973" y="4199307"/>
            <a:ext cx="1305850" cy="6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5" hasCustomPrompt="1"/>
          </p:nvPr>
        </p:nvSpPr>
        <p:spPr>
          <a:xfrm>
            <a:off x="6795809" y="4199307"/>
            <a:ext cx="1305850" cy="6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167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781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0"/>
            <a:ext cx="91230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dist="95250" dir="2154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72660" y="719333"/>
            <a:ext cx="8120450" cy="83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81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81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81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81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81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81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81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81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2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2307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dist="95250" dir="2154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843420" y="719333"/>
            <a:ext cx="3527550" cy="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704130" y="2714500"/>
            <a:ext cx="3666975" cy="3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5770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733"/>
            </a:lvl1pPr>
            <a:lvl2pPr marL="990570" lvl="1" indent="-357706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733"/>
            </a:lvl2pPr>
            <a:lvl3pPr marL="1485854" lvl="2" indent="-357706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733"/>
            </a:lvl3pPr>
            <a:lvl4pPr marL="1981139" lvl="3" indent="-35770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733"/>
            </a:lvl4pPr>
            <a:lvl5pPr marL="2476424" lvl="4" indent="-357706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733"/>
            </a:lvl5pPr>
            <a:lvl6pPr marL="2971709" lvl="5" indent="-357706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733"/>
            </a:lvl6pPr>
            <a:lvl7pPr marL="3466993" lvl="6" indent="-357706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733"/>
            </a:lvl7pPr>
            <a:lvl8pPr marL="3962278" lvl="7" indent="-357706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733"/>
            </a:lvl8pPr>
            <a:lvl9pPr marL="4457563" lvl="8" indent="-357706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19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BF3B-FBF2-864A-B6E1-65A49CE08F0C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4914A-EBC0-6441-BFE7-DD38A8E54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8100" y="6556375"/>
            <a:ext cx="2168525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F8023A7B-F2DC-3F40-98DC-7355C2CC7AF5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9600" y="6556375"/>
            <a:ext cx="31369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96150" y="6554788"/>
            <a:ext cx="63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013F2-5A88-804D-B020-EFF8C35161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9586D-C909-CD44-8852-A4125FDA2795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BAFA-8999-1647-97EE-4EF577587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99C6F-42B9-7B4B-8A12-038D0E5EA86C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88B8-EE72-B145-97D7-AABD9A0CE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A268A-8152-D746-A076-E0C528DD3026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8F97C-71EA-AA44-8C4F-21A401AA2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B2FC6-ED66-A54E-B3C1-51FCEDE81177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C697-616F-5346-8A5A-8A5C4EDB55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4C164-A3A5-7F43-A23D-9FB6482FD2AA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5F7E8-50E2-9146-8497-CE8B94A6D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 rot="21240000">
            <a:off x="647700" y="1004888"/>
            <a:ext cx="4679950" cy="4311650"/>
          </a:xfrm>
          <a:prstGeom prst="rect">
            <a:avLst/>
          </a:prstGeom>
          <a:solidFill>
            <a:srgbClr val="FAFAFA"/>
          </a:solidFill>
          <a:ln w="1270" cap="rnd">
            <a:solidFill>
              <a:srgbClr val="EAEAEA"/>
            </a:solidFill>
            <a:miter lim="800000"/>
            <a:headEnd/>
            <a:tailEnd/>
          </a:ln>
          <a:effectLst>
            <a:outerShdw blurRad="63500" dist="127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rebuchet M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1420000">
            <a:off x="646113" y="998538"/>
            <a:ext cx="4679950" cy="4313237"/>
          </a:xfrm>
          <a:prstGeom prst="rect">
            <a:avLst/>
          </a:prstGeom>
          <a:solidFill>
            <a:srgbClr val="FAFAFA"/>
          </a:solidFill>
          <a:ln w="1270" cap="rnd">
            <a:solidFill>
              <a:srgbClr val="EAEAEA"/>
            </a:solidFill>
            <a:miter lim="800000"/>
            <a:headEnd/>
            <a:tailEnd/>
          </a:ln>
          <a:effectLst>
            <a:outerShdw blurRad="63500" dist="12700" dir="54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Trebuchet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56792D-4E1F-134E-BA10-28C82947B23A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195E3-6A46-4B46-92C8-1DC67982C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833112" y="0"/>
            <a:ext cx="1072364" cy="6858000"/>
          </a:xfrm>
          <a:prstGeom prst="rect">
            <a:avLst/>
          </a:prstGeom>
          <a:blipFill>
            <a:blip r:embed="rId17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5300" y="320675"/>
            <a:ext cx="784225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95300" y="1609725"/>
            <a:ext cx="784225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600575" y="6557963"/>
            <a:ext cx="2168525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fld id="{8D2202BD-1336-1347-93D1-D12E42284340}" type="datetime1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300" y="6557963"/>
            <a:ext cx="3962400" cy="228600"/>
          </a:xfrm>
          <a:prstGeom prst="rect">
            <a:avLst/>
          </a:prstGeom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72275" y="6556375"/>
            <a:ext cx="638175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E50BD01-B367-8743-A1D6-B398F1C5D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8" r:id="rId2"/>
    <p:sldLayoutId id="2147483757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8" r:id="rId9"/>
    <p:sldLayoutId id="2147483754" r:id="rId10"/>
    <p:sldLayoutId id="2147483759" r:id="rId11"/>
    <p:sldLayoutId id="2147483755" r:id="rId12"/>
    <p:sldLayoutId id="2147483760" r:id="rId13"/>
    <p:sldLayoutId id="2147483761" r:id="rId14"/>
    <p:sldLayoutId id="214748377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bat hipertensi ibu menyus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192" y="2739178"/>
            <a:ext cx="5749807" cy="397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Google Shape;172;p29"/>
          <p:cNvSpPr/>
          <p:nvPr/>
        </p:nvSpPr>
        <p:spPr>
          <a:xfrm>
            <a:off x="32626" y="0"/>
            <a:ext cx="4953000" cy="55721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8625" dist="95250" dir="2154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ctrTitle"/>
          </p:nvPr>
        </p:nvSpPr>
        <p:spPr>
          <a:xfrm>
            <a:off x="32626" y="570141"/>
            <a:ext cx="4787873" cy="2357786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anchor="ctr" anchorCtr="0">
            <a:noAutofit/>
          </a:bodyPr>
          <a:lstStyle/>
          <a:p>
            <a:pPr lvl="0"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IMD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 EKSKLUSIF</a:t>
            </a:r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1"/>
          </p:nvPr>
        </p:nvSpPr>
        <p:spPr>
          <a:xfrm>
            <a:off x="165127" y="3498068"/>
            <a:ext cx="4655372" cy="858975"/>
          </a:xfrm>
          <a:prstGeom prst="rect">
            <a:avLst/>
          </a:prstGeom>
        </p:spPr>
        <p:txBody>
          <a:bodyPr spcFirstLastPara="1" vert="horz" wrap="square" lIns="99044" tIns="99044" rIns="99044" bIns="99044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POSYANDU GERBANGMAS SIAGA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 DAWUHAN LOR</a:t>
            </a:r>
            <a:endParaRPr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97702-6F57-600F-C9C0-1DCD03BC5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855" y1="39648" x2="78855" y2="39648"/>
                        <a14:foregroundMark x1="60374" y1="46143" x2="60374" y2="46143"/>
                        <a14:foregroundMark x1="56122" y1="36671" x2="56122" y2="36671"/>
                        <a14:foregroundMark x1="52211" y1="52639" x2="52211" y2="52639"/>
                        <a14:foregroundMark x1="57937" y1="58457" x2="57937" y2="58457"/>
                        <a14:foregroundMark x1="39059" y1="37077" x2="39059" y2="37077"/>
                        <a14:foregroundMark x1="28458" y1="29905" x2="28458" y2="29905"/>
                        <a14:foregroundMark x1="16950" y1="30582" x2="16950" y2="30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029200"/>
            <a:ext cx="1524000" cy="6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0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228600"/>
            <a:ext cx="8401050" cy="6400800"/>
          </a:xfrm>
          <a:solidFill>
            <a:schemeClr val="hlink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US" altLang="en-US" sz="4000" cap="none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Kiat</a:t>
            </a:r>
            <a:r>
              <a:rPr lang="en-US" altLang="en-US" sz="4000" cap="none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4000" cap="none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Keberhasilan</a:t>
            </a:r>
            <a:r>
              <a:rPr lang="en-US" altLang="en-US" sz="4000" cap="none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ASI </a:t>
            </a:r>
            <a:r>
              <a:rPr lang="en-US" altLang="en-US" sz="4000" cap="none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Eksklusif</a:t>
            </a:r>
            <a:r>
              <a:rPr lang="en-US" altLang="en-US" sz="4000" cap="none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:</a:t>
            </a:r>
            <a:br>
              <a:rPr lang="en-US" altLang="en-US" sz="4000" cap="none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altLang="en-US" sz="3600" cap="none" dirty="0">
                <a:ln>
                  <a:noFill/>
                </a:ln>
                <a:solidFill>
                  <a:schemeClr val="tx1"/>
                </a:solidFill>
              </a:rPr>
            </a:b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Ditentukan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oleh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status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gizi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ibu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yang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harus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disiapkan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sejak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masa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hamil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(IMT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prahamil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kenaikan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BB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hamil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baik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  <a:b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b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Manajemen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laktasi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baik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(IMD,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kolostrum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menyusu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i="1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on-demand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en-US" sz="2800" i="1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rooming-in, 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ASI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eksklusif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b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b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Ibu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selalu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menjaga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asupan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makanan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/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minuman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istirahat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yang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cukup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selama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masa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menyusui</a:t>
            </a:r>
            <a:b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b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4.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Pengetahuan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ASI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Eksklusif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yang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baik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membantu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meningkatkan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praktik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ASI </a:t>
            </a:r>
            <a:r>
              <a:rPr lang="en-US" altLang="en-US" sz="2800" cap="none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eksklusif</a:t>
            </a: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b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800" cap="none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3800" cap="none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7429500" cy="2387600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kasih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67B8A-6AC3-D847-BE50-C28EE3CC36F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28337-1475-3179-94CA-CA14BF45C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855" y1="39648" x2="78855" y2="39648"/>
                        <a14:foregroundMark x1="60374" y1="46143" x2="60374" y2="46143"/>
                        <a14:foregroundMark x1="56122" y1="36671" x2="56122" y2="36671"/>
                        <a14:foregroundMark x1="52211" y1="52639" x2="52211" y2="52639"/>
                        <a14:foregroundMark x1="57937" y1="58457" x2="57937" y2="58457"/>
                        <a14:foregroundMark x1="39059" y1="37077" x2="39059" y2="37077"/>
                        <a14:foregroundMark x1="28458" y1="29905" x2="28458" y2="29905"/>
                        <a14:foregroundMark x1="16950" y1="30582" x2="16950" y2="30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175871"/>
            <a:ext cx="2362200" cy="9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0B483F-48C1-104F-A96F-9C687A746D5B}" type="slidenum">
              <a:rPr lang="en-US" altLang="en-US">
                <a:solidFill>
                  <a:schemeClr val="tx2"/>
                </a:solidFill>
              </a:rPr>
              <a:pPr/>
              <a:t>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772275" y="6556375"/>
            <a:ext cx="638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FBE8467-203F-3545-8927-BADB4CF0C2C2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2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2133600"/>
            <a:ext cx="9906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d-ID" altLang="en-US">
              <a:latin typeface="Calibri" charset="0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20711" y="825184"/>
            <a:ext cx="8664575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id-ID" altLang="en-US" sz="320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KEBIJAKAN OPERASIONAL </a:t>
            </a:r>
          </a:p>
          <a:p>
            <a:pPr algn="ctr" eaLnBrk="1" hangingPunct="1">
              <a:defRPr/>
            </a:pPr>
            <a:r>
              <a:rPr lang="id-ID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PEMBERIAN MAKAN BAYI DAN ANAK</a:t>
            </a:r>
            <a:endParaRPr lang="en-US" altLang="en-US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20711" y="2362200"/>
            <a:ext cx="8664575" cy="3637919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Font typeface="Wingdings" charset="2"/>
              <a:buNone/>
            </a:pP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1.	</a:t>
            </a:r>
            <a:r>
              <a:rPr lang="en-US" altLang="en-US" sz="3200" dirty="0" err="1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Melaksanakan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lang="en-US" altLang="en-US" sz="3200" dirty="0" err="1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inisiasi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lang="en-US" altLang="en-US" sz="3200" dirty="0" err="1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menyusu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lang="en-US" altLang="en-US" sz="3200" dirty="0" err="1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dini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  <a:sym typeface="Wingdings" charset="2"/>
              </a:rPr>
              <a:t> IMD</a:t>
            </a:r>
            <a:endParaRPr lang="id-ID" altLang="en-US" sz="3200" dirty="0">
              <a:solidFill>
                <a:srgbClr val="800000"/>
              </a:solidFill>
              <a:latin typeface="+mn-lt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Font typeface="Wingdings" charset="2"/>
              <a:buNone/>
            </a:pP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2.	</a:t>
            </a:r>
            <a:r>
              <a:rPr lang="id-ID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Memberi bayi hanya ASI saja sejak lahir sampai umur 6 bulan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  <a:sym typeface="Wingdings" charset="2"/>
              </a:rPr>
              <a:t> ASI </a:t>
            </a:r>
            <a:r>
              <a:rPr lang="en-US" altLang="en-US" sz="3200" dirty="0" err="1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  <a:sym typeface="Wingdings" charset="2"/>
              </a:rPr>
              <a:t>Eksklusif</a:t>
            </a:r>
            <a:endParaRPr lang="id-ID" altLang="en-US" sz="3200" dirty="0">
              <a:solidFill>
                <a:srgbClr val="800000"/>
              </a:solidFill>
              <a:latin typeface="+mn-lt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Font typeface="Wingdings" charset="2"/>
              <a:buNone/>
            </a:pP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3. </a:t>
            </a:r>
            <a:r>
              <a:rPr lang="id-ID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Memberi makanan pendamping air susu ibu mulai umur 6 bulan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  <a:sym typeface="Wingdings" charset="2"/>
              </a:rPr>
              <a:t> MP ASI</a:t>
            </a:r>
            <a:endParaRPr lang="id-ID" altLang="en-US" sz="3200" dirty="0">
              <a:solidFill>
                <a:srgbClr val="800000"/>
              </a:solidFill>
              <a:latin typeface="+mn-lt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Font typeface="Wingdings" charset="2"/>
              <a:buNone/>
            </a:pPr>
            <a:r>
              <a:rPr lang="en-US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4.	</a:t>
            </a:r>
            <a:r>
              <a:rPr lang="id-ID" altLang="en-US" sz="3200" dirty="0">
                <a:solidFill>
                  <a:srgbClr val="800000"/>
                </a:solidFill>
                <a:latin typeface="+mn-lt"/>
                <a:ea typeface="Times New Roman" charset="0"/>
                <a:cs typeface="Times New Roman" charset="0"/>
              </a:rPr>
              <a:t>Menyusui dilanjutkan sampai anak berumur 24 bulan atau lebih.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6172199" y="266773"/>
            <a:ext cx="3733801" cy="1163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spcFirstLastPara="1" vert="horz" wrap="square" lIns="99044" tIns="99044" rIns="99044" bIns="99044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Definisi</a:t>
            </a:r>
            <a:r>
              <a:rPr lang="en-US" dirty="0">
                <a:solidFill>
                  <a:schemeClr val="bg1"/>
                </a:solidFill>
              </a:rPr>
              <a:t> WHO/UNICEF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Google Shape;235;p34"/>
          <p:cNvSpPr txBox="1">
            <a:spLocks/>
          </p:cNvSpPr>
          <p:nvPr/>
        </p:nvSpPr>
        <p:spPr>
          <a:xfrm>
            <a:off x="751915" y="1041055"/>
            <a:ext cx="6131230" cy="4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eZee"/>
              <a:buNone/>
              <a:defRPr sz="2800" b="1" i="0" u="none" strike="noStrike" cap="non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400" dirty="0" err="1">
                <a:latin typeface="+mn-lt"/>
              </a:rPr>
              <a:t>Menyusui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atau</a:t>
            </a:r>
            <a:r>
              <a:rPr lang="en-US" sz="2400" dirty="0">
                <a:latin typeface="+mn-lt"/>
              </a:rPr>
              <a:t> breastfeeding: </a:t>
            </a:r>
          </a:p>
        </p:txBody>
      </p:sp>
      <p:sp>
        <p:nvSpPr>
          <p:cNvPr id="8" name="Google Shape;237;p34"/>
          <p:cNvSpPr txBox="1">
            <a:spLocks/>
          </p:cNvSpPr>
          <p:nvPr/>
        </p:nvSpPr>
        <p:spPr>
          <a:xfrm>
            <a:off x="1133169" y="2559220"/>
            <a:ext cx="6131230" cy="441350"/>
          </a:xfrm>
          <a:prstGeom prst="rect">
            <a:avLst/>
          </a:prstGeom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167" dirty="0"/>
          </a:p>
        </p:txBody>
      </p:sp>
      <p:sp>
        <p:nvSpPr>
          <p:cNvPr id="9" name="Google Shape;238;p34"/>
          <p:cNvSpPr txBox="1">
            <a:spLocks/>
          </p:cNvSpPr>
          <p:nvPr/>
        </p:nvSpPr>
        <p:spPr>
          <a:xfrm>
            <a:off x="740820" y="2877132"/>
            <a:ext cx="7947331" cy="1604722"/>
          </a:xfrm>
          <a:prstGeom prst="rect">
            <a:avLst/>
          </a:prstGeom>
        </p:spPr>
        <p:txBody>
          <a:bodyPr spcFirstLastPara="1" wrap="square" lIns="99044" tIns="99044" rIns="99044" bIns="9904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err="1">
                <a:latin typeface="+mn-lt"/>
                <a:ea typeface="Roboto" charset="0"/>
              </a:rPr>
              <a:t>Bayi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hanya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menerima</a:t>
            </a:r>
            <a:r>
              <a:rPr lang="en-US" sz="2000" b="1" dirty="0">
                <a:latin typeface="+mn-lt"/>
                <a:ea typeface="Roboto" charset="0"/>
              </a:rPr>
              <a:t> ASI </a:t>
            </a:r>
            <a:r>
              <a:rPr lang="en-US" sz="2000" b="1" dirty="0" err="1">
                <a:latin typeface="+mn-lt"/>
                <a:ea typeface="Roboto" charset="0"/>
              </a:rPr>
              <a:t>dari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ibu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kandung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atau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ibu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susu</a:t>
            </a:r>
            <a:r>
              <a:rPr lang="en-US" sz="2000" b="1" dirty="0">
                <a:latin typeface="+mn-lt"/>
                <a:ea typeface="Roboto" charset="0"/>
              </a:rPr>
              <a:t>, </a:t>
            </a:r>
            <a:r>
              <a:rPr lang="en-US" sz="2000" b="1" dirty="0" err="1">
                <a:latin typeface="+mn-lt"/>
                <a:ea typeface="Roboto" charset="0"/>
              </a:rPr>
              <a:t>atau</a:t>
            </a:r>
            <a:r>
              <a:rPr lang="en-US" sz="2000" b="1" dirty="0">
                <a:latin typeface="+mn-lt"/>
                <a:ea typeface="Roboto" charset="0"/>
              </a:rPr>
              <a:t> ASI </a:t>
            </a:r>
            <a:r>
              <a:rPr lang="en-US" sz="2000" b="1" dirty="0" err="1">
                <a:latin typeface="+mn-lt"/>
                <a:ea typeface="Roboto" charset="0"/>
              </a:rPr>
              <a:t>perah</a:t>
            </a:r>
            <a:r>
              <a:rPr lang="en-US" sz="2000" b="1" dirty="0">
                <a:latin typeface="+mn-lt"/>
                <a:ea typeface="Roboto" charset="0"/>
              </a:rPr>
              <a:t>, </a:t>
            </a:r>
            <a:r>
              <a:rPr lang="en-US" sz="2000" b="1" dirty="0" err="1">
                <a:latin typeface="+mn-lt"/>
                <a:ea typeface="Roboto" charset="0"/>
              </a:rPr>
              <a:t>dan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tidak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ada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cairan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ataupun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makanan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padat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lainnya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kecuali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beberapa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tetes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sirup</a:t>
            </a:r>
            <a:r>
              <a:rPr lang="en-US" sz="2000" b="1" dirty="0">
                <a:latin typeface="+mn-lt"/>
                <a:ea typeface="Roboto" charset="0"/>
              </a:rPr>
              <a:t> yang </a:t>
            </a:r>
            <a:r>
              <a:rPr lang="en-US" sz="2000" b="1" dirty="0" err="1">
                <a:latin typeface="+mn-lt"/>
                <a:ea typeface="Roboto" charset="0"/>
              </a:rPr>
              <a:t>terdiri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dari</a:t>
            </a:r>
            <a:r>
              <a:rPr lang="en-US" sz="2000" b="1" dirty="0">
                <a:latin typeface="+mn-lt"/>
                <a:ea typeface="Roboto" charset="0"/>
              </a:rPr>
              <a:t> vitamin, </a:t>
            </a:r>
            <a:r>
              <a:rPr lang="en-US" sz="2000" b="1" dirty="0" err="1">
                <a:latin typeface="+mn-lt"/>
                <a:ea typeface="Roboto" charset="0"/>
              </a:rPr>
              <a:t>suplemen</a:t>
            </a:r>
            <a:r>
              <a:rPr lang="en-US" sz="2000" b="1" dirty="0">
                <a:latin typeface="+mn-lt"/>
                <a:ea typeface="Roboto" charset="0"/>
              </a:rPr>
              <a:t> mineral, </a:t>
            </a:r>
            <a:r>
              <a:rPr lang="en-US" sz="2000" b="1" dirty="0" err="1">
                <a:latin typeface="+mn-lt"/>
                <a:ea typeface="Roboto" charset="0"/>
              </a:rPr>
              <a:t>atau</a:t>
            </a:r>
            <a:r>
              <a:rPr lang="en-US" sz="2000" b="1" dirty="0">
                <a:latin typeface="+mn-lt"/>
                <a:ea typeface="Roboto" charset="0"/>
              </a:rPr>
              <a:t> </a:t>
            </a:r>
            <a:r>
              <a:rPr lang="en-US" sz="2000" b="1" dirty="0" err="1">
                <a:latin typeface="+mn-lt"/>
                <a:ea typeface="Roboto" charset="0"/>
              </a:rPr>
              <a:t>obat-obatan</a:t>
            </a:r>
            <a:r>
              <a:rPr lang="en-US" sz="2000" b="1" dirty="0">
                <a:latin typeface="+mn-lt"/>
                <a:ea typeface="Roboto" charset="0"/>
              </a:rPr>
              <a:t>.</a:t>
            </a:r>
          </a:p>
        </p:txBody>
      </p:sp>
      <p:sp>
        <p:nvSpPr>
          <p:cNvPr id="10" name="Google Shape;239;p34"/>
          <p:cNvSpPr txBox="1">
            <a:spLocks/>
          </p:cNvSpPr>
          <p:nvPr/>
        </p:nvSpPr>
        <p:spPr>
          <a:xfrm>
            <a:off x="973273" y="4378690"/>
            <a:ext cx="6131230" cy="441350"/>
          </a:xfrm>
          <a:prstGeom prst="rect">
            <a:avLst/>
          </a:prstGeom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517" dirty="0"/>
          </a:p>
        </p:txBody>
      </p:sp>
      <p:sp>
        <p:nvSpPr>
          <p:cNvPr id="11" name="Google Shape;240;p34"/>
          <p:cNvSpPr txBox="1">
            <a:spLocks/>
          </p:cNvSpPr>
          <p:nvPr/>
        </p:nvSpPr>
        <p:spPr>
          <a:xfrm>
            <a:off x="739922" y="4801101"/>
            <a:ext cx="8420100" cy="1548138"/>
          </a:xfrm>
          <a:prstGeom prst="rect">
            <a:avLst/>
          </a:prstGeom>
        </p:spPr>
        <p:txBody>
          <a:bodyPr spcFirstLastPara="1" wrap="square" lIns="99044" tIns="99044" rIns="99044" bIns="9904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altLang="ja-JP" sz="1950" dirty="0">
                <a:latin typeface="+mn-lt"/>
                <a:ea typeface="Roboto" charset="0"/>
              </a:rPr>
              <a:t>Sumber utama makanan bayi adalah ASI namun selain ASI bayi juga menerima air dan minuman berbasis air </a:t>
            </a:r>
            <a:r>
              <a:rPr lang="sv-SE" altLang="ja-JP" sz="1950" dirty="0">
                <a:latin typeface="+mn-lt"/>
                <a:ea typeface="Roboto" charset="0"/>
                <a:cs typeface="HG丸ｺﾞｼｯｸM-PRO" charset="-128"/>
              </a:rPr>
              <a:t>(manis dan rasa air, teh, infus, dll), jus buah; larutan garam rehidrasi oral (ORS), drop dan sirup vitamin, mineral dan obat-obatan, dan cairan ritual dalam jumlah terbatas. </a:t>
            </a:r>
            <a:r>
              <a:rPr lang="sv-SE" altLang="ja-JP" sz="1950" i="1" dirty="0">
                <a:latin typeface="+mn-lt"/>
                <a:ea typeface="Roboto" charset="0"/>
              </a:rPr>
              <a:t>(</a:t>
            </a:r>
            <a:r>
              <a:rPr lang="sv-SE" altLang="ja-JP" sz="1950" i="1" dirty="0">
                <a:latin typeface="+mn-lt"/>
                <a:ea typeface="Roboto" charset="0"/>
                <a:cs typeface="HG丸ｺﾞｼｯｸM-PRO" charset="-128"/>
              </a:rPr>
              <a:t>Jadi k</a:t>
            </a:r>
            <a:r>
              <a:rPr lang="sv-SE" altLang="ja-JP" sz="1950" i="1" dirty="0">
                <a:latin typeface="+mn-lt"/>
                <a:ea typeface="Roboto" charset="0"/>
              </a:rPr>
              <a:t>ecuali </a:t>
            </a:r>
            <a:r>
              <a:rPr lang="sv-SE" altLang="ja-JP" sz="1950" i="1" dirty="0">
                <a:latin typeface="+mn-lt"/>
                <a:ea typeface="Roboto" charset="0"/>
                <a:cs typeface="HG丸ｺﾞｼｯｸM-PRO" charset="-128"/>
              </a:rPr>
              <a:t>jus buah dan air gula, tidak ada makanan berbasis cairan </a:t>
            </a:r>
            <a:r>
              <a:rPr lang="sv-SE" altLang="ja-JP" sz="1950" i="1" dirty="0">
                <a:latin typeface="+mn-lt"/>
                <a:ea typeface="Roboto" charset="0"/>
              </a:rPr>
              <a:t>lain yang </a:t>
            </a:r>
            <a:r>
              <a:rPr lang="sv-SE" altLang="ja-JP" sz="1950" i="1" dirty="0">
                <a:latin typeface="+mn-lt"/>
                <a:ea typeface="Roboto" charset="0"/>
                <a:cs typeface="HG丸ｺﾞｼｯｸM-PRO" charset="-128"/>
              </a:rPr>
              <a:t>diperbolehkan menurut definisi ini</a:t>
            </a:r>
            <a:r>
              <a:rPr lang="sv-SE" altLang="ja-JP" sz="1950" i="1" dirty="0">
                <a:latin typeface="+mn-lt"/>
                <a:ea typeface="Roboto" charset="0"/>
              </a:rPr>
              <a:t>)</a:t>
            </a:r>
            <a:r>
              <a:rPr lang="sv-SE" altLang="ja-JP" sz="1950" i="1" dirty="0">
                <a:latin typeface="+mn-lt"/>
                <a:ea typeface="Roboto" charset="0"/>
                <a:cs typeface="HG丸ｺﾞｼｯｸM-PRO" charset="-128"/>
              </a:rPr>
              <a:t>.</a:t>
            </a:r>
            <a:endParaRPr lang="sv-SE" sz="1950" dirty="0">
              <a:latin typeface="+mn-lt"/>
              <a:ea typeface="Roboto" charset="0"/>
            </a:endParaRPr>
          </a:p>
        </p:txBody>
      </p:sp>
      <p:sp>
        <p:nvSpPr>
          <p:cNvPr id="12" name="Google Shape;241;p34"/>
          <p:cNvSpPr/>
          <p:nvPr/>
        </p:nvSpPr>
        <p:spPr>
          <a:xfrm>
            <a:off x="129254" y="1218267"/>
            <a:ext cx="568985" cy="58219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3" name="Google Shape;242;p34"/>
          <p:cNvSpPr/>
          <p:nvPr/>
        </p:nvSpPr>
        <p:spPr>
          <a:xfrm>
            <a:off x="116815" y="2516603"/>
            <a:ext cx="568985" cy="58219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" name="Google Shape;243;p34"/>
          <p:cNvSpPr/>
          <p:nvPr/>
        </p:nvSpPr>
        <p:spPr>
          <a:xfrm>
            <a:off x="29360" y="4370486"/>
            <a:ext cx="602644" cy="6366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grpSp>
        <p:nvGrpSpPr>
          <p:cNvPr id="15" name="Google Shape;244;p34"/>
          <p:cNvGrpSpPr/>
          <p:nvPr/>
        </p:nvGrpSpPr>
        <p:grpSpPr>
          <a:xfrm>
            <a:off x="304800" y="2655162"/>
            <a:ext cx="274143" cy="278538"/>
            <a:chOff x="-63250675" y="3744075"/>
            <a:chExt cx="320350" cy="318100"/>
          </a:xfrm>
        </p:grpSpPr>
        <p:sp>
          <p:nvSpPr>
            <p:cNvPr id="16" name="Google Shape;245;p34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7" name="Google Shape;246;p34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18" name="Google Shape;247;p34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sp>
        <p:nvSpPr>
          <p:cNvPr id="19" name="Google Shape;248;p34"/>
          <p:cNvSpPr/>
          <p:nvPr/>
        </p:nvSpPr>
        <p:spPr>
          <a:xfrm>
            <a:off x="271579" y="1407413"/>
            <a:ext cx="231205" cy="277948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grpSp>
        <p:nvGrpSpPr>
          <p:cNvPr id="20" name="Google Shape;249;p34"/>
          <p:cNvGrpSpPr/>
          <p:nvPr/>
        </p:nvGrpSpPr>
        <p:grpSpPr>
          <a:xfrm>
            <a:off x="165101" y="4545616"/>
            <a:ext cx="333621" cy="301798"/>
            <a:chOff x="-59869425" y="4102225"/>
            <a:chExt cx="319025" cy="315175"/>
          </a:xfrm>
        </p:grpSpPr>
        <p:sp>
          <p:nvSpPr>
            <p:cNvPr id="21" name="Google Shape;250;p34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" name="Google Shape;251;p34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3" name="Google Shape;252;p34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4" name="Google Shape;253;p34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sp>
        <p:nvSpPr>
          <p:cNvPr id="25" name="Subtitle 1"/>
          <p:cNvSpPr txBox="1">
            <a:spLocks/>
          </p:cNvSpPr>
          <p:nvPr/>
        </p:nvSpPr>
        <p:spPr>
          <a:xfrm>
            <a:off x="756397" y="1447718"/>
            <a:ext cx="7931754" cy="5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L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L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L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L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L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romanLcPeriod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+mn-lt"/>
                <a:ea typeface="Roboto" charset="0"/>
              </a:rPr>
              <a:t>Bayi</a:t>
            </a:r>
            <a:r>
              <a:rPr lang="en-US" sz="2000" dirty="0">
                <a:latin typeface="+mn-lt"/>
                <a:ea typeface="Roboto" charset="0"/>
              </a:rPr>
              <a:t> </a:t>
            </a:r>
            <a:r>
              <a:rPr lang="en-US" sz="2000" dirty="0" err="1">
                <a:latin typeface="+mn-lt"/>
                <a:ea typeface="Roboto" charset="0"/>
              </a:rPr>
              <a:t>menerima</a:t>
            </a:r>
            <a:r>
              <a:rPr lang="en-US" sz="2000" dirty="0">
                <a:latin typeface="+mn-lt"/>
                <a:ea typeface="Roboto" charset="0"/>
              </a:rPr>
              <a:t> ASI </a:t>
            </a:r>
            <a:r>
              <a:rPr lang="en-US" sz="2000" dirty="0" err="1">
                <a:latin typeface="+mn-lt"/>
                <a:ea typeface="Roboto" charset="0"/>
              </a:rPr>
              <a:t>langsung</a:t>
            </a:r>
            <a:r>
              <a:rPr lang="en-US" sz="2000" dirty="0">
                <a:latin typeface="+mn-lt"/>
                <a:ea typeface="Roboto" charset="0"/>
              </a:rPr>
              <a:t> </a:t>
            </a:r>
            <a:r>
              <a:rPr lang="en-US" sz="2000" dirty="0" err="1">
                <a:latin typeface="+mn-lt"/>
                <a:ea typeface="Roboto" charset="0"/>
              </a:rPr>
              <a:t>dari</a:t>
            </a:r>
            <a:r>
              <a:rPr lang="en-US" sz="2000" dirty="0">
                <a:latin typeface="+mn-lt"/>
                <a:ea typeface="Roboto" charset="0"/>
              </a:rPr>
              <a:t> </a:t>
            </a:r>
            <a:r>
              <a:rPr lang="en-US" sz="2000" dirty="0" err="1">
                <a:latin typeface="+mn-lt"/>
                <a:ea typeface="Roboto" charset="0"/>
              </a:rPr>
              <a:t>payudara</a:t>
            </a:r>
            <a:r>
              <a:rPr lang="en-US" sz="2000" dirty="0">
                <a:latin typeface="+mn-lt"/>
                <a:ea typeface="Roboto" charset="0"/>
              </a:rPr>
              <a:t> </a:t>
            </a:r>
            <a:r>
              <a:rPr lang="en-US" sz="2000" dirty="0" err="1">
                <a:latin typeface="+mn-lt"/>
                <a:ea typeface="Roboto" charset="0"/>
              </a:rPr>
              <a:t>maupun</a:t>
            </a:r>
            <a:r>
              <a:rPr lang="en-US" sz="2000" dirty="0">
                <a:latin typeface="+mn-lt"/>
                <a:ea typeface="Roboto" charset="0"/>
              </a:rPr>
              <a:t> ASI </a:t>
            </a:r>
            <a:r>
              <a:rPr lang="en-US" sz="2000" dirty="0" err="1">
                <a:latin typeface="+mn-lt"/>
                <a:ea typeface="Roboto" charset="0"/>
              </a:rPr>
              <a:t>perah</a:t>
            </a:r>
            <a:r>
              <a:rPr lang="en-US" sz="2000" dirty="0">
                <a:latin typeface="+mn-lt"/>
                <a:ea typeface="Roboto" charset="0"/>
              </a:rPr>
              <a:t>.</a:t>
            </a:r>
          </a:p>
          <a:p>
            <a:pPr marL="137579" indent="0">
              <a:buNone/>
            </a:pPr>
            <a:endParaRPr lang="en-US" sz="2000" dirty="0">
              <a:latin typeface="+mn-lt"/>
              <a:ea typeface="Roboto" charset="0"/>
            </a:endParaRPr>
          </a:p>
        </p:txBody>
      </p:sp>
      <p:sp>
        <p:nvSpPr>
          <p:cNvPr id="26" name="Google Shape;235;p34"/>
          <p:cNvSpPr txBox="1">
            <a:spLocks/>
          </p:cNvSpPr>
          <p:nvPr/>
        </p:nvSpPr>
        <p:spPr>
          <a:xfrm>
            <a:off x="745414" y="2455282"/>
            <a:ext cx="7429500" cy="4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eZee"/>
              <a:buNone/>
              <a:defRPr sz="2800" b="1" i="0" u="none" strike="noStrike" cap="non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600" dirty="0">
                <a:latin typeface="+mn-lt"/>
              </a:rPr>
              <a:t>ASI </a:t>
            </a:r>
            <a:r>
              <a:rPr lang="en-US" sz="2600" dirty="0" err="1">
                <a:latin typeface="+mn-lt"/>
              </a:rPr>
              <a:t>Eksklusif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atau</a:t>
            </a:r>
            <a:r>
              <a:rPr lang="en-US" sz="2600" dirty="0">
                <a:latin typeface="+mn-lt"/>
              </a:rPr>
              <a:t> </a:t>
            </a:r>
            <a:r>
              <a:rPr lang="en-US" sz="2600" i="1" dirty="0">
                <a:latin typeface="+mn-lt"/>
              </a:rPr>
              <a:t>exclusive breastfeeding</a:t>
            </a:r>
            <a:r>
              <a:rPr lang="en-US" sz="2600" dirty="0">
                <a:latin typeface="+mn-lt"/>
              </a:rPr>
              <a:t>:</a:t>
            </a:r>
          </a:p>
        </p:txBody>
      </p:sp>
      <p:sp>
        <p:nvSpPr>
          <p:cNvPr id="27" name="Google Shape;235;p34"/>
          <p:cNvSpPr txBox="1">
            <a:spLocks/>
          </p:cNvSpPr>
          <p:nvPr/>
        </p:nvSpPr>
        <p:spPr>
          <a:xfrm>
            <a:off x="651536" y="4406331"/>
            <a:ext cx="7429500" cy="4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eZee"/>
              <a:buNone/>
              <a:defRPr sz="2800" b="1" i="0" u="none" strike="noStrike" cap="none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altLang="ja-JP" sz="2400" dirty="0">
                <a:latin typeface="+mn-lt"/>
                <a:ea typeface="ＭＳ Ｐゴシック" charset="-128"/>
              </a:rPr>
              <a:t>ASI </a:t>
            </a:r>
            <a:r>
              <a:rPr lang="en-US" altLang="ja-JP" sz="2400" dirty="0" err="1">
                <a:latin typeface="+mn-lt"/>
                <a:ea typeface="ＭＳ Ｐゴシック" charset="-128"/>
              </a:rPr>
              <a:t>predominan</a:t>
            </a:r>
            <a:r>
              <a:rPr lang="en-US" altLang="ja-JP" sz="2400" dirty="0">
                <a:latin typeface="+mn-lt"/>
                <a:ea typeface="ＭＳ Ｐゴシック" charset="-128"/>
              </a:rPr>
              <a:t> </a:t>
            </a:r>
            <a:r>
              <a:rPr lang="en-US" altLang="ja-JP" sz="2400" dirty="0" err="1">
                <a:latin typeface="+mn-lt"/>
                <a:ea typeface="ＭＳ Ｐゴシック" charset="-128"/>
              </a:rPr>
              <a:t>atau</a:t>
            </a:r>
            <a:r>
              <a:rPr lang="en-US" altLang="ja-JP" sz="2400" dirty="0">
                <a:latin typeface="+mn-lt"/>
                <a:ea typeface="ＭＳ Ｐゴシック" charset="-128"/>
              </a:rPr>
              <a:t> </a:t>
            </a:r>
            <a:r>
              <a:rPr lang="en-US" altLang="ja-JP" sz="2400" i="1" dirty="0">
                <a:latin typeface="+mn-lt"/>
                <a:ea typeface="ＭＳ Ｐゴシック" charset="-128"/>
              </a:rPr>
              <a:t>predominant breastfeeding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8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110A9A-2552-CE44-9E5D-EAA8C21DB669}" type="slidenum">
              <a:rPr lang="en-US" altLang="en-US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78500" y="1295400"/>
            <a:ext cx="3879850" cy="55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613400" y="1371600"/>
            <a:ext cx="4127500" cy="5410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Clr>
                <a:schemeClr val="hlink"/>
              </a:buClr>
              <a:buFont typeface="Wingdings 2" charset="2"/>
              <a:buChar char=""/>
            </a:pPr>
            <a:r>
              <a:rPr lang="id-ID" altLang="en-US" sz="2200" b="1" dirty="0"/>
              <a:t> </a:t>
            </a:r>
            <a:r>
              <a:rPr lang="en-US" altLang="en-US" sz="2200" b="1" dirty="0" err="1">
                <a:solidFill>
                  <a:schemeClr val="bg1"/>
                </a:solidFill>
              </a:rPr>
              <a:t>Meningkatkan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kemampuan</a:t>
            </a:r>
            <a:r>
              <a:rPr lang="en-US" altLang="en-US" sz="2200" b="1" dirty="0">
                <a:solidFill>
                  <a:schemeClr val="bg1"/>
                </a:solidFill>
              </a:rPr>
              <a:t>/</a:t>
            </a:r>
            <a:r>
              <a:rPr lang="en-US" altLang="en-US" sz="2200" b="1" dirty="0" err="1">
                <a:solidFill>
                  <a:schemeClr val="bg1"/>
                </a:solidFill>
              </a:rPr>
              <a:t>keinginan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ibu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untuk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memantapkan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dan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melanjutkan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menyusui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selama</a:t>
            </a:r>
            <a:r>
              <a:rPr lang="en-US" altLang="en-US" sz="2200" b="1" dirty="0">
                <a:solidFill>
                  <a:schemeClr val="bg1"/>
                </a:solidFill>
              </a:rPr>
              <a:t> masa </a:t>
            </a:r>
            <a:r>
              <a:rPr lang="en-US" altLang="en-US" sz="2200" b="1" dirty="0" err="1">
                <a:solidFill>
                  <a:schemeClr val="bg1"/>
                </a:solidFill>
              </a:rPr>
              <a:t>bayi</a:t>
            </a:r>
            <a:r>
              <a:rPr lang="en-US" altLang="en-US" sz="22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200" b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buClr>
                <a:schemeClr val="hlink"/>
              </a:buClr>
              <a:buFont typeface="Wingdings 2" charset="2"/>
              <a:buChar char=""/>
            </a:pPr>
            <a:r>
              <a:rPr lang="en-US" altLang="en-US" sz="2200" b="1" dirty="0" err="1">
                <a:solidFill>
                  <a:schemeClr val="bg1"/>
                </a:solidFill>
              </a:rPr>
              <a:t>Memberi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kesempatan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pada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bayi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untuk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mendapatkan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kolostrum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pertama</a:t>
            </a:r>
            <a:r>
              <a:rPr lang="en-US" altLang="en-US" sz="2200" b="1" dirty="0">
                <a:solidFill>
                  <a:schemeClr val="bg1"/>
                </a:solidFill>
              </a:rPr>
              <a:t> yang kaya </a:t>
            </a:r>
            <a:r>
              <a:rPr lang="en-US" altLang="en-US" sz="2200" b="1" dirty="0" err="1">
                <a:solidFill>
                  <a:schemeClr val="bg1"/>
                </a:solidFill>
              </a:rPr>
              <a:t>zat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kekebalan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tubuh</a:t>
            </a:r>
            <a:r>
              <a:rPr lang="en-US" altLang="en-US" sz="22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lnSpc>
                <a:spcPct val="80000"/>
              </a:lnSpc>
              <a:buClr>
                <a:schemeClr val="hlink"/>
              </a:buClr>
              <a:buFont typeface="Wingdings 2" charset="2"/>
              <a:buChar char=""/>
            </a:pPr>
            <a:endParaRPr lang="en-US" altLang="en-US" sz="2200" b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buClr>
                <a:schemeClr val="hlink"/>
              </a:buClr>
              <a:buFont typeface="Wingdings 2" charset="2"/>
              <a:buChar char=""/>
            </a:pPr>
            <a:r>
              <a:rPr lang="en-US" altLang="en-US" sz="2200" b="1" dirty="0" err="1">
                <a:solidFill>
                  <a:schemeClr val="bg1"/>
                </a:solidFill>
              </a:rPr>
              <a:t>Memberi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kehangatan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langsung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ke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tubuh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bayi</a:t>
            </a:r>
            <a:r>
              <a:rPr lang="en-US" altLang="en-US" sz="2200" b="1" dirty="0">
                <a:solidFill>
                  <a:schemeClr val="bg1"/>
                </a:solidFill>
              </a:rPr>
              <a:t>, </a:t>
            </a:r>
            <a:r>
              <a:rPr lang="en-US" altLang="en-US" sz="2200" b="1" dirty="0" err="1">
                <a:solidFill>
                  <a:schemeClr val="bg1"/>
                </a:solidFill>
              </a:rPr>
              <a:t>sehingga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bisa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mengurangi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kejadian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kematian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akibat</a:t>
            </a:r>
            <a:r>
              <a:rPr lang="en-US" altLang="en-US" sz="2200" b="1" dirty="0">
                <a:solidFill>
                  <a:schemeClr val="bg1"/>
                </a:solidFill>
              </a:rPr>
              <a:t> </a:t>
            </a:r>
            <a:r>
              <a:rPr lang="en-US" altLang="en-US" sz="2200" b="1" dirty="0" err="1">
                <a:solidFill>
                  <a:schemeClr val="bg1"/>
                </a:solidFill>
              </a:rPr>
              <a:t>kedinginan</a:t>
            </a:r>
            <a:r>
              <a:rPr lang="en-US" altLang="en-US" sz="2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Footer Placeholder 8"/>
          <p:cNvSpPr txBox="1">
            <a:spLocks/>
          </p:cNvSpPr>
          <p:nvPr/>
        </p:nvSpPr>
        <p:spPr>
          <a:xfrm>
            <a:off x="3302000" y="6340475"/>
            <a:ext cx="3136900" cy="365125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Materi ASI esklusif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Temu Kader Posyandu, 5 Maret 2011             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3656396"/>
              </p:ext>
            </p:extLst>
          </p:nvPr>
        </p:nvGraphicFramePr>
        <p:xfrm>
          <a:off x="398" y="1407064"/>
          <a:ext cx="5696079" cy="526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858339" y="212725"/>
            <a:ext cx="7690695" cy="92333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b="1" dirty="0" err="1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Tahapan</a:t>
            </a:r>
            <a:r>
              <a:rPr lang="en-US" sz="5400" b="1" dirty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&amp; </a:t>
            </a:r>
            <a:r>
              <a:rPr lang="en-US" sz="5400" b="1" dirty="0" err="1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Manfaat</a:t>
            </a:r>
            <a:r>
              <a:rPr lang="en-US" sz="5400" b="1" dirty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IMD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" t="10098" r="5431" b="8551"/>
          <a:stretch>
            <a:fillRect/>
          </a:stretch>
        </p:blipFill>
        <p:spPr bwMode="auto">
          <a:xfrm>
            <a:off x="-533400" y="0"/>
            <a:ext cx="10744200" cy="698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-Shape 1"/>
          <p:cNvSpPr/>
          <p:nvPr/>
        </p:nvSpPr>
        <p:spPr>
          <a:xfrm>
            <a:off x="4381500" y="457200"/>
            <a:ext cx="266700" cy="6389688"/>
          </a:xfrm>
          <a:prstGeom prst="corner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hord 2"/>
          <p:cNvSpPr/>
          <p:nvPr/>
        </p:nvSpPr>
        <p:spPr>
          <a:xfrm>
            <a:off x="1752600" y="533400"/>
            <a:ext cx="990600" cy="381000"/>
          </a:xfrm>
          <a:prstGeom prst="chor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Chord 4"/>
          <p:cNvSpPr/>
          <p:nvPr/>
        </p:nvSpPr>
        <p:spPr>
          <a:xfrm>
            <a:off x="933450" y="4038600"/>
            <a:ext cx="990600" cy="381000"/>
          </a:xfrm>
          <a:prstGeom prst="chor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hord 5"/>
          <p:cNvSpPr/>
          <p:nvPr/>
        </p:nvSpPr>
        <p:spPr>
          <a:xfrm>
            <a:off x="6324600" y="7938"/>
            <a:ext cx="990600" cy="381000"/>
          </a:xfrm>
          <a:prstGeom prst="chor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0"/>
            <a:ext cx="9372600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6754813" cy="1371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</p:pic>
      <p:sp>
        <p:nvSpPr>
          <p:cNvPr id="8" name="Oval 7"/>
          <p:cNvSpPr/>
          <p:nvPr/>
        </p:nvSpPr>
        <p:spPr>
          <a:xfrm>
            <a:off x="5562600" y="3429000"/>
            <a:ext cx="9144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86600" y="34290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/>
          <p:nvPr/>
        </p:nvSpPr>
        <p:spPr>
          <a:xfrm>
            <a:off x="2880313" y="3346450"/>
            <a:ext cx="663325" cy="663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8" name="Google Shape;608;p49"/>
          <p:cNvSpPr/>
          <p:nvPr/>
        </p:nvSpPr>
        <p:spPr>
          <a:xfrm>
            <a:off x="2880313" y="869950"/>
            <a:ext cx="663325" cy="663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9" name="Google Shape;609;p49"/>
          <p:cNvSpPr/>
          <p:nvPr/>
        </p:nvSpPr>
        <p:spPr>
          <a:xfrm>
            <a:off x="2871335" y="2015275"/>
            <a:ext cx="663325" cy="663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10" name="Google Shape;610;p49"/>
          <p:cNvSpPr txBox="1">
            <a:spLocks noGrp="1"/>
          </p:cNvSpPr>
          <p:nvPr>
            <p:ph type="title" idx="8"/>
          </p:nvPr>
        </p:nvSpPr>
        <p:spPr>
          <a:xfrm>
            <a:off x="196410" y="235293"/>
            <a:ext cx="2719735" cy="2201550"/>
          </a:xfrm>
          <a:prstGeom prst="rect">
            <a:avLst/>
          </a:prstGeom>
        </p:spPr>
        <p:txBody>
          <a:bodyPr spcFirstLastPara="1" vert="horz" wrap="square" lIns="99044" tIns="99044" rIns="99044" bIns="99044" anchor="t" anchorCtr="0">
            <a:noAutofit/>
          </a:bodyPr>
          <a:lstStyle/>
          <a:p>
            <a:pPr lvl="0"/>
            <a:r>
              <a:rPr lang="en-US" dirty="0"/>
              <a:t>MANFAAT IMD BAGI BAYI (1)</a:t>
            </a:r>
            <a:endParaRPr dirty="0"/>
          </a:p>
        </p:txBody>
      </p:sp>
      <p:sp>
        <p:nvSpPr>
          <p:cNvPr id="612" name="Google Shape;612;p49"/>
          <p:cNvSpPr txBox="1">
            <a:spLocks noGrp="1"/>
          </p:cNvSpPr>
          <p:nvPr>
            <p:ph type="subTitle" idx="1"/>
          </p:nvPr>
        </p:nvSpPr>
        <p:spPr>
          <a:xfrm>
            <a:off x="3543637" y="3433568"/>
            <a:ext cx="5295563" cy="2518347"/>
          </a:xfrm>
          <a:prstGeom prst="rect">
            <a:avLst/>
          </a:prstGeom>
        </p:spPr>
        <p:txBody>
          <a:bodyPr spcFirstLastPara="1" vert="horz" wrap="square" lIns="99044" tIns="99044" rIns="99044" bIns="99044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l" eaLnBrk="1" hangingPunct="1"/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saat</a:t>
            </a:r>
            <a:r>
              <a:rPr lang="en-US" altLang="en-US" dirty="0"/>
              <a:t> </a:t>
            </a:r>
            <a:r>
              <a:rPr lang="en-US" altLang="en-US" dirty="0" err="1"/>
              <a:t>bayi</a:t>
            </a:r>
            <a:r>
              <a:rPr lang="en-US" altLang="en-US" dirty="0"/>
              <a:t> </a:t>
            </a:r>
            <a:r>
              <a:rPr lang="en-US" altLang="en-US" dirty="0" err="1"/>
              <a:t>menjilat</a:t>
            </a:r>
            <a:r>
              <a:rPr lang="en-US" altLang="en-US" dirty="0"/>
              <a:t> </a:t>
            </a:r>
            <a:r>
              <a:rPr lang="en-US" altLang="en-US" dirty="0" err="1"/>
              <a:t>kulit</a:t>
            </a:r>
            <a:r>
              <a:rPr lang="en-US" altLang="en-US" dirty="0"/>
              <a:t> </a:t>
            </a:r>
            <a:r>
              <a:rPr lang="en-US" altLang="en-US" dirty="0" err="1"/>
              <a:t>ibu</a:t>
            </a:r>
            <a:r>
              <a:rPr lang="en-US" altLang="en-US" dirty="0"/>
              <a:t>, </a:t>
            </a:r>
            <a:r>
              <a:rPr lang="en-US" altLang="en-US" dirty="0" err="1"/>
              <a:t>ia</a:t>
            </a:r>
            <a:r>
              <a:rPr lang="en-US" altLang="en-US" dirty="0"/>
              <a:t> </a:t>
            </a:r>
            <a:r>
              <a:rPr lang="en-US" altLang="en-US" dirty="0" err="1"/>
              <a:t>menelan</a:t>
            </a:r>
            <a:r>
              <a:rPr lang="en-US" altLang="en-US" dirty="0"/>
              <a:t> </a:t>
            </a:r>
            <a:r>
              <a:rPr lang="en-US" altLang="en-US" dirty="0" err="1"/>
              <a:t>bakteri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. </a:t>
            </a:r>
            <a:r>
              <a:rPr lang="en-US" altLang="en-US" dirty="0" err="1"/>
              <a:t>Bakteri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berkoloni</a:t>
            </a:r>
            <a:r>
              <a:rPr lang="en-US" altLang="en-US" dirty="0"/>
              <a:t> di </a:t>
            </a:r>
            <a:r>
              <a:rPr lang="en-US" altLang="en-US" dirty="0" err="1"/>
              <a:t>usus</a:t>
            </a:r>
            <a:r>
              <a:rPr lang="en-US" altLang="en-US" dirty="0"/>
              <a:t> </a:t>
            </a:r>
            <a:r>
              <a:rPr lang="en-US" altLang="en-US" dirty="0" err="1"/>
              <a:t>bayi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menyaingi</a:t>
            </a:r>
            <a:r>
              <a:rPr lang="en-US" altLang="en-US" dirty="0"/>
              <a:t> </a:t>
            </a:r>
            <a:r>
              <a:rPr lang="en-US" altLang="en-US" dirty="0" err="1"/>
              <a:t>bakteri</a:t>
            </a:r>
            <a:r>
              <a:rPr lang="en-US" altLang="en-US" dirty="0"/>
              <a:t> </a:t>
            </a:r>
            <a:r>
              <a:rPr lang="en-US" altLang="en-US" dirty="0" err="1"/>
              <a:t>ganas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lingkungan</a:t>
            </a:r>
            <a:r>
              <a:rPr lang="en-US" altLang="en-US" dirty="0"/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membentuk</a:t>
            </a:r>
            <a:r>
              <a:rPr lang="en-US" altLang="en-US" dirty="0"/>
              <a:t> </a:t>
            </a:r>
            <a:r>
              <a:rPr lang="en-US" altLang="en-US" dirty="0" err="1"/>
              <a:t>kekebalan</a:t>
            </a:r>
            <a:r>
              <a:rPr lang="en-US" altLang="en-US" dirty="0"/>
              <a:t> </a:t>
            </a:r>
            <a:r>
              <a:rPr lang="en-US" altLang="en-US" dirty="0" err="1"/>
              <a:t>tubuh</a:t>
            </a:r>
            <a:r>
              <a:rPr lang="en-US" altLang="en-US" dirty="0"/>
              <a:t> </a:t>
            </a:r>
            <a:r>
              <a:rPr lang="en-US" altLang="en-US" dirty="0" err="1"/>
              <a:t>bayi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optimal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cepat</a:t>
            </a:r>
            <a:endParaRPr lang="en-US" altLang="en-US" dirty="0"/>
          </a:p>
        </p:txBody>
      </p:sp>
      <p:sp>
        <p:nvSpPr>
          <p:cNvPr id="616" name="Google Shape;616;p49"/>
          <p:cNvSpPr txBox="1">
            <a:spLocks noGrp="1"/>
          </p:cNvSpPr>
          <p:nvPr>
            <p:ph type="subTitle" idx="5"/>
          </p:nvPr>
        </p:nvSpPr>
        <p:spPr>
          <a:xfrm>
            <a:off x="3543637" y="704850"/>
            <a:ext cx="6362363" cy="990600"/>
          </a:xfrm>
          <a:prstGeom prst="rect">
            <a:avLst/>
          </a:prstGeom>
        </p:spPr>
        <p:txBody>
          <a:bodyPr spcFirstLastPara="1" vert="horz" wrap="square" lIns="99044" tIns="99044" rIns="99044" bIns="99044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spcAft>
                <a:spcPts val="1733"/>
              </a:spcAft>
            </a:pPr>
            <a:r>
              <a:rPr lang="en-US" dirty="0" err="1"/>
              <a:t>Menyelamatkan</a:t>
            </a:r>
            <a:r>
              <a:rPr lang="en-US" dirty="0"/>
              <a:t> 22%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28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sz="1733" dirty="0"/>
              <a:t>(Edmond 2006)</a:t>
            </a:r>
          </a:p>
        </p:txBody>
      </p:sp>
      <p:sp>
        <p:nvSpPr>
          <p:cNvPr id="618" name="Google Shape;618;p49"/>
          <p:cNvSpPr txBox="1">
            <a:spLocks noGrp="1"/>
          </p:cNvSpPr>
          <p:nvPr>
            <p:ph type="subTitle" idx="7"/>
          </p:nvPr>
        </p:nvSpPr>
        <p:spPr>
          <a:xfrm>
            <a:off x="3555052" y="1942632"/>
            <a:ext cx="6362363" cy="1403350"/>
          </a:xfrm>
          <a:prstGeom prst="rect">
            <a:avLst/>
          </a:prstGeom>
        </p:spPr>
        <p:txBody>
          <a:bodyPr spcFirstLastPara="1" vert="horz" wrap="square" lIns="99044" tIns="99044" rIns="99044" bIns="99044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spcAft>
                <a:spcPts val="1733"/>
              </a:spcAft>
            </a:pP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hypothermia</a:t>
            </a:r>
            <a:endParaRPr lang="en-US" sz="1733" dirty="0"/>
          </a:p>
        </p:txBody>
      </p:sp>
      <p:sp>
        <p:nvSpPr>
          <p:cNvPr id="619" name="Google Shape;619;p49"/>
          <p:cNvSpPr txBox="1">
            <a:spLocks noGrp="1"/>
          </p:cNvSpPr>
          <p:nvPr>
            <p:ph type="title" idx="13"/>
          </p:nvPr>
        </p:nvSpPr>
        <p:spPr>
          <a:xfrm>
            <a:off x="2559050" y="2025182"/>
            <a:ext cx="1305850" cy="502450"/>
          </a:xfrm>
          <a:prstGeom prst="rect">
            <a:avLst/>
          </a:prstGeom>
        </p:spPr>
        <p:txBody>
          <a:bodyPr spcFirstLastPara="1" vert="horz" wrap="square" lIns="99044" tIns="99044" rIns="99044" bIns="99044" anchor="ctr" anchorCtr="0">
            <a:noAutofit/>
          </a:bodyPr>
          <a:lstStyle/>
          <a:p>
            <a:r>
              <a:rPr lang="en" sz="2400" dirty="0"/>
              <a:t>02</a:t>
            </a:r>
            <a:endParaRPr sz="2400" dirty="0"/>
          </a:p>
        </p:txBody>
      </p:sp>
      <p:sp>
        <p:nvSpPr>
          <p:cNvPr id="620" name="Google Shape;620;p49"/>
          <p:cNvSpPr txBox="1">
            <a:spLocks noGrp="1"/>
          </p:cNvSpPr>
          <p:nvPr>
            <p:ph type="title" idx="14"/>
          </p:nvPr>
        </p:nvSpPr>
        <p:spPr>
          <a:xfrm>
            <a:off x="2559050" y="3429494"/>
            <a:ext cx="1305850" cy="502450"/>
          </a:xfrm>
          <a:prstGeom prst="rect">
            <a:avLst/>
          </a:prstGeom>
        </p:spPr>
        <p:txBody>
          <a:bodyPr spcFirstLastPara="1" vert="horz" wrap="square" lIns="99044" tIns="99044" rIns="99044" bIns="99044" anchor="ctr" anchorCtr="0">
            <a:noAutofit/>
          </a:bodyPr>
          <a:lstStyle/>
          <a:p>
            <a:r>
              <a:rPr lang="en" sz="2400" dirty="0"/>
              <a:t>03</a:t>
            </a:r>
            <a:endParaRPr sz="2400" dirty="0"/>
          </a:p>
        </p:txBody>
      </p:sp>
      <p:sp>
        <p:nvSpPr>
          <p:cNvPr id="622" name="Google Shape;622;p49"/>
          <p:cNvSpPr txBox="1">
            <a:spLocks noGrp="1"/>
          </p:cNvSpPr>
          <p:nvPr>
            <p:ph type="title" idx="9"/>
          </p:nvPr>
        </p:nvSpPr>
        <p:spPr>
          <a:xfrm>
            <a:off x="2559050" y="952032"/>
            <a:ext cx="1305850" cy="502450"/>
          </a:xfrm>
          <a:prstGeom prst="rect">
            <a:avLst/>
          </a:prstGeom>
        </p:spPr>
        <p:txBody>
          <a:bodyPr spcFirstLastPara="1" vert="horz" wrap="square" lIns="99044" tIns="99044" rIns="99044" bIns="99044" anchor="ctr" anchorCtr="0">
            <a:noAutofit/>
          </a:bodyPr>
          <a:lstStyle/>
          <a:p>
            <a:r>
              <a:rPr lang="en" sz="2400" dirty="0">
                <a:solidFill>
                  <a:schemeClr val="bg1"/>
                </a:solidFill>
              </a:rPr>
              <a:t>01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Memahami Perbedaan IMD Dan ASI Eksklusif | HappiNest.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98311"/>
            <a:ext cx="2889250" cy="17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047403"/>
            <a:ext cx="2889251" cy="32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8" dirty="0"/>
              <a:t>https://www.happinest.id/memahami-perbedaan-imd-dan-asi-eksklusif/</a:t>
            </a:r>
          </a:p>
        </p:txBody>
      </p:sp>
    </p:spTree>
    <p:extLst>
      <p:ext uri="{BB962C8B-B14F-4D97-AF65-F5344CB8AC3E}">
        <p14:creationId xmlns:p14="http://schemas.microsoft.com/office/powerpoint/2010/main" val="4725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/>
          <p:nvPr/>
        </p:nvSpPr>
        <p:spPr>
          <a:xfrm>
            <a:off x="2880313" y="4228173"/>
            <a:ext cx="663325" cy="663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8" name="Google Shape;608;p49"/>
          <p:cNvSpPr/>
          <p:nvPr/>
        </p:nvSpPr>
        <p:spPr>
          <a:xfrm>
            <a:off x="2880313" y="869950"/>
            <a:ext cx="663325" cy="663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09" name="Google Shape;609;p49"/>
          <p:cNvSpPr/>
          <p:nvPr/>
        </p:nvSpPr>
        <p:spPr>
          <a:xfrm>
            <a:off x="2898242" y="2752177"/>
            <a:ext cx="663325" cy="663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10" name="Google Shape;610;p49"/>
          <p:cNvSpPr txBox="1">
            <a:spLocks noGrp="1"/>
          </p:cNvSpPr>
          <p:nvPr>
            <p:ph type="title" idx="8"/>
          </p:nvPr>
        </p:nvSpPr>
        <p:spPr>
          <a:xfrm>
            <a:off x="178507" y="312584"/>
            <a:ext cx="2719735" cy="2201550"/>
          </a:xfrm>
          <a:prstGeom prst="rect">
            <a:avLst/>
          </a:prstGeom>
        </p:spPr>
        <p:txBody>
          <a:bodyPr spcFirstLastPara="1" vert="horz" wrap="square" lIns="99044" tIns="99044" rIns="99044" bIns="99044" anchor="t" anchorCtr="0">
            <a:noAutofit/>
          </a:bodyPr>
          <a:lstStyle/>
          <a:p>
            <a:pPr lvl="0"/>
            <a:r>
              <a:rPr lang="en-US" dirty="0"/>
              <a:t>MANFAAT IMD BAGI BAYI (2)</a:t>
            </a:r>
            <a:endParaRPr dirty="0"/>
          </a:p>
        </p:txBody>
      </p:sp>
      <p:sp>
        <p:nvSpPr>
          <p:cNvPr id="612" name="Google Shape;612;p49"/>
          <p:cNvSpPr txBox="1">
            <a:spLocks noGrp="1"/>
          </p:cNvSpPr>
          <p:nvPr>
            <p:ph type="subTitle" idx="1"/>
          </p:nvPr>
        </p:nvSpPr>
        <p:spPr>
          <a:xfrm>
            <a:off x="3696037" y="4086969"/>
            <a:ext cx="4914563" cy="1942140"/>
          </a:xfrm>
          <a:prstGeom prst="rect">
            <a:avLst/>
          </a:prstGeom>
        </p:spPr>
        <p:txBody>
          <a:bodyPr spcFirstLastPara="1" vert="horz" wrap="square" lIns="99044" tIns="99044" rIns="99044" bIns="99044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l" eaLnBrk="1" hangingPunct="1"/>
            <a:r>
              <a:rPr lang="en-US" altLang="en-US" dirty="0" err="1"/>
              <a:t>Jalinan</a:t>
            </a:r>
            <a:r>
              <a:rPr lang="en-US" altLang="en-US" dirty="0"/>
              <a:t> </a:t>
            </a:r>
            <a:r>
              <a:rPr lang="en-US" altLang="en-US" dirty="0" err="1"/>
              <a:t>kasih</a:t>
            </a:r>
            <a:r>
              <a:rPr lang="en-US" altLang="en-US" dirty="0"/>
              <a:t> </a:t>
            </a:r>
            <a:r>
              <a:rPr lang="en-US" altLang="en-US" dirty="0" err="1"/>
              <a:t>sayang</a:t>
            </a:r>
            <a:r>
              <a:rPr lang="en-US" altLang="en-US" dirty="0"/>
              <a:t> </a:t>
            </a:r>
            <a:r>
              <a:rPr lang="en-US" altLang="en-US" dirty="0" err="1"/>
              <a:t>ibu</a:t>
            </a:r>
            <a:r>
              <a:rPr lang="en-US" altLang="en-US" dirty="0"/>
              <a:t>-</a:t>
            </a:r>
            <a:r>
              <a:rPr lang="en-US" altLang="en-US" dirty="0" err="1"/>
              <a:t>bayi</a:t>
            </a:r>
            <a:r>
              <a:rPr lang="en-US" altLang="en-US" dirty="0"/>
              <a:t>-ayah </a:t>
            </a:r>
            <a:r>
              <a:rPr lang="en-US" altLang="en-US" dirty="0" err="1"/>
              <a:t>lebih</a:t>
            </a:r>
            <a:r>
              <a:rPr lang="en-US" altLang="en-US" dirty="0"/>
              <a:t> optimal </a:t>
            </a:r>
            <a:r>
              <a:rPr lang="en-US" altLang="en-US" dirty="0" err="1"/>
              <a:t>sebab</a:t>
            </a:r>
            <a:r>
              <a:rPr lang="en-US" altLang="en-US" dirty="0"/>
              <a:t> </a:t>
            </a:r>
            <a:r>
              <a:rPr lang="en-US" altLang="en-US" dirty="0" err="1"/>
              <a:t>bayi</a:t>
            </a:r>
            <a:r>
              <a:rPr lang="en-US" altLang="en-US" dirty="0"/>
              <a:t> </a:t>
            </a:r>
            <a:r>
              <a:rPr lang="en-US" altLang="en-US" dirty="0" err="1"/>
              <a:t>siaga</a:t>
            </a:r>
            <a:r>
              <a:rPr lang="en-US" altLang="en-US" dirty="0"/>
              <a:t> 1 – 2 jam </a:t>
            </a:r>
            <a:r>
              <a:rPr lang="en-US" altLang="en-US" dirty="0" err="1"/>
              <a:t>pertama</a:t>
            </a:r>
            <a:r>
              <a:rPr lang="en-US" altLang="en-US" dirty="0"/>
              <a:t>.</a:t>
            </a:r>
            <a:endParaRPr lang="en-US" altLang="en-US" sz="1733" dirty="0"/>
          </a:p>
        </p:txBody>
      </p:sp>
      <p:sp>
        <p:nvSpPr>
          <p:cNvPr id="616" name="Google Shape;616;p49"/>
          <p:cNvSpPr txBox="1">
            <a:spLocks noGrp="1"/>
          </p:cNvSpPr>
          <p:nvPr>
            <p:ph type="subTitle" idx="5"/>
          </p:nvPr>
        </p:nvSpPr>
        <p:spPr>
          <a:xfrm>
            <a:off x="3543637" y="704850"/>
            <a:ext cx="5066963" cy="2063750"/>
          </a:xfrm>
          <a:prstGeom prst="rect">
            <a:avLst/>
          </a:prstGeom>
        </p:spPr>
        <p:txBody>
          <a:bodyPr spcFirstLastPara="1" vert="horz" wrap="square" lIns="99044" tIns="99044" rIns="99044" bIns="99044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spcAft>
                <a:spcPts val="1733"/>
              </a:spcAft>
            </a:pP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kolostrum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, kaya </a:t>
            </a:r>
            <a:r>
              <a:rPr lang="en-US" dirty="0" err="1"/>
              <a:t>antibodi</a:t>
            </a:r>
            <a:r>
              <a:rPr lang="en-US" dirty="0"/>
              <a:t>,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usus</a:t>
            </a:r>
            <a:r>
              <a:rPr lang="en-US" dirty="0"/>
              <a:t>,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,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bayi</a:t>
            </a:r>
            <a:endParaRPr lang="en-US" sz="1733" dirty="0"/>
          </a:p>
        </p:txBody>
      </p:sp>
      <p:sp>
        <p:nvSpPr>
          <p:cNvPr id="618" name="Google Shape;618;p49"/>
          <p:cNvSpPr txBox="1">
            <a:spLocks noGrp="1"/>
          </p:cNvSpPr>
          <p:nvPr>
            <p:ph type="subTitle" idx="7"/>
          </p:nvPr>
        </p:nvSpPr>
        <p:spPr>
          <a:xfrm>
            <a:off x="3543636" y="2678900"/>
            <a:ext cx="4914563" cy="740026"/>
          </a:xfrm>
          <a:prstGeom prst="rect">
            <a:avLst/>
          </a:prstGeom>
        </p:spPr>
        <p:txBody>
          <a:bodyPr spcFirstLastPara="1" vert="horz" wrap="square" lIns="99044" tIns="99044" rIns="99044" bIns="99044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spcAft>
                <a:spcPts val="1733"/>
              </a:spcAft>
            </a:pPr>
            <a:r>
              <a:rPr lang="en-US" altLang="en-US" dirty="0"/>
              <a:t>IMD –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berhasil</a:t>
            </a:r>
            <a:r>
              <a:rPr lang="en-US" altLang="en-US" dirty="0"/>
              <a:t> </a:t>
            </a:r>
            <a:r>
              <a:rPr lang="en-US" altLang="en-US" dirty="0" err="1"/>
              <a:t>menyusui</a:t>
            </a:r>
            <a:r>
              <a:rPr lang="en-US" altLang="en-US" dirty="0"/>
              <a:t> </a:t>
            </a:r>
            <a:r>
              <a:rPr lang="en-US" altLang="en-US" dirty="0" err="1"/>
              <a:t>eksklusif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lama </a:t>
            </a:r>
            <a:r>
              <a:rPr lang="en-US" altLang="en-US" dirty="0" err="1"/>
              <a:t>disusui</a:t>
            </a:r>
            <a:endParaRPr lang="en-US" sz="1950" dirty="0"/>
          </a:p>
        </p:txBody>
      </p:sp>
      <p:sp>
        <p:nvSpPr>
          <p:cNvPr id="619" name="Google Shape;619;p49"/>
          <p:cNvSpPr txBox="1">
            <a:spLocks noGrp="1"/>
          </p:cNvSpPr>
          <p:nvPr>
            <p:ph type="title" idx="13"/>
          </p:nvPr>
        </p:nvSpPr>
        <p:spPr>
          <a:xfrm>
            <a:off x="2559050" y="2774150"/>
            <a:ext cx="1305850" cy="502450"/>
          </a:xfrm>
          <a:prstGeom prst="rect">
            <a:avLst/>
          </a:prstGeom>
        </p:spPr>
        <p:txBody>
          <a:bodyPr spcFirstLastPara="1" vert="horz" wrap="square" lIns="99044" tIns="99044" rIns="99044" bIns="99044" anchor="ctr" anchorCtr="0">
            <a:noAutofit/>
          </a:bodyPr>
          <a:lstStyle/>
          <a:p>
            <a:r>
              <a:rPr lang="en" sz="2400" dirty="0"/>
              <a:t>05</a:t>
            </a:r>
            <a:endParaRPr sz="2400" dirty="0"/>
          </a:p>
        </p:txBody>
      </p:sp>
      <p:sp>
        <p:nvSpPr>
          <p:cNvPr id="620" name="Google Shape;620;p49"/>
          <p:cNvSpPr txBox="1">
            <a:spLocks noGrp="1"/>
          </p:cNvSpPr>
          <p:nvPr>
            <p:ph type="title" idx="14"/>
          </p:nvPr>
        </p:nvSpPr>
        <p:spPr>
          <a:xfrm>
            <a:off x="2559050" y="4298150"/>
            <a:ext cx="1305850" cy="502450"/>
          </a:xfrm>
          <a:prstGeom prst="rect">
            <a:avLst/>
          </a:prstGeom>
        </p:spPr>
        <p:txBody>
          <a:bodyPr spcFirstLastPara="1" vert="horz" wrap="square" lIns="99044" tIns="99044" rIns="99044" bIns="99044" anchor="ctr" anchorCtr="0">
            <a:noAutofit/>
          </a:bodyPr>
          <a:lstStyle/>
          <a:p>
            <a:r>
              <a:rPr lang="en" sz="2400" dirty="0"/>
              <a:t>06</a:t>
            </a:r>
            <a:endParaRPr sz="2400" dirty="0"/>
          </a:p>
        </p:txBody>
      </p:sp>
      <p:sp>
        <p:nvSpPr>
          <p:cNvPr id="622" name="Google Shape;622;p49"/>
          <p:cNvSpPr txBox="1">
            <a:spLocks noGrp="1"/>
          </p:cNvSpPr>
          <p:nvPr>
            <p:ph type="title" idx="9"/>
          </p:nvPr>
        </p:nvSpPr>
        <p:spPr>
          <a:xfrm>
            <a:off x="2559050" y="952032"/>
            <a:ext cx="1305850" cy="502450"/>
          </a:xfrm>
          <a:prstGeom prst="rect">
            <a:avLst/>
          </a:prstGeom>
        </p:spPr>
        <p:txBody>
          <a:bodyPr spcFirstLastPara="1" vert="horz" wrap="square" lIns="99044" tIns="99044" rIns="99044" bIns="99044" anchor="ctr" anchorCtr="0">
            <a:noAutofit/>
          </a:bodyPr>
          <a:lstStyle/>
          <a:p>
            <a:r>
              <a:rPr lang="en" sz="2400" dirty="0"/>
              <a:t>04</a:t>
            </a:r>
            <a:endParaRPr sz="2400" dirty="0"/>
          </a:p>
        </p:txBody>
      </p:sp>
      <p:pic>
        <p:nvPicPr>
          <p:cNvPr id="12" name="Picture 2" descr="Memahami Perbedaan IMD Dan ASI Eksklusif | HappiNest.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98311"/>
            <a:ext cx="2889250" cy="17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4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"/>
          <p:cNvSpPr txBox="1">
            <a:spLocks noGrp="1"/>
          </p:cNvSpPr>
          <p:nvPr>
            <p:ph type="title"/>
          </p:nvPr>
        </p:nvSpPr>
        <p:spPr>
          <a:xfrm>
            <a:off x="381000" y="252152"/>
            <a:ext cx="9186460" cy="676325"/>
          </a:xfrm>
          <a:prstGeom prst="rect">
            <a:avLst/>
          </a:prstGeom>
        </p:spPr>
        <p:txBody>
          <a:bodyPr spcFirstLastPara="1" vert="horz" wrap="square" lIns="99044" tIns="99044" rIns="99044" bIns="99044" anchor="t" anchorCtr="0">
            <a:noAutofit/>
          </a:bodyPr>
          <a:lstStyle/>
          <a:p>
            <a:pPr algn="ctr"/>
            <a:r>
              <a:rPr lang="en" dirty="0"/>
              <a:t>MANFAAT IMD BAGI IBU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43435" y="3733800"/>
            <a:ext cx="8964706" cy="289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64" indent="-371464" eaLnBrk="1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en-US" sz="2800" dirty="0" err="1">
                <a:latin typeface="Trebuchet MS" charset="0"/>
                <a:ea typeface="Trebuchet MS" charset="0"/>
                <a:cs typeface="Trebuchet MS" charset="0"/>
              </a:rPr>
              <a:t>Merangsang</a:t>
            </a:r>
            <a:r>
              <a:rPr lang="en-US" alt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800" dirty="0" err="1">
                <a:latin typeface="Trebuchet MS" charset="0"/>
                <a:ea typeface="Trebuchet MS" charset="0"/>
                <a:cs typeface="Trebuchet MS" charset="0"/>
              </a:rPr>
              <a:t>pengeluaran</a:t>
            </a:r>
            <a:r>
              <a:rPr lang="en-US" altLang="en-US" sz="2800" dirty="0">
                <a:latin typeface="Trebuchet MS" charset="0"/>
                <a:ea typeface="Trebuchet MS" charset="0"/>
                <a:cs typeface="Trebuchet MS" charset="0"/>
              </a:rPr>
              <a:t> ASI </a:t>
            </a:r>
            <a:r>
              <a:rPr lang="en-US" altLang="en-US" sz="2800" dirty="0" err="1">
                <a:latin typeface="Trebuchet MS" charset="0"/>
                <a:ea typeface="Trebuchet MS" charset="0"/>
                <a:cs typeface="Trebuchet MS" charset="0"/>
              </a:rPr>
              <a:t>lebih</a:t>
            </a:r>
            <a:r>
              <a:rPr lang="en-US" altLang="en-US" sz="28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800" dirty="0" err="1">
                <a:latin typeface="Trebuchet MS" charset="0"/>
                <a:ea typeface="Trebuchet MS" charset="0"/>
                <a:cs typeface="Trebuchet MS" charset="0"/>
              </a:rPr>
              <a:t>dini</a:t>
            </a:r>
            <a:endParaRPr lang="en-US" altLang="en-US" sz="2800" dirty="0">
              <a:latin typeface="Trebuchet MS" charset="0"/>
              <a:ea typeface="Trebuchet MS" charset="0"/>
              <a:cs typeface="Trebuchet MS" charset="0"/>
            </a:endParaRPr>
          </a:p>
          <a:p>
            <a:pPr marL="371464" indent="-371464" eaLnBrk="1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Membantu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mengeluarkan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plasenta</a:t>
            </a:r>
            <a:endParaRPr lang="en-US" altLang="en-US" sz="2600" dirty="0">
              <a:latin typeface="Trebuchet MS" charset="0"/>
              <a:ea typeface="Trebuchet MS" charset="0"/>
              <a:cs typeface="Trebuchet MS" charset="0"/>
            </a:endParaRPr>
          </a:p>
          <a:p>
            <a:pPr marL="371464" indent="-371464" eaLnBrk="1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Lebih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jarang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menemui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kesukaran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menyusui</a:t>
            </a:r>
            <a:endParaRPr lang="en-US" altLang="en-US" sz="2600" dirty="0">
              <a:latin typeface="Trebuchet MS" charset="0"/>
              <a:ea typeface="Trebuchet MS" charset="0"/>
              <a:cs typeface="Trebuchet MS" charset="0"/>
            </a:endParaRPr>
          </a:p>
          <a:p>
            <a:pPr marL="371464" indent="-371464" eaLnBrk="1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Mengurangi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rasa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sakit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Ibu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lebih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tenang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rileks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lebih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mencintai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bayinya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dan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perasaan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sangat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bahagia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. </a:t>
            </a:r>
          </a:p>
          <a:p>
            <a:pPr marL="371464" indent="-371464" eaLnBrk="1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Sebaiknya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ayah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mendoakan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bayi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saat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di dada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ibu</a:t>
            </a:r>
            <a:endParaRPr lang="en-US" altLang="en-US" sz="26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4" descr="Festschrift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" y="1057325"/>
            <a:ext cx="2590800" cy="234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56647" y="1131073"/>
            <a:ext cx="6072747" cy="256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64" indent="-371464" eaLnBrk="1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Membantu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kontraksi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rahim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sehingga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mengurangi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perdarahan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ibu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paska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persalinan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.</a:t>
            </a:r>
          </a:p>
          <a:p>
            <a:pPr marL="371464" indent="-371464" eaLnBrk="1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Mengurangi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risiko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kematian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Ibu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karena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perdarahan</a:t>
            </a:r>
            <a:endParaRPr lang="en-US" altLang="en-US" sz="2600" dirty="0">
              <a:latin typeface="Trebuchet MS" charset="0"/>
              <a:ea typeface="Trebuchet MS" charset="0"/>
              <a:cs typeface="Trebuchet MS" charset="0"/>
            </a:endParaRPr>
          </a:p>
          <a:p>
            <a:pPr marL="371464" indent="-371464" eaLnBrk="1" hangingPunct="1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Membantu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mengurangi</a:t>
            </a:r>
            <a:r>
              <a:rPr lang="en-US" altLang="en-US" sz="2600" dirty="0">
                <a:latin typeface="Trebuchet MS" charset="0"/>
                <a:ea typeface="Trebuchet MS" charset="0"/>
                <a:cs typeface="Trebuchet MS" charset="0"/>
              </a:rPr>
              <a:t> anemia </a:t>
            </a:r>
            <a:r>
              <a:rPr lang="en-US" altLang="en-US" sz="2600" dirty="0" err="1">
                <a:latin typeface="Trebuchet MS" charset="0"/>
                <a:ea typeface="Trebuchet MS" charset="0"/>
                <a:cs typeface="Trebuchet MS" charset="0"/>
              </a:rPr>
              <a:t>ibu</a:t>
            </a:r>
            <a:endParaRPr lang="en-US" altLang="en-US" sz="2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255</TotalTime>
  <Words>604</Words>
  <Application>Microsoft Office PowerPoint</Application>
  <PresentationFormat>A4 Paper (210x297 mm)</PresentationFormat>
  <Paragraphs>58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ABeeZee</vt:lpstr>
      <vt:lpstr>Arial</vt:lpstr>
      <vt:lpstr>Calibri</vt:lpstr>
      <vt:lpstr>Roboto</vt:lpstr>
      <vt:lpstr>Trebuchet MS</vt:lpstr>
      <vt:lpstr>Wingdings</vt:lpstr>
      <vt:lpstr>Wingdings 2</vt:lpstr>
      <vt:lpstr>Opulent</vt:lpstr>
      <vt:lpstr>IMD dan  ASI EKSKLUSIF</vt:lpstr>
      <vt:lpstr>PowerPoint Presentation</vt:lpstr>
      <vt:lpstr> Definisi WHO/UNICEF </vt:lpstr>
      <vt:lpstr>PowerPoint Presentation</vt:lpstr>
      <vt:lpstr>PowerPoint Presentation</vt:lpstr>
      <vt:lpstr>PowerPoint Presentation</vt:lpstr>
      <vt:lpstr>MANFAAT IMD BAGI BAYI (1)</vt:lpstr>
      <vt:lpstr>MANFAAT IMD BAGI BAYI (2)</vt:lpstr>
      <vt:lpstr>MANFAAT IMD BAGI IBU</vt:lpstr>
      <vt:lpstr>Kiat Keberhasilan ASI Eksklusif :  1. Ditentukan oleh status gizi ibu yang harus disiapkan sejak masa hamil (IMT prahamil dan kenaikan BB hamil baik)   2. Manajemen laktasi baik (IMD, kolostrum, menyusu on-demand, rooming-in, ASI eksklusif)  3. Ibu selalu menjaga asupan makanan /minuman dan istirahat yang cukup selama masa menyusui  4. Pengetahuan ASI Eksklusif yang baik membantu meningkatkan praktik ASI eksklusif   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Syahrul Hasbi</cp:lastModifiedBy>
  <cp:revision>19</cp:revision>
  <dcterms:created xsi:type="dcterms:W3CDTF">2020-11-14T23:37:17Z</dcterms:created>
  <dcterms:modified xsi:type="dcterms:W3CDTF">2022-11-10T12:31:51Z</dcterms:modified>
</cp:coreProperties>
</file>