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eebo Bold" charset="1" panose="00000800000000000000"/>
      <p:regular r:id="rId15"/>
    </p:embeddedFont>
    <p:embeddedFont>
      <p:font typeface="Heebo Medium" charset="1" panose="00000600000000000000"/>
      <p:regular r:id="rId16"/>
    </p:embeddedFont>
    <p:embeddedFont>
      <p:font typeface="Heebo" charset="1" panose="00000500000000000000"/>
      <p:regular r:id="rId17"/>
    </p:embeddedFont>
    <p:embeddedFont>
      <p:font typeface="Arimo Bold" charset="1" panose="020B07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874525" y="-1655397"/>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72711" y="645146"/>
            <a:ext cx="14342578" cy="8996708"/>
          </a:xfrm>
          <a:custGeom>
            <a:avLst/>
            <a:gdLst/>
            <a:ahLst/>
            <a:cxnLst/>
            <a:rect r="r" b="b" t="t" l="l"/>
            <a:pathLst>
              <a:path h="8996708" w="14342578">
                <a:moveTo>
                  <a:pt x="0" y="0"/>
                </a:moveTo>
                <a:lnTo>
                  <a:pt x="14342578" y="0"/>
                </a:lnTo>
                <a:lnTo>
                  <a:pt x="14342578" y="8996708"/>
                </a:lnTo>
                <a:lnTo>
                  <a:pt x="0" y="89967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461753" y="3403391"/>
            <a:ext cx="7787027" cy="3794543"/>
          </a:xfrm>
          <a:prstGeom prst="rect">
            <a:avLst/>
          </a:prstGeom>
        </p:spPr>
        <p:txBody>
          <a:bodyPr anchor="t" rtlCol="false" tIns="0" lIns="0" bIns="0" rIns="0">
            <a:spAutoFit/>
          </a:bodyPr>
          <a:lstStyle/>
          <a:p>
            <a:pPr algn="ctr" rtl="true">
              <a:lnSpc>
                <a:spcPts val="14580"/>
              </a:lnSpc>
            </a:pPr>
            <a:r>
              <a:rPr lang="he-IL" sz="14878">
                <a:solidFill>
                  <a:srgbClr val="FFFFFF"/>
                </a:solidFill>
                <a:latin typeface="Heebo Bold"/>
                <a:ea typeface="Heebo Bold"/>
                <a:cs typeface="Heebo Bold"/>
                <a:sym typeface="Heebo Bold"/>
                <a:rtl val="true"/>
              </a:rPr>
              <a:t>משחק הצוללן</a:t>
            </a:r>
          </a:p>
        </p:txBody>
      </p:sp>
      <p:sp>
        <p:nvSpPr>
          <p:cNvPr name="Freeform 6" id="6"/>
          <p:cNvSpPr/>
          <p:nvPr/>
        </p:nvSpPr>
        <p:spPr>
          <a:xfrm flipH="false" flipV="false" rot="0">
            <a:off x="11045025" y="6939094"/>
            <a:ext cx="3098562" cy="1538013"/>
          </a:xfrm>
          <a:custGeom>
            <a:avLst/>
            <a:gdLst/>
            <a:ahLst/>
            <a:cxnLst/>
            <a:rect r="r" b="b" t="t" l="l"/>
            <a:pathLst>
              <a:path h="1538013" w="3098562">
                <a:moveTo>
                  <a:pt x="0" y="0"/>
                </a:moveTo>
                <a:lnTo>
                  <a:pt x="3098562" y="0"/>
                </a:lnTo>
                <a:lnTo>
                  <a:pt x="3098562" y="1538013"/>
                </a:lnTo>
                <a:lnTo>
                  <a:pt x="0" y="15380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4143587" y="6901489"/>
            <a:ext cx="4144413" cy="3179811"/>
          </a:xfrm>
          <a:prstGeom prst="rect">
            <a:avLst/>
          </a:prstGeom>
        </p:spPr>
        <p:txBody>
          <a:bodyPr anchor="t" rtlCol="false" tIns="0" lIns="0" bIns="0" rIns="0">
            <a:spAutoFit/>
          </a:bodyPr>
          <a:lstStyle/>
          <a:p>
            <a:pPr algn="ctr" rtl="true">
              <a:lnSpc>
                <a:spcPts val="5025"/>
              </a:lnSpc>
            </a:pPr>
            <a:r>
              <a:rPr lang="he-IL" sz="4052" u="sng">
                <a:solidFill>
                  <a:srgbClr val="131314"/>
                </a:solidFill>
                <a:latin typeface="Heebo Medium"/>
                <a:ea typeface="Heebo Medium"/>
                <a:cs typeface="Heebo Medium"/>
                <a:sym typeface="Heebo Medium"/>
                <a:rtl val="true"/>
              </a:rPr>
              <a:t>מגישים:</a:t>
            </a:r>
          </a:p>
          <a:p>
            <a:pPr algn="ctr" rtl="true">
              <a:lnSpc>
                <a:spcPts val="5025"/>
              </a:lnSpc>
            </a:pPr>
            <a:r>
              <a:rPr lang="he-IL" sz="4052">
                <a:solidFill>
                  <a:srgbClr val="131314"/>
                </a:solidFill>
                <a:latin typeface="Heebo"/>
                <a:ea typeface="Heebo"/>
                <a:cs typeface="Heebo"/>
                <a:sym typeface="Heebo"/>
                <a:rtl val="true"/>
              </a:rPr>
              <a:t>שי עיני</a:t>
            </a:r>
          </a:p>
          <a:p>
            <a:pPr algn="ctr" rtl="true">
              <a:lnSpc>
                <a:spcPts val="5025"/>
              </a:lnSpc>
            </a:pPr>
            <a:r>
              <a:rPr lang="he-IL" sz="4052">
                <a:solidFill>
                  <a:srgbClr val="131314"/>
                </a:solidFill>
                <a:latin typeface="Heebo"/>
                <a:ea typeface="Heebo"/>
                <a:cs typeface="Heebo"/>
                <a:sym typeface="Heebo"/>
                <a:rtl val="true"/>
              </a:rPr>
              <a:t>כפיר קורן</a:t>
            </a:r>
          </a:p>
          <a:p>
            <a:pPr algn="ctr" rtl="true">
              <a:lnSpc>
                <a:spcPts val="5025"/>
              </a:lnSpc>
            </a:pPr>
            <a:r>
              <a:rPr lang="he-IL" sz="4052">
                <a:solidFill>
                  <a:srgbClr val="131314"/>
                </a:solidFill>
                <a:latin typeface="Heebo"/>
                <a:ea typeface="Heebo"/>
                <a:cs typeface="Heebo"/>
                <a:sym typeface="Heebo"/>
                <a:rtl val="true"/>
              </a:rPr>
              <a:t>נבו אבישר</a:t>
            </a:r>
          </a:p>
          <a:p>
            <a:pPr algn="ctr" rtl="true">
              <a:lnSpc>
                <a:spcPts val="5025"/>
              </a:lnSpc>
            </a:pPr>
            <a:r>
              <a:rPr lang="he-IL" sz="4052">
                <a:solidFill>
                  <a:srgbClr val="131314"/>
                </a:solidFill>
                <a:latin typeface="Heebo"/>
                <a:ea typeface="Heebo"/>
                <a:cs typeface="Heebo"/>
                <a:sym typeface="Heebo"/>
                <a:rtl val="true"/>
              </a:rPr>
              <a:t>דניאל אזולאי</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2397359" y="1700366"/>
            <a:ext cx="13493282" cy="8586634"/>
          </a:xfrm>
          <a:custGeom>
            <a:avLst/>
            <a:gdLst/>
            <a:ahLst/>
            <a:cxnLst/>
            <a:rect r="r" b="b" t="t" l="l"/>
            <a:pathLst>
              <a:path h="8586634" w="13493282">
                <a:moveTo>
                  <a:pt x="0" y="0"/>
                </a:moveTo>
                <a:lnTo>
                  <a:pt x="13493282" y="0"/>
                </a:lnTo>
                <a:lnTo>
                  <a:pt x="13493282" y="8586634"/>
                </a:lnTo>
                <a:lnTo>
                  <a:pt x="0" y="85866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832152"/>
            <a:ext cx="3972192" cy="2596820"/>
          </a:xfrm>
          <a:custGeom>
            <a:avLst/>
            <a:gdLst/>
            <a:ahLst/>
            <a:cxnLst/>
            <a:rect r="r" b="b" t="t" l="l"/>
            <a:pathLst>
              <a:path h="2596820" w="3972192">
                <a:moveTo>
                  <a:pt x="0" y="0"/>
                </a:moveTo>
                <a:lnTo>
                  <a:pt x="3972192" y="0"/>
                </a:lnTo>
                <a:lnTo>
                  <a:pt x="3972192" y="2596820"/>
                </a:lnTo>
                <a:lnTo>
                  <a:pt x="0" y="2596820"/>
                </a:lnTo>
                <a:lnTo>
                  <a:pt x="0" y="0"/>
                </a:lnTo>
                <a:close/>
              </a:path>
            </a:pathLst>
          </a:custGeom>
          <a:blipFill>
            <a:blip r:embed="rId6"/>
            <a:stretch>
              <a:fillRect l="0" t="0" r="0" b="0"/>
            </a:stretch>
          </a:blipFill>
        </p:spPr>
      </p:sp>
      <p:sp>
        <p:nvSpPr>
          <p:cNvPr name="TextBox 5" id="5"/>
          <p:cNvSpPr txBox="true"/>
          <p:nvPr/>
        </p:nvSpPr>
        <p:spPr>
          <a:xfrm rot="0">
            <a:off x="3342566" y="3806961"/>
            <a:ext cx="11305308" cy="5316899"/>
          </a:xfrm>
          <a:prstGeom prst="rect">
            <a:avLst/>
          </a:prstGeom>
        </p:spPr>
        <p:txBody>
          <a:bodyPr anchor="t" rtlCol="false" tIns="0" lIns="0" bIns="0" rIns="0">
            <a:spAutoFit/>
          </a:bodyPr>
          <a:lstStyle/>
          <a:p>
            <a:pPr algn="r" rtl="true" marL="837759" indent="-418880" lvl="1">
              <a:lnSpc>
                <a:spcPts val="5316"/>
              </a:lnSpc>
              <a:buFont typeface="Arial"/>
              <a:buChar char="•"/>
            </a:pPr>
            <a:r>
              <a:rPr lang="he-IL" sz="3880">
                <a:solidFill>
                  <a:srgbClr val="FFFFFF"/>
                </a:solidFill>
                <a:latin typeface="Heebo"/>
                <a:ea typeface="Heebo"/>
                <a:cs typeface="Heebo"/>
                <a:sym typeface="Heebo"/>
                <a:rtl val="true"/>
              </a:rPr>
              <a:t>פיתחנו משחק אסטרטגיה שבו שני שחקנים (צוללנים) מנסים להגיע ליעדם בדרך המהירה ביותר תוך כדי מעבר בין מכשולים (צוללות).</a:t>
            </a:r>
          </a:p>
          <a:p>
            <a:pPr algn="r" rtl="true" marL="837759" indent="-418880" lvl="1">
              <a:lnSpc>
                <a:spcPts val="5316"/>
              </a:lnSpc>
              <a:buFont typeface="Arial"/>
              <a:buChar char="•"/>
            </a:pPr>
            <a:r>
              <a:rPr lang="he-IL" sz="3880">
                <a:solidFill>
                  <a:srgbClr val="FFFFFF"/>
                </a:solidFill>
                <a:latin typeface="Heebo"/>
                <a:ea typeface="Heebo"/>
                <a:cs typeface="Heebo"/>
                <a:sym typeface="Heebo"/>
                <a:rtl val="true"/>
              </a:rPr>
              <a:t>מימשנו את לוגיקת המשחק כדי לטפל בתנועות השחקנים, מציאת מסלולים ותנאי ניצחון.</a:t>
            </a:r>
          </a:p>
          <a:p>
            <a:pPr algn="r" rtl="true" marL="837759" indent="-418880" lvl="1">
              <a:lnSpc>
                <a:spcPts val="5316"/>
              </a:lnSpc>
              <a:buFont typeface="Arial"/>
              <a:buChar char="•"/>
            </a:pPr>
            <a:r>
              <a:rPr lang="he-IL" sz="3880">
                <a:solidFill>
                  <a:srgbClr val="FFFFFF"/>
                </a:solidFill>
                <a:latin typeface="Heebo"/>
                <a:ea typeface="Heebo"/>
                <a:cs typeface="Heebo"/>
                <a:sym typeface="Heebo"/>
                <a:rtl val="true"/>
              </a:rPr>
              <a:t>יצרנו ממשק משתמש דינמי ורספונסיבי עם </a:t>
            </a:r>
            <a:r>
              <a:rPr lang="en-US" sz="3880">
                <a:solidFill>
                  <a:srgbClr val="FFFFFF"/>
                </a:solidFill>
                <a:latin typeface="Heebo"/>
                <a:ea typeface="Heebo"/>
                <a:cs typeface="Heebo"/>
                <a:sym typeface="Heebo"/>
              </a:rPr>
              <a:t>HTML, CSS</a:t>
            </a:r>
            <a:r>
              <a:rPr lang="he-IL" sz="3880">
                <a:solidFill>
                  <a:srgbClr val="FFFFFF"/>
                </a:solidFill>
                <a:latin typeface="Heebo"/>
                <a:ea typeface="Heebo"/>
                <a:cs typeface="Heebo"/>
                <a:sym typeface="Heebo"/>
                <a:rtl val="true"/>
              </a:rPr>
              <a:t>, ו-</a:t>
            </a:r>
            <a:r>
              <a:rPr lang="en-US" sz="3880">
                <a:solidFill>
                  <a:srgbClr val="FFFFFF"/>
                </a:solidFill>
                <a:latin typeface="Heebo"/>
                <a:ea typeface="Heebo"/>
                <a:cs typeface="Heebo"/>
                <a:sym typeface="Heebo"/>
              </a:rPr>
              <a:t>JavaScript</a:t>
            </a:r>
            <a:r>
              <a:rPr lang="ar-EG" sz="3880">
                <a:solidFill>
                  <a:srgbClr val="FFFFFF"/>
                </a:solidFill>
                <a:latin typeface="Heebo"/>
                <a:ea typeface="Heebo"/>
                <a:cs typeface="Heebo"/>
                <a:sym typeface="Heebo"/>
                <a:rtl val="true"/>
              </a:rPr>
              <a:t>.</a:t>
            </a:r>
          </a:p>
          <a:p>
            <a:pPr algn="r" rtl="true">
              <a:lnSpc>
                <a:spcPts val="5316"/>
              </a:lnSpc>
            </a:pPr>
          </a:p>
        </p:txBody>
      </p:sp>
      <p:sp>
        <p:nvSpPr>
          <p:cNvPr name="TextBox 6" id="6"/>
          <p:cNvSpPr txBox="true"/>
          <p:nvPr/>
        </p:nvSpPr>
        <p:spPr>
          <a:xfrm rot="0">
            <a:off x="5468494" y="2212358"/>
            <a:ext cx="9482708" cy="1129965"/>
          </a:xfrm>
          <a:prstGeom prst="rect">
            <a:avLst/>
          </a:prstGeom>
        </p:spPr>
        <p:txBody>
          <a:bodyPr anchor="t" rtlCol="false" tIns="0" lIns="0" bIns="0" rIns="0">
            <a:spAutoFit/>
          </a:bodyPr>
          <a:lstStyle/>
          <a:p>
            <a:pPr algn="just" rtl="true">
              <a:lnSpc>
                <a:spcPts val="9288"/>
              </a:lnSpc>
            </a:pPr>
            <a:r>
              <a:rPr lang="he-IL" sz="6780">
                <a:solidFill>
                  <a:srgbClr val="FFFFFF"/>
                </a:solidFill>
                <a:latin typeface="Heebo Bold"/>
                <a:ea typeface="Heebo Bold"/>
                <a:cs typeface="Heebo Bold"/>
                <a:sym typeface="Heebo Bold"/>
                <a:rtl val="true"/>
              </a:rPr>
              <a:t>מה מימשנו?</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solidFill>
                <a:srgbClr val="99C6F6"/>
              </a:soli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r>
                <a:rPr lang="en-US" sz="3199">
                  <a:solidFill>
                    <a:srgbClr val="000000"/>
                  </a:solidFill>
                  <a:latin typeface="Heebo"/>
                  <a:ea typeface="Heebo"/>
                  <a:cs typeface="Heebo"/>
                  <a:sym typeface="Heebo"/>
                </a:rPr>
                <a:t>INSTRUCTION</a:t>
              </a:r>
            </a:p>
          </p:txBody>
        </p:sp>
      </p:grpSp>
      <p:grpSp>
        <p:nvGrpSpPr>
          <p:cNvPr name="Group 7" id="7"/>
          <p:cNvGrpSpPr/>
          <p:nvPr/>
        </p:nvGrpSpPr>
        <p:grpSpPr>
          <a:xfrm rot="0">
            <a:off x="9724721" y="2960035"/>
            <a:ext cx="4816123" cy="2380931"/>
            <a:chOff x="0" y="0"/>
            <a:chExt cx="2009779" cy="993568"/>
          </a:xfrm>
        </p:grpSpPr>
        <p:sp>
          <p:nvSpPr>
            <p:cNvPr name="Freeform 8" id="8"/>
            <p:cNvSpPr/>
            <p:nvPr/>
          </p:nvSpPr>
          <p:spPr>
            <a:xfrm flipH="false" flipV="false" rot="0">
              <a:off x="0" y="0"/>
              <a:ext cx="2009779" cy="993568"/>
            </a:xfrm>
            <a:custGeom>
              <a:avLst/>
              <a:gdLst/>
              <a:ahLst/>
              <a:cxnLst/>
              <a:rect r="r" b="b" t="t" l="l"/>
              <a:pathLst>
                <a:path h="993568" w="2009779">
                  <a:moveTo>
                    <a:pt x="1806579" y="0"/>
                  </a:moveTo>
                  <a:cubicBezTo>
                    <a:pt x="1918803" y="0"/>
                    <a:pt x="2009779" y="222418"/>
                    <a:pt x="2009779" y="496784"/>
                  </a:cubicBezTo>
                  <a:cubicBezTo>
                    <a:pt x="2009779" y="771150"/>
                    <a:pt x="1918803" y="993568"/>
                    <a:pt x="1806579" y="993568"/>
                  </a:cubicBezTo>
                  <a:lnTo>
                    <a:pt x="203200" y="993568"/>
                  </a:lnTo>
                  <a:cubicBezTo>
                    <a:pt x="90976" y="993568"/>
                    <a:pt x="0" y="771150"/>
                    <a:pt x="0" y="496784"/>
                  </a:cubicBezTo>
                  <a:cubicBezTo>
                    <a:pt x="0" y="222418"/>
                    <a:pt x="90976" y="0"/>
                    <a:pt x="203200" y="0"/>
                  </a:cubicBezTo>
                  <a:close/>
                </a:path>
              </a:pathLst>
            </a:custGeom>
            <a:solidFill>
              <a:srgbClr val="83DD99"/>
            </a:solidFill>
            <a:ln w="57150" cap="sq">
              <a:solidFill>
                <a:srgbClr val="000000"/>
              </a:solidFill>
              <a:prstDash val="solid"/>
              <a:miter/>
            </a:ln>
          </p:spPr>
        </p:sp>
        <p:sp>
          <p:nvSpPr>
            <p:cNvPr name="TextBox 9" id="9"/>
            <p:cNvSpPr txBox="true"/>
            <p:nvPr/>
          </p:nvSpPr>
          <p:spPr>
            <a:xfrm>
              <a:off x="0" y="-47625"/>
              <a:ext cx="2009779" cy="1041193"/>
            </a:xfrm>
            <a:prstGeom prst="rect">
              <a:avLst/>
            </a:prstGeom>
          </p:spPr>
          <p:txBody>
            <a:bodyPr anchor="ctr" rtlCol="false" tIns="50800" lIns="50800" bIns="50800" rIns="50800"/>
            <a:lstStyle/>
            <a:p>
              <a:pPr algn="ctr" rtl="true">
                <a:lnSpc>
                  <a:spcPts val="3779"/>
                </a:lnSpc>
              </a:pPr>
              <a:r>
                <a:rPr lang="he-IL" sz="2699">
                  <a:solidFill>
                    <a:srgbClr val="000000"/>
                  </a:solidFill>
                  <a:latin typeface="Heebo"/>
                  <a:ea typeface="Heebo"/>
                  <a:cs typeface="Heebo"/>
                  <a:sym typeface="Heebo"/>
                  <a:rtl val="true"/>
                </a:rPr>
                <a:t>מטרת המשחק היא</a:t>
              </a:r>
            </a:p>
            <a:p>
              <a:pPr algn="ctr" rtl="true">
                <a:lnSpc>
                  <a:spcPts val="3779"/>
                </a:lnSpc>
              </a:pPr>
              <a:r>
                <a:rPr lang="he-IL" sz="2699">
                  <a:solidFill>
                    <a:srgbClr val="000000"/>
                  </a:solidFill>
                  <a:latin typeface="Heebo"/>
                  <a:ea typeface="Heebo"/>
                  <a:cs typeface="Heebo"/>
                  <a:sym typeface="Heebo"/>
                  <a:rtl val="true"/>
                </a:rPr>
                <a:t> להגיע לנקודת היעד</a:t>
              </a:r>
            </a:p>
            <a:p>
              <a:pPr algn="ctr" rtl="true">
                <a:lnSpc>
                  <a:spcPts val="3779"/>
                </a:lnSpc>
              </a:pPr>
              <a:r>
                <a:rPr lang="he-IL" sz="2699">
                  <a:solidFill>
                    <a:srgbClr val="000000"/>
                  </a:solidFill>
                  <a:latin typeface="Heebo"/>
                  <a:ea typeface="Heebo"/>
                  <a:cs typeface="Heebo"/>
                  <a:sym typeface="Heebo"/>
                  <a:rtl val="true"/>
                </a:rPr>
                <a:t> של כל שחקן מהר יותר מהיריב.</a:t>
              </a:r>
            </a:p>
          </p:txBody>
        </p:sp>
      </p:grpSp>
      <p:grpSp>
        <p:nvGrpSpPr>
          <p:cNvPr name="Group 10" id="10"/>
          <p:cNvGrpSpPr/>
          <p:nvPr/>
        </p:nvGrpSpPr>
        <p:grpSpPr>
          <a:xfrm rot="0">
            <a:off x="3711292" y="2870573"/>
            <a:ext cx="6013430" cy="3115131"/>
            <a:chOff x="0" y="0"/>
            <a:chExt cx="2145928" cy="1111653"/>
          </a:xfrm>
        </p:grpSpPr>
        <p:sp>
          <p:nvSpPr>
            <p:cNvPr name="Freeform 11" id="11"/>
            <p:cNvSpPr/>
            <p:nvPr/>
          </p:nvSpPr>
          <p:spPr>
            <a:xfrm flipH="false" flipV="false" rot="0">
              <a:off x="0" y="0"/>
              <a:ext cx="2145928" cy="1111653"/>
            </a:xfrm>
            <a:custGeom>
              <a:avLst/>
              <a:gdLst/>
              <a:ahLst/>
              <a:cxnLst/>
              <a:rect r="r" b="b" t="t" l="l"/>
              <a:pathLst>
                <a:path h="1111653" w="2145928">
                  <a:moveTo>
                    <a:pt x="1942728" y="0"/>
                  </a:moveTo>
                  <a:cubicBezTo>
                    <a:pt x="2054952" y="0"/>
                    <a:pt x="2145928" y="248852"/>
                    <a:pt x="2145928" y="555826"/>
                  </a:cubicBezTo>
                  <a:cubicBezTo>
                    <a:pt x="2145928" y="862801"/>
                    <a:pt x="2054952" y="1111653"/>
                    <a:pt x="1942728" y="1111653"/>
                  </a:cubicBezTo>
                  <a:lnTo>
                    <a:pt x="203200" y="1111653"/>
                  </a:lnTo>
                  <a:cubicBezTo>
                    <a:pt x="90976" y="1111653"/>
                    <a:pt x="0" y="862801"/>
                    <a:pt x="0" y="555826"/>
                  </a:cubicBezTo>
                  <a:cubicBezTo>
                    <a:pt x="0" y="248852"/>
                    <a:pt x="90976" y="0"/>
                    <a:pt x="203200" y="0"/>
                  </a:cubicBezTo>
                  <a:close/>
                </a:path>
              </a:pathLst>
            </a:custGeom>
            <a:solidFill>
              <a:srgbClr val="99C6F6"/>
            </a:solidFill>
            <a:ln w="57150" cap="sq">
              <a:solidFill>
                <a:srgbClr val="000000"/>
              </a:solidFill>
              <a:prstDash val="solid"/>
              <a:miter/>
            </a:ln>
          </p:spPr>
        </p:sp>
        <p:sp>
          <p:nvSpPr>
            <p:cNvPr name="TextBox 12" id="12"/>
            <p:cNvSpPr txBox="true"/>
            <p:nvPr/>
          </p:nvSpPr>
          <p:spPr>
            <a:xfrm>
              <a:off x="0" y="-38100"/>
              <a:ext cx="2145928" cy="1149753"/>
            </a:xfrm>
            <a:prstGeom prst="rect">
              <a:avLst/>
            </a:prstGeom>
          </p:spPr>
          <p:txBody>
            <a:bodyPr anchor="ctr" rtlCol="false" tIns="50800" lIns="50800" bIns="50800" rIns="50800"/>
            <a:lstStyle/>
            <a:p>
              <a:pPr algn="ctr" rtl="true">
                <a:lnSpc>
                  <a:spcPts val="3359"/>
                </a:lnSpc>
              </a:pPr>
              <a:r>
                <a:rPr lang="he-IL" sz="2399">
                  <a:solidFill>
                    <a:srgbClr val="000000"/>
                  </a:solidFill>
                  <a:latin typeface="Heebo"/>
                  <a:ea typeface="Heebo"/>
                  <a:cs typeface="Heebo"/>
                  <a:sym typeface="Heebo"/>
                  <a:rtl val="true"/>
                </a:rPr>
                <a:t>כל שחקן מתחיל בנקודת התחלה שונה</a:t>
              </a:r>
            </a:p>
            <a:p>
              <a:pPr algn="ctr" rtl="true">
                <a:lnSpc>
                  <a:spcPts val="3359"/>
                </a:lnSpc>
              </a:pPr>
              <a:r>
                <a:rPr lang="he-IL" sz="2399">
                  <a:solidFill>
                    <a:srgbClr val="000000"/>
                  </a:solidFill>
                  <a:latin typeface="Heebo"/>
                  <a:ea typeface="Heebo"/>
                  <a:cs typeface="Heebo"/>
                  <a:sym typeface="Heebo"/>
                  <a:rtl val="true"/>
                </a:rPr>
                <a:t> ויש לו יעד שונה.</a:t>
              </a:r>
            </a:p>
            <a:p>
              <a:pPr algn="ctr" rtl="true">
                <a:lnSpc>
                  <a:spcPts val="3359"/>
                </a:lnSpc>
              </a:pPr>
              <a:r>
                <a:rPr lang="he-IL" sz="2399">
                  <a:solidFill>
                    <a:srgbClr val="000000"/>
                  </a:solidFill>
                  <a:latin typeface="Heebo"/>
                  <a:ea typeface="Heebo"/>
                  <a:cs typeface="Heebo"/>
                  <a:sym typeface="Heebo"/>
                  <a:rtl val="true"/>
                </a:rPr>
                <a:t>המרחק הקצר ביותר שווה בתחילת המשחק בין</a:t>
              </a:r>
            </a:p>
            <a:p>
              <a:pPr algn="ctr" rtl="true">
                <a:lnSpc>
                  <a:spcPts val="3359"/>
                </a:lnSpc>
              </a:pPr>
              <a:r>
                <a:rPr lang="he-IL" sz="2399">
                  <a:solidFill>
                    <a:srgbClr val="000000"/>
                  </a:solidFill>
                  <a:latin typeface="Heebo"/>
                  <a:ea typeface="Heebo"/>
                  <a:cs typeface="Heebo"/>
                  <a:sym typeface="Heebo"/>
                  <a:rtl val="true"/>
                </a:rPr>
                <a:t>השחקנים ליעדם.</a:t>
              </a:r>
            </a:p>
            <a:p>
              <a:pPr algn="ctr" rtl="true">
                <a:lnSpc>
                  <a:spcPts val="3219"/>
                </a:lnSpc>
              </a:pPr>
              <a:r>
                <a:rPr lang="he-IL" sz="2299">
                  <a:solidFill>
                    <a:srgbClr val="000000"/>
                  </a:solidFill>
                  <a:latin typeface="Heebo"/>
                  <a:ea typeface="Heebo"/>
                  <a:cs typeface="Heebo"/>
                  <a:sym typeface="Heebo"/>
                  <a:rtl val="true"/>
                </a:rPr>
                <a:t>תזוזת השחקנים לכל הכיוונים כוללת תנועה באלכסון.</a:t>
              </a:r>
            </a:p>
          </p:txBody>
        </p:sp>
      </p:grpSp>
      <p:grpSp>
        <p:nvGrpSpPr>
          <p:cNvPr name="Group 13" id="13"/>
          <p:cNvGrpSpPr/>
          <p:nvPr/>
        </p:nvGrpSpPr>
        <p:grpSpPr>
          <a:xfrm rot="0">
            <a:off x="4023430" y="5837698"/>
            <a:ext cx="4678895" cy="3140154"/>
            <a:chOff x="0" y="0"/>
            <a:chExt cx="1952513" cy="1310393"/>
          </a:xfrm>
        </p:grpSpPr>
        <p:sp>
          <p:nvSpPr>
            <p:cNvPr name="Freeform 14" id="14"/>
            <p:cNvSpPr/>
            <p:nvPr/>
          </p:nvSpPr>
          <p:spPr>
            <a:xfrm flipH="false" flipV="false" rot="0">
              <a:off x="0" y="0"/>
              <a:ext cx="1952513" cy="1310393"/>
            </a:xfrm>
            <a:custGeom>
              <a:avLst/>
              <a:gdLst/>
              <a:ahLst/>
              <a:cxnLst/>
              <a:rect r="r" b="b" t="t" l="l"/>
              <a:pathLst>
                <a:path h="1310393" w="1952513">
                  <a:moveTo>
                    <a:pt x="1749313" y="0"/>
                  </a:moveTo>
                  <a:cubicBezTo>
                    <a:pt x="1861537" y="0"/>
                    <a:pt x="1952513" y="293341"/>
                    <a:pt x="1952513" y="655197"/>
                  </a:cubicBezTo>
                  <a:cubicBezTo>
                    <a:pt x="1952513" y="1017052"/>
                    <a:pt x="1861537" y="1310393"/>
                    <a:pt x="1749313" y="1310393"/>
                  </a:cubicBezTo>
                  <a:lnTo>
                    <a:pt x="203200" y="1310393"/>
                  </a:lnTo>
                  <a:cubicBezTo>
                    <a:pt x="90976" y="1310393"/>
                    <a:pt x="0" y="1017052"/>
                    <a:pt x="0" y="655197"/>
                  </a:cubicBezTo>
                  <a:cubicBezTo>
                    <a:pt x="0" y="293341"/>
                    <a:pt x="90976" y="0"/>
                    <a:pt x="203200" y="0"/>
                  </a:cubicBezTo>
                  <a:close/>
                </a:path>
              </a:pathLst>
            </a:custGeom>
            <a:solidFill>
              <a:srgbClr val="83DD99"/>
            </a:solidFill>
            <a:ln w="57150" cap="sq">
              <a:solidFill>
                <a:srgbClr val="000000"/>
              </a:solidFill>
              <a:prstDash val="solid"/>
              <a:miter/>
            </a:ln>
          </p:spPr>
        </p:sp>
        <p:sp>
          <p:nvSpPr>
            <p:cNvPr name="TextBox 15" id="15"/>
            <p:cNvSpPr txBox="true"/>
            <p:nvPr/>
          </p:nvSpPr>
          <p:spPr>
            <a:xfrm>
              <a:off x="0" y="-47625"/>
              <a:ext cx="1952513" cy="1358018"/>
            </a:xfrm>
            <a:prstGeom prst="rect">
              <a:avLst/>
            </a:prstGeom>
          </p:spPr>
          <p:txBody>
            <a:bodyPr anchor="ctr" rtlCol="false" tIns="50800" lIns="50800" bIns="50800" rIns="50800"/>
            <a:lstStyle/>
            <a:p>
              <a:pPr algn="ctr" rtl="true">
                <a:lnSpc>
                  <a:spcPts val="3779"/>
                </a:lnSpc>
              </a:pPr>
              <a:r>
                <a:rPr lang="he-IL" sz="2699">
                  <a:solidFill>
                    <a:srgbClr val="000000"/>
                  </a:solidFill>
                  <a:latin typeface="Heebo"/>
                  <a:ea typeface="Heebo"/>
                  <a:cs typeface="Heebo"/>
                  <a:sym typeface="Heebo"/>
                  <a:rtl val="true"/>
                </a:rPr>
                <a:t>הצוללות יכולות לנוע מעלה, מטה, שמאלה וימינה.</a:t>
              </a:r>
            </a:p>
            <a:p>
              <a:pPr algn="ctr" rtl="true">
                <a:lnSpc>
                  <a:spcPts val="3779"/>
                </a:lnSpc>
              </a:pPr>
              <a:r>
                <a:rPr lang="he-IL" sz="2699">
                  <a:solidFill>
                    <a:srgbClr val="000000"/>
                  </a:solidFill>
                  <a:latin typeface="Heebo"/>
                  <a:ea typeface="Heebo"/>
                  <a:cs typeface="Heebo"/>
                  <a:sym typeface="Heebo"/>
                  <a:rtl val="true"/>
                </a:rPr>
                <a:t>התזוזה יכולה להתבצע </a:t>
              </a:r>
            </a:p>
            <a:p>
              <a:pPr algn="ctr" rtl="true">
                <a:lnSpc>
                  <a:spcPts val="3779"/>
                </a:lnSpc>
              </a:pPr>
              <a:r>
                <a:rPr lang="he-IL" sz="2699">
                  <a:solidFill>
                    <a:srgbClr val="000000"/>
                  </a:solidFill>
                  <a:latin typeface="Heebo"/>
                  <a:ea typeface="Heebo"/>
                  <a:cs typeface="Heebo"/>
                  <a:sym typeface="Heebo"/>
                  <a:rtl val="true"/>
                </a:rPr>
                <a:t>תוך כדי עמידה בתנאים</a:t>
              </a:r>
            </a:p>
            <a:p>
              <a:pPr algn="ctr" rtl="true">
                <a:lnSpc>
                  <a:spcPts val="3779"/>
                </a:lnSpc>
              </a:pPr>
              <a:r>
                <a:rPr lang="he-IL" sz="2699">
                  <a:solidFill>
                    <a:srgbClr val="000000"/>
                  </a:solidFill>
                  <a:latin typeface="Heebo"/>
                  <a:ea typeface="Heebo"/>
                  <a:cs typeface="Heebo"/>
                  <a:sym typeface="Heebo"/>
                  <a:rtl val="true"/>
                </a:rPr>
                <a:t>צוללת יכולה לזוז רק פעם אחת בלבד.</a:t>
              </a:r>
            </a:p>
          </p:txBody>
        </p:sp>
      </p:grpSp>
      <p:grpSp>
        <p:nvGrpSpPr>
          <p:cNvPr name="Group 16" id="16"/>
          <p:cNvGrpSpPr/>
          <p:nvPr/>
        </p:nvGrpSpPr>
        <p:grpSpPr>
          <a:xfrm rot="0">
            <a:off x="9144000" y="5674341"/>
            <a:ext cx="4946883" cy="3140154"/>
            <a:chOff x="0" y="0"/>
            <a:chExt cx="2064345" cy="1310393"/>
          </a:xfrm>
        </p:grpSpPr>
        <p:sp>
          <p:nvSpPr>
            <p:cNvPr name="Freeform 17" id="17"/>
            <p:cNvSpPr/>
            <p:nvPr/>
          </p:nvSpPr>
          <p:spPr>
            <a:xfrm flipH="false" flipV="false" rot="0">
              <a:off x="0" y="0"/>
              <a:ext cx="2064345" cy="1310393"/>
            </a:xfrm>
            <a:custGeom>
              <a:avLst/>
              <a:gdLst/>
              <a:ahLst/>
              <a:cxnLst/>
              <a:rect r="r" b="b" t="t" l="l"/>
              <a:pathLst>
                <a:path h="1310393" w="2064345">
                  <a:moveTo>
                    <a:pt x="1861145" y="0"/>
                  </a:moveTo>
                  <a:cubicBezTo>
                    <a:pt x="1973369" y="0"/>
                    <a:pt x="2064345" y="293341"/>
                    <a:pt x="2064345" y="655197"/>
                  </a:cubicBezTo>
                  <a:cubicBezTo>
                    <a:pt x="2064345" y="1017052"/>
                    <a:pt x="1973369" y="1310393"/>
                    <a:pt x="1861145" y="1310393"/>
                  </a:cubicBezTo>
                  <a:lnTo>
                    <a:pt x="203200" y="1310393"/>
                  </a:lnTo>
                  <a:cubicBezTo>
                    <a:pt x="90976" y="1310393"/>
                    <a:pt x="0" y="1017052"/>
                    <a:pt x="0" y="655197"/>
                  </a:cubicBezTo>
                  <a:cubicBezTo>
                    <a:pt x="0" y="293341"/>
                    <a:pt x="90976" y="0"/>
                    <a:pt x="203200" y="0"/>
                  </a:cubicBezTo>
                  <a:close/>
                </a:path>
              </a:pathLst>
            </a:custGeom>
            <a:solidFill>
              <a:srgbClr val="99C6F6"/>
            </a:solidFill>
            <a:ln w="57150" cap="sq">
              <a:solidFill>
                <a:srgbClr val="000000"/>
              </a:solidFill>
              <a:prstDash val="solid"/>
              <a:miter/>
            </a:ln>
          </p:spPr>
        </p:sp>
        <p:sp>
          <p:nvSpPr>
            <p:cNvPr name="TextBox 18" id="18"/>
            <p:cNvSpPr txBox="true"/>
            <p:nvPr/>
          </p:nvSpPr>
          <p:spPr>
            <a:xfrm>
              <a:off x="0" y="-47625"/>
              <a:ext cx="2064345" cy="1358018"/>
            </a:xfrm>
            <a:prstGeom prst="rect">
              <a:avLst/>
            </a:prstGeom>
          </p:spPr>
          <p:txBody>
            <a:bodyPr anchor="ctr" rtlCol="false" tIns="50800" lIns="50800" bIns="50800" rIns="50800"/>
            <a:lstStyle/>
            <a:p>
              <a:pPr algn="ctr" rtl="true">
                <a:lnSpc>
                  <a:spcPts val="3779"/>
                </a:lnSpc>
              </a:pPr>
              <a:r>
                <a:rPr lang="he-IL" sz="2699">
                  <a:solidFill>
                    <a:srgbClr val="000000"/>
                  </a:solidFill>
                  <a:latin typeface="Heebo"/>
                  <a:ea typeface="Heebo"/>
                  <a:cs typeface="Heebo"/>
                  <a:sym typeface="Heebo"/>
                  <a:rtl val="true"/>
                </a:rPr>
                <a:t>השחקנים מזיזים </a:t>
              </a:r>
            </a:p>
            <a:p>
              <a:pPr algn="ctr" rtl="true">
                <a:lnSpc>
                  <a:spcPts val="3779"/>
                </a:lnSpc>
              </a:pPr>
              <a:r>
                <a:rPr lang="he-IL" sz="2699">
                  <a:solidFill>
                    <a:srgbClr val="000000"/>
                  </a:solidFill>
                  <a:latin typeface="Heebo"/>
                  <a:ea typeface="Heebo"/>
                  <a:cs typeface="Heebo"/>
                  <a:sym typeface="Heebo"/>
                  <a:rtl val="true"/>
                </a:rPr>
                <a:t>את הצוללת בתורות</a:t>
              </a:r>
            </a:p>
            <a:p>
              <a:pPr algn="ctr" rtl="true">
                <a:lnSpc>
                  <a:spcPts val="3779"/>
                </a:lnSpc>
              </a:pPr>
              <a:r>
                <a:rPr lang="he-IL" sz="2699">
                  <a:solidFill>
                    <a:srgbClr val="000000"/>
                  </a:solidFill>
                  <a:latin typeface="Heebo"/>
                  <a:ea typeface="Heebo"/>
                  <a:cs typeface="Heebo"/>
                  <a:sym typeface="Heebo"/>
                  <a:rtl val="true"/>
                </a:rPr>
                <a:t>(לכל שחקן רק הזזה אחת).</a:t>
              </a:r>
            </a:p>
            <a:p>
              <a:pPr algn="ctr" rtl="true">
                <a:lnSpc>
                  <a:spcPts val="3779"/>
                </a:lnSpc>
              </a:pPr>
              <a:r>
                <a:rPr lang="he-IL" sz="2699">
                  <a:solidFill>
                    <a:srgbClr val="000000"/>
                  </a:solidFill>
                  <a:latin typeface="Heebo"/>
                  <a:ea typeface="Heebo"/>
                  <a:cs typeface="Heebo"/>
                  <a:sym typeface="Heebo"/>
                  <a:rtl val="true"/>
                </a:rPr>
                <a:t>ניתן לשחק:</a:t>
              </a:r>
            </a:p>
            <a:p>
              <a:pPr algn="ctr" rtl="true">
                <a:lnSpc>
                  <a:spcPts val="3779"/>
                </a:lnSpc>
              </a:pPr>
              <a:r>
                <a:rPr lang="he-IL" sz="2699">
                  <a:solidFill>
                    <a:srgbClr val="000000"/>
                  </a:solidFill>
                  <a:latin typeface="Heebo"/>
                  <a:ea typeface="Heebo"/>
                  <a:cs typeface="Heebo"/>
                  <a:sym typeface="Heebo"/>
                  <a:rtl val="true"/>
                </a:rPr>
                <a:t>מחשב מול מחשב</a:t>
              </a:r>
            </a:p>
            <a:p>
              <a:pPr algn="ctr" rtl="true">
                <a:lnSpc>
                  <a:spcPts val="3779"/>
                </a:lnSpc>
              </a:pPr>
              <a:r>
                <a:rPr lang="he-IL" sz="2699">
                  <a:solidFill>
                    <a:srgbClr val="000000"/>
                  </a:solidFill>
                  <a:latin typeface="Heebo"/>
                  <a:ea typeface="Heebo"/>
                  <a:cs typeface="Heebo"/>
                  <a:sym typeface="Heebo"/>
                  <a:rtl val="true"/>
                </a:rPr>
                <a:t>מחשב מול בן אדם</a:t>
              </a:r>
            </a:p>
          </p:txBody>
        </p:sp>
      </p:grpSp>
      <p:sp>
        <p:nvSpPr>
          <p:cNvPr name="Freeform 19" id="19"/>
          <p:cNvSpPr/>
          <p:nvPr/>
        </p:nvSpPr>
        <p:spPr>
          <a:xfrm flipH="false" flipV="false" rot="0">
            <a:off x="5486400" y="9344674"/>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965807" y="347920"/>
            <a:ext cx="2645853" cy="2278741"/>
          </a:xfrm>
          <a:custGeom>
            <a:avLst/>
            <a:gdLst/>
            <a:ahLst/>
            <a:cxnLst/>
            <a:rect r="r" b="b" t="t" l="l"/>
            <a:pathLst>
              <a:path h="2278741" w="2645853">
                <a:moveTo>
                  <a:pt x="0" y="0"/>
                </a:moveTo>
                <a:lnTo>
                  <a:pt x="2645852" y="0"/>
                </a:lnTo>
                <a:lnTo>
                  <a:pt x="2645852" y="2278740"/>
                </a:lnTo>
                <a:lnTo>
                  <a:pt x="0" y="2278740"/>
                </a:lnTo>
                <a:lnTo>
                  <a:pt x="0" y="0"/>
                </a:lnTo>
                <a:close/>
              </a:path>
            </a:pathLst>
          </a:custGeom>
          <a:blipFill>
            <a:blip r:embed="rId6"/>
            <a:stretch>
              <a:fillRect l="0" t="0" r="0" b="0"/>
            </a:stretch>
          </a:blipFill>
        </p:spPr>
      </p:sp>
      <p:sp>
        <p:nvSpPr>
          <p:cNvPr name="TextBox 21" id="21"/>
          <p:cNvSpPr txBox="true"/>
          <p:nvPr/>
        </p:nvSpPr>
        <p:spPr>
          <a:xfrm rot="0">
            <a:off x="5536820" y="1765266"/>
            <a:ext cx="7781925" cy="861394"/>
          </a:xfrm>
          <a:prstGeom prst="rect">
            <a:avLst/>
          </a:prstGeom>
        </p:spPr>
        <p:txBody>
          <a:bodyPr anchor="t" rtlCol="false" tIns="0" lIns="0" bIns="0" rIns="0">
            <a:spAutoFit/>
          </a:bodyPr>
          <a:lstStyle/>
          <a:p>
            <a:pPr algn="ctr" rtl="true">
              <a:lnSpc>
                <a:spcPts val="6493"/>
              </a:lnSpc>
            </a:pPr>
            <a:r>
              <a:rPr lang="he-IL" sz="6625">
                <a:solidFill>
                  <a:srgbClr val="FFFFFF"/>
                </a:solidFill>
                <a:latin typeface="Heebo Bold"/>
                <a:ea typeface="Heebo Bold"/>
                <a:cs typeface="Heebo Bold"/>
                <a:sym typeface="Heebo Bold"/>
                <a:rtl val="true"/>
              </a:rPr>
              <a:t>כללי המשחק</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880522" y="236485"/>
            <a:ext cx="9351049" cy="10287000"/>
          </a:xfrm>
          <a:custGeom>
            <a:avLst/>
            <a:gdLst/>
            <a:ahLst/>
            <a:cxnLst/>
            <a:rect r="r" b="b" t="t" l="l"/>
            <a:pathLst>
              <a:path h="10287000" w="9351049">
                <a:moveTo>
                  <a:pt x="0" y="0"/>
                </a:moveTo>
                <a:lnTo>
                  <a:pt x="9351049" y="0"/>
                </a:lnTo>
                <a:lnTo>
                  <a:pt x="9351049"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66299" y="1456666"/>
            <a:ext cx="10355402" cy="8830334"/>
          </a:xfrm>
          <a:custGeom>
            <a:avLst/>
            <a:gdLst/>
            <a:ahLst/>
            <a:cxnLst/>
            <a:rect r="r" b="b" t="t" l="l"/>
            <a:pathLst>
              <a:path h="8830334" w="10355402">
                <a:moveTo>
                  <a:pt x="0" y="0"/>
                </a:moveTo>
                <a:lnTo>
                  <a:pt x="10355402" y="0"/>
                </a:lnTo>
                <a:lnTo>
                  <a:pt x="10355402" y="8830334"/>
                </a:lnTo>
                <a:lnTo>
                  <a:pt x="0" y="8830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505426" y="610107"/>
            <a:ext cx="6426476" cy="2573896"/>
            <a:chOff x="0" y="0"/>
            <a:chExt cx="5290557" cy="2118944"/>
          </a:xfrm>
        </p:grpSpPr>
        <p:sp>
          <p:nvSpPr>
            <p:cNvPr name="Freeform 6" id="6"/>
            <p:cNvSpPr/>
            <p:nvPr/>
          </p:nvSpPr>
          <p:spPr>
            <a:xfrm flipH="false" flipV="false" rot="0">
              <a:off x="0" y="0"/>
              <a:ext cx="5290557" cy="2118944"/>
            </a:xfrm>
            <a:custGeom>
              <a:avLst/>
              <a:gdLst/>
              <a:ahLst/>
              <a:cxnLst/>
              <a:rect r="r" b="b" t="t" l="l"/>
              <a:pathLst>
                <a:path h="2118944" w="5290557">
                  <a:moveTo>
                    <a:pt x="2645279" y="0"/>
                  </a:moveTo>
                  <a:cubicBezTo>
                    <a:pt x="1184332" y="0"/>
                    <a:pt x="0" y="474342"/>
                    <a:pt x="0" y="1059472"/>
                  </a:cubicBezTo>
                  <a:cubicBezTo>
                    <a:pt x="0" y="1644603"/>
                    <a:pt x="1184332" y="2118944"/>
                    <a:pt x="2645279" y="2118944"/>
                  </a:cubicBezTo>
                  <a:cubicBezTo>
                    <a:pt x="4106226" y="2118944"/>
                    <a:pt x="5290557" y="1644603"/>
                    <a:pt x="5290557" y="1059472"/>
                  </a:cubicBezTo>
                  <a:cubicBezTo>
                    <a:pt x="5290557" y="474342"/>
                    <a:pt x="4106226" y="0"/>
                    <a:pt x="2645279" y="0"/>
                  </a:cubicBezTo>
                  <a:close/>
                </a:path>
              </a:pathLst>
            </a:custGeom>
            <a:solidFill>
              <a:srgbClr val="FAAD44"/>
            </a:solidFill>
            <a:ln w="57150" cap="sq">
              <a:solidFill>
                <a:srgbClr val="000000"/>
              </a:solidFill>
              <a:prstDash val="solid"/>
              <a:miter/>
            </a:ln>
          </p:spPr>
        </p:sp>
        <p:sp>
          <p:nvSpPr>
            <p:cNvPr name="TextBox 7" id="7"/>
            <p:cNvSpPr txBox="true"/>
            <p:nvPr/>
          </p:nvSpPr>
          <p:spPr>
            <a:xfrm>
              <a:off x="495990" y="103401"/>
              <a:ext cx="4298578" cy="1816892"/>
            </a:xfrm>
            <a:prstGeom prst="rect">
              <a:avLst/>
            </a:prstGeom>
          </p:spPr>
          <p:txBody>
            <a:bodyPr anchor="ctr" rtlCol="false" tIns="50800" lIns="50800" bIns="50800" rIns="50800"/>
            <a:lstStyle/>
            <a:p>
              <a:pPr algn="ctr" rtl="true">
                <a:lnSpc>
                  <a:spcPts val="6859"/>
                </a:lnSpc>
              </a:pPr>
              <a:r>
                <a:rPr lang="he-IL" sz="4899">
                  <a:solidFill>
                    <a:srgbClr val="FFFFFF"/>
                  </a:solidFill>
                  <a:latin typeface="Heebo Bold"/>
                  <a:ea typeface="Heebo Bold"/>
                  <a:cs typeface="Heebo Bold"/>
                  <a:sym typeface="Heebo Bold"/>
                  <a:rtl val="true"/>
                </a:rPr>
                <a:t>אלגוריתמים</a:t>
              </a:r>
            </a:p>
            <a:p>
              <a:pPr algn="ctr" rtl="true">
                <a:lnSpc>
                  <a:spcPts val="6859"/>
                </a:lnSpc>
              </a:pPr>
              <a:r>
                <a:rPr lang="he-IL" sz="4899">
                  <a:solidFill>
                    <a:srgbClr val="FFFFFF"/>
                  </a:solidFill>
                  <a:latin typeface="Heebo Bold"/>
                  <a:ea typeface="Heebo Bold"/>
                  <a:cs typeface="Heebo Bold"/>
                  <a:sym typeface="Heebo Bold"/>
                  <a:rtl val="true"/>
                </a:rPr>
                <a:t>ופונקציות הערכה</a:t>
              </a:r>
            </a:p>
          </p:txBody>
        </p:sp>
      </p:grpSp>
      <p:sp>
        <p:nvSpPr>
          <p:cNvPr name="TextBox 8" id="8"/>
          <p:cNvSpPr txBox="true"/>
          <p:nvPr/>
        </p:nvSpPr>
        <p:spPr>
          <a:xfrm rot="0">
            <a:off x="4661948" y="3377462"/>
            <a:ext cx="9269552" cy="4290358"/>
          </a:xfrm>
          <a:prstGeom prst="rect">
            <a:avLst/>
          </a:prstGeom>
        </p:spPr>
        <p:txBody>
          <a:bodyPr anchor="t" rtlCol="false" tIns="0" lIns="0" bIns="0" rIns="0">
            <a:spAutoFit/>
          </a:bodyPr>
          <a:lstStyle/>
          <a:p>
            <a:pPr algn="ctr" rtl="true">
              <a:lnSpc>
                <a:spcPts val="5179"/>
              </a:lnSpc>
            </a:pPr>
            <a:r>
              <a:rPr lang="he-IL" sz="3780">
                <a:solidFill>
                  <a:srgbClr val="FFFFFF"/>
                </a:solidFill>
                <a:latin typeface="Heebo"/>
                <a:ea typeface="Heebo"/>
                <a:cs typeface="Heebo"/>
                <a:sym typeface="Heebo"/>
                <a:rtl val="true"/>
              </a:rPr>
              <a:t>השתמשנו באלגוריתם </a:t>
            </a:r>
            <a:r>
              <a:rPr lang="en-US" sz="3780">
                <a:solidFill>
                  <a:srgbClr val="FFFFFF"/>
                </a:solidFill>
                <a:latin typeface="Heebo"/>
                <a:ea typeface="Heebo"/>
                <a:cs typeface="Heebo"/>
                <a:sym typeface="Heebo"/>
              </a:rPr>
              <a:t>A</a:t>
            </a:r>
            <a:r>
              <a:rPr lang="he-IL" sz="3780">
                <a:solidFill>
                  <a:srgbClr val="FFFFFF"/>
                </a:solidFill>
                <a:latin typeface="Heebo"/>
                <a:ea typeface="Heebo"/>
                <a:cs typeface="Heebo"/>
                <a:sym typeface="Heebo"/>
                <a:rtl val="true"/>
              </a:rPr>
              <a:t>* למציאת המסלול הקצר ביותר בין נקודת ההתחלה לנקודת היעד של כל שחקן.</a:t>
            </a:r>
          </a:p>
          <a:p>
            <a:pPr algn="ctr" rtl="true">
              <a:lnSpc>
                <a:spcPts val="8052"/>
              </a:lnSpc>
            </a:pPr>
            <a:r>
              <a:rPr lang="he-IL" sz="3780" u="sng">
                <a:solidFill>
                  <a:srgbClr val="FAAD44"/>
                </a:solidFill>
                <a:latin typeface="Heebo"/>
                <a:ea typeface="Heebo"/>
                <a:cs typeface="Heebo"/>
                <a:sym typeface="Heebo"/>
                <a:rtl val="true"/>
              </a:rPr>
              <a:t>פונקציות הערכה:</a:t>
            </a:r>
          </a:p>
          <a:p>
            <a:pPr algn="ctr" rtl="true">
              <a:lnSpc>
                <a:spcPts val="5179"/>
              </a:lnSpc>
            </a:pPr>
            <a:r>
              <a:rPr lang="ar-EG" sz="3780">
                <a:solidFill>
                  <a:srgbClr val="FFFFFF"/>
                </a:solidFill>
                <a:latin typeface="Heebo"/>
                <a:ea typeface="Heebo"/>
                <a:cs typeface="Heebo"/>
                <a:sym typeface="Heebo"/>
                <a:rtl val="true"/>
              </a:rPr>
              <a:t>   </a:t>
            </a:r>
            <a:r>
              <a:rPr lang="he-IL" sz="3780">
                <a:solidFill>
                  <a:srgbClr val="FFFFFF"/>
                </a:solidFill>
                <a:latin typeface="Heebo"/>
                <a:ea typeface="Heebo"/>
                <a:cs typeface="Heebo"/>
                <a:sym typeface="Heebo"/>
                <a:rtl val="true"/>
              </a:rPr>
              <a:t>מרחק אוקלידי לחישוב המרחק בין שתי נקודות.</a:t>
            </a:r>
          </a:p>
        </p:txBody>
      </p:sp>
      <p:sp>
        <p:nvSpPr>
          <p:cNvPr name="Freeform 9" id="9"/>
          <p:cNvSpPr/>
          <p:nvPr/>
        </p:nvSpPr>
        <p:spPr>
          <a:xfrm flipH="false" flipV="false" rot="0">
            <a:off x="1194240" y="6301152"/>
            <a:ext cx="5098753" cy="3333310"/>
          </a:xfrm>
          <a:custGeom>
            <a:avLst/>
            <a:gdLst/>
            <a:ahLst/>
            <a:cxnLst/>
            <a:rect r="r" b="b" t="t" l="l"/>
            <a:pathLst>
              <a:path h="3333310" w="5098753">
                <a:moveTo>
                  <a:pt x="0" y="0"/>
                </a:moveTo>
                <a:lnTo>
                  <a:pt x="5098752" y="0"/>
                </a:lnTo>
                <a:lnTo>
                  <a:pt x="5098752" y="3333310"/>
                </a:lnTo>
                <a:lnTo>
                  <a:pt x="0" y="3333310"/>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880522" y="236485"/>
            <a:ext cx="9351049" cy="10287000"/>
          </a:xfrm>
          <a:custGeom>
            <a:avLst/>
            <a:gdLst/>
            <a:ahLst/>
            <a:cxnLst/>
            <a:rect r="r" b="b" t="t" l="l"/>
            <a:pathLst>
              <a:path h="10287000" w="9351049">
                <a:moveTo>
                  <a:pt x="0" y="0"/>
                </a:moveTo>
                <a:lnTo>
                  <a:pt x="9351049" y="0"/>
                </a:lnTo>
                <a:lnTo>
                  <a:pt x="9351049"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66299" y="1456666"/>
            <a:ext cx="10355402" cy="8830334"/>
          </a:xfrm>
          <a:custGeom>
            <a:avLst/>
            <a:gdLst/>
            <a:ahLst/>
            <a:cxnLst/>
            <a:rect r="r" b="b" t="t" l="l"/>
            <a:pathLst>
              <a:path h="8830334" w="10355402">
                <a:moveTo>
                  <a:pt x="0" y="0"/>
                </a:moveTo>
                <a:lnTo>
                  <a:pt x="10355402" y="0"/>
                </a:lnTo>
                <a:lnTo>
                  <a:pt x="10355402" y="8830334"/>
                </a:lnTo>
                <a:lnTo>
                  <a:pt x="0" y="8830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505426" y="610107"/>
            <a:ext cx="6426476" cy="2573896"/>
            <a:chOff x="0" y="0"/>
            <a:chExt cx="5290557" cy="2118944"/>
          </a:xfrm>
        </p:grpSpPr>
        <p:sp>
          <p:nvSpPr>
            <p:cNvPr name="Freeform 6" id="6"/>
            <p:cNvSpPr/>
            <p:nvPr/>
          </p:nvSpPr>
          <p:spPr>
            <a:xfrm flipH="false" flipV="false" rot="0">
              <a:off x="0" y="0"/>
              <a:ext cx="5290557" cy="2118944"/>
            </a:xfrm>
            <a:custGeom>
              <a:avLst/>
              <a:gdLst/>
              <a:ahLst/>
              <a:cxnLst/>
              <a:rect r="r" b="b" t="t" l="l"/>
              <a:pathLst>
                <a:path h="2118944" w="5290557">
                  <a:moveTo>
                    <a:pt x="2645279" y="0"/>
                  </a:moveTo>
                  <a:cubicBezTo>
                    <a:pt x="1184332" y="0"/>
                    <a:pt x="0" y="474342"/>
                    <a:pt x="0" y="1059472"/>
                  </a:cubicBezTo>
                  <a:cubicBezTo>
                    <a:pt x="0" y="1644603"/>
                    <a:pt x="1184332" y="2118944"/>
                    <a:pt x="2645279" y="2118944"/>
                  </a:cubicBezTo>
                  <a:cubicBezTo>
                    <a:pt x="4106226" y="2118944"/>
                    <a:pt x="5290557" y="1644603"/>
                    <a:pt x="5290557" y="1059472"/>
                  </a:cubicBezTo>
                  <a:cubicBezTo>
                    <a:pt x="5290557" y="474342"/>
                    <a:pt x="4106226" y="0"/>
                    <a:pt x="2645279" y="0"/>
                  </a:cubicBezTo>
                  <a:close/>
                </a:path>
              </a:pathLst>
            </a:custGeom>
            <a:solidFill>
              <a:srgbClr val="FAAD44"/>
            </a:solidFill>
            <a:ln w="57150" cap="sq">
              <a:solidFill>
                <a:srgbClr val="000000"/>
              </a:solidFill>
              <a:prstDash val="solid"/>
              <a:miter/>
            </a:ln>
          </p:spPr>
        </p:sp>
        <p:sp>
          <p:nvSpPr>
            <p:cNvPr name="TextBox 7" id="7"/>
            <p:cNvSpPr txBox="true"/>
            <p:nvPr/>
          </p:nvSpPr>
          <p:spPr>
            <a:xfrm>
              <a:off x="495990" y="103401"/>
              <a:ext cx="4298578" cy="1816892"/>
            </a:xfrm>
            <a:prstGeom prst="rect">
              <a:avLst/>
            </a:prstGeom>
          </p:spPr>
          <p:txBody>
            <a:bodyPr anchor="ctr" rtlCol="false" tIns="50800" lIns="50800" bIns="50800" rIns="50800"/>
            <a:lstStyle/>
            <a:p>
              <a:pPr algn="ctr" rtl="true">
                <a:lnSpc>
                  <a:spcPts val="6859"/>
                </a:lnSpc>
              </a:pPr>
              <a:r>
                <a:rPr lang="he-IL" sz="4899">
                  <a:solidFill>
                    <a:srgbClr val="FFFFFF"/>
                  </a:solidFill>
                  <a:latin typeface="Heebo Bold"/>
                  <a:ea typeface="Heebo Bold"/>
                  <a:cs typeface="Heebo Bold"/>
                  <a:sym typeface="Heebo Bold"/>
                  <a:rtl val="true"/>
                </a:rPr>
                <a:t>אלגוריתמים נוספים:</a:t>
              </a:r>
            </a:p>
          </p:txBody>
        </p:sp>
      </p:grpSp>
      <p:sp>
        <p:nvSpPr>
          <p:cNvPr name="Freeform 8" id="8"/>
          <p:cNvSpPr/>
          <p:nvPr/>
        </p:nvSpPr>
        <p:spPr>
          <a:xfrm flipH="false" flipV="false" rot="0">
            <a:off x="612228" y="6917162"/>
            <a:ext cx="3068233" cy="2973397"/>
          </a:xfrm>
          <a:custGeom>
            <a:avLst/>
            <a:gdLst/>
            <a:ahLst/>
            <a:cxnLst/>
            <a:rect r="r" b="b" t="t" l="l"/>
            <a:pathLst>
              <a:path h="2973397" w="3068233">
                <a:moveTo>
                  <a:pt x="0" y="0"/>
                </a:moveTo>
                <a:lnTo>
                  <a:pt x="3068233" y="0"/>
                </a:lnTo>
                <a:lnTo>
                  <a:pt x="3068233" y="2973397"/>
                </a:lnTo>
                <a:lnTo>
                  <a:pt x="0" y="2973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658360" y="1687505"/>
            <a:ext cx="9060303" cy="6244411"/>
          </a:xfrm>
          <a:prstGeom prst="rect">
            <a:avLst/>
          </a:prstGeom>
        </p:spPr>
        <p:txBody>
          <a:bodyPr anchor="t" rtlCol="false" tIns="0" lIns="0" bIns="0" rIns="0">
            <a:spAutoFit/>
          </a:bodyPr>
          <a:lstStyle/>
          <a:p>
            <a:pPr algn="ctr" rtl="true">
              <a:lnSpc>
                <a:spcPts val="4536"/>
              </a:lnSpc>
            </a:pPr>
          </a:p>
          <a:p>
            <a:pPr algn="ctr" rtl="true">
              <a:lnSpc>
                <a:spcPts val="4536"/>
              </a:lnSpc>
            </a:pPr>
            <a:r>
              <a:rPr lang="he-IL" sz="3311">
                <a:solidFill>
                  <a:srgbClr val="FFFFFF"/>
                </a:solidFill>
                <a:latin typeface="Heebo"/>
                <a:ea typeface="Heebo"/>
                <a:cs typeface="Heebo"/>
                <a:sym typeface="Heebo"/>
                <a:rtl val="true"/>
              </a:rPr>
              <a:t>אלגוריתם מותאם למקסום הצעד</a:t>
            </a:r>
          </a:p>
          <a:p>
            <a:pPr algn="ctr" rtl="true">
              <a:lnSpc>
                <a:spcPts val="4536"/>
              </a:lnSpc>
            </a:pPr>
            <a:r>
              <a:rPr lang="he-IL" sz="3311">
                <a:solidFill>
                  <a:srgbClr val="FFFFFF"/>
                </a:solidFill>
                <a:latin typeface="Heebo"/>
                <a:ea typeface="Heebo"/>
                <a:cs typeface="Heebo"/>
                <a:sym typeface="Heebo"/>
                <a:rtl val="true"/>
              </a:rPr>
              <a:t>   -האלגוריתם פועל על פי עקרונות של </a:t>
            </a:r>
            <a:r>
              <a:rPr lang="en-US" sz="3311">
                <a:solidFill>
                  <a:srgbClr val="FFFFFF"/>
                </a:solidFill>
                <a:latin typeface="Heebo"/>
                <a:ea typeface="Heebo"/>
                <a:cs typeface="Heebo"/>
                <a:sym typeface="Heebo"/>
              </a:rPr>
              <a:t>A</a:t>
            </a:r>
            <a:r>
              <a:rPr lang="he-IL" sz="3311">
                <a:solidFill>
                  <a:srgbClr val="FFFFFF"/>
                </a:solidFill>
                <a:latin typeface="Heebo"/>
                <a:ea typeface="Heebo"/>
                <a:cs typeface="Heebo"/>
                <a:sym typeface="Heebo"/>
                <a:rtl val="true"/>
              </a:rPr>
              <a:t>* ומחשב את המהלך האופטימלי של הזזת הצוללת בהתבסס על המסלול הקצר ביותר של השחקן הנוכחי והמסלול הארוך ביותר של השחקן היריב. האלגוריתם בוחן את כל המהלכים האפשריים של כל הצוללת (כל עוד הצוללת לא זזה כבר), ומחשב את המרחק של השחקן והמחשב לנקודת היעד. לאחר מכן, האלגוריתם מחזיר את המהלך שנותן את היתרון הגדול ביותר לשחקן הנוכחי.</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691334" y="614862"/>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47461" y="1517424"/>
            <a:ext cx="6639141" cy="11972221"/>
          </a:xfrm>
          <a:custGeom>
            <a:avLst/>
            <a:gdLst/>
            <a:ahLst/>
            <a:cxnLst/>
            <a:rect r="r" b="b" t="t" l="l"/>
            <a:pathLst>
              <a:path h="11972221" w="6639141">
                <a:moveTo>
                  <a:pt x="0" y="0"/>
                </a:moveTo>
                <a:lnTo>
                  <a:pt x="6639141" y="0"/>
                </a:lnTo>
                <a:lnTo>
                  <a:pt x="6639141" y="11972221"/>
                </a:lnTo>
                <a:lnTo>
                  <a:pt x="0" y="119722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09848" y="878767"/>
            <a:ext cx="5385940" cy="2341877"/>
            <a:chOff x="0" y="0"/>
            <a:chExt cx="4433943" cy="1927936"/>
          </a:xfrm>
        </p:grpSpPr>
        <p:sp>
          <p:nvSpPr>
            <p:cNvPr name="Freeform 6" id="6"/>
            <p:cNvSpPr/>
            <p:nvPr/>
          </p:nvSpPr>
          <p:spPr>
            <a:xfrm flipH="false" flipV="false" rot="0">
              <a:off x="0" y="0"/>
              <a:ext cx="4433943" cy="1927936"/>
            </a:xfrm>
            <a:custGeom>
              <a:avLst/>
              <a:gdLst/>
              <a:ahLst/>
              <a:cxnLst/>
              <a:rect r="r" b="b" t="t" l="l"/>
              <a:pathLst>
                <a:path h="1927936" w="4433943">
                  <a:moveTo>
                    <a:pt x="2216971" y="0"/>
                  </a:moveTo>
                  <a:cubicBezTo>
                    <a:pt x="992572" y="0"/>
                    <a:pt x="0" y="431583"/>
                    <a:pt x="0" y="963968"/>
                  </a:cubicBezTo>
                  <a:cubicBezTo>
                    <a:pt x="0" y="1496353"/>
                    <a:pt x="992572" y="1927936"/>
                    <a:pt x="2216971" y="1927936"/>
                  </a:cubicBezTo>
                  <a:cubicBezTo>
                    <a:pt x="3441371" y="1927936"/>
                    <a:pt x="4433943" y="1496353"/>
                    <a:pt x="4433943" y="963968"/>
                  </a:cubicBezTo>
                  <a:cubicBezTo>
                    <a:pt x="4433943" y="431583"/>
                    <a:pt x="3441371" y="0"/>
                    <a:pt x="2216971" y="0"/>
                  </a:cubicBezTo>
                  <a:close/>
                </a:path>
              </a:pathLst>
            </a:custGeom>
            <a:solidFill>
              <a:srgbClr val="FAAD44"/>
            </a:solidFill>
            <a:ln w="57150" cap="sq">
              <a:solidFill>
                <a:srgbClr val="000000"/>
              </a:solidFill>
              <a:prstDash val="solid"/>
              <a:miter/>
            </a:ln>
          </p:spPr>
        </p:sp>
        <p:sp>
          <p:nvSpPr>
            <p:cNvPr name="TextBox 7" id="7"/>
            <p:cNvSpPr txBox="true"/>
            <p:nvPr/>
          </p:nvSpPr>
          <p:spPr>
            <a:xfrm>
              <a:off x="415682" y="104544"/>
              <a:ext cx="3602578" cy="1642648"/>
            </a:xfrm>
            <a:prstGeom prst="rect">
              <a:avLst/>
            </a:prstGeom>
          </p:spPr>
          <p:txBody>
            <a:bodyPr anchor="ctr" rtlCol="false" tIns="50800" lIns="50800" bIns="50800" rIns="50800"/>
            <a:lstStyle/>
            <a:p>
              <a:pPr algn="ctr" rtl="true">
                <a:lnSpc>
                  <a:spcPts val="6159"/>
                </a:lnSpc>
              </a:pPr>
              <a:r>
                <a:rPr lang="he-IL" sz="4399">
                  <a:solidFill>
                    <a:srgbClr val="FFFFFF"/>
                  </a:solidFill>
                  <a:latin typeface="Heebo Bold"/>
                  <a:ea typeface="Heebo Bold"/>
                  <a:cs typeface="Heebo Bold"/>
                  <a:sym typeface="Heebo Bold"/>
                  <a:rtl val="true"/>
                </a:rPr>
                <a:t>שפת תכנות שנבחרה</a:t>
              </a:r>
            </a:p>
          </p:txBody>
        </p:sp>
      </p:grpSp>
      <p:sp>
        <p:nvSpPr>
          <p:cNvPr name="TextBox 8" id="8"/>
          <p:cNvSpPr txBox="true"/>
          <p:nvPr/>
        </p:nvSpPr>
        <p:spPr>
          <a:xfrm rot="0">
            <a:off x="6874077" y="3520136"/>
            <a:ext cx="5343896" cy="3983399"/>
          </a:xfrm>
          <a:prstGeom prst="rect">
            <a:avLst/>
          </a:prstGeom>
        </p:spPr>
        <p:txBody>
          <a:bodyPr anchor="t" rtlCol="false" tIns="0" lIns="0" bIns="0" rIns="0">
            <a:spAutoFit/>
          </a:bodyPr>
          <a:lstStyle/>
          <a:p>
            <a:pPr algn="ctr" rtl="true">
              <a:lnSpc>
                <a:spcPts val="5316"/>
              </a:lnSpc>
            </a:pPr>
          </a:p>
          <a:p>
            <a:pPr algn="ctr" rtl="true" marL="837759" indent="-418880" lvl="1">
              <a:lnSpc>
                <a:spcPts val="5316"/>
              </a:lnSpc>
              <a:buFont typeface="Arial"/>
              <a:buChar char="•"/>
            </a:pPr>
            <a:r>
              <a:rPr lang="en-US" sz="3880">
                <a:solidFill>
                  <a:srgbClr val="FFFFFF"/>
                </a:solidFill>
                <a:latin typeface="Heebo"/>
                <a:ea typeface="Heebo"/>
                <a:cs typeface="Heebo"/>
                <a:sym typeface="Heebo"/>
              </a:rPr>
              <a:t>HTML</a:t>
            </a:r>
            <a:r>
              <a:rPr lang="he-IL" sz="3880">
                <a:solidFill>
                  <a:srgbClr val="FFFFFF"/>
                </a:solidFill>
                <a:latin typeface="Heebo"/>
                <a:ea typeface="Heebo"/>
                <a:cs typeface="Heebo"/>
                <a:sym typeface="Heebo"/>
                <a:rtl val="true"/>
              </a:rPr>
              <a:t> ו-</a:t>
            </a:r>
            <a:r>
              <a:rPr lang="en-US" sz="3880">
                <a:solidFill>
                  <a:srgbClr val="FFFFFF"/>
                </a:solidFill>
                <a:latin typeface="Heebo"/>
                <a:ea typeface="Heebo"/>
                <a:cs typeface="Heebo"/>
                <a:sym typeface="Heebo"/>
              </a:rPr>
              <a:t>CSS</a:t>
            </a:r>
            <a:r>
              <a:rPr lang="he-IL" sz="3880">
                <a:solidFill>
                  <a:srgbClr val="FFFFFF"/>
                </a:solidFill>
                <a:latin typeface="Heebo"/>
                <a:ea typeface="Heebo"/>
                <a:cs typeface="Heebo"/>
                <a:sym typeface="Heebo"/>
                <a:rtl val="true"/>
              </a:rPr>
              <a:t> לממשק המשתמש.</a:t>
            </a:r>
          </a:p>
          <a:p>
            <a:pPr algn="ctr" rtl="true" marL="837759" indent="-418880" lvl="1">
              <a:lnSpc>
                <a:spcPts val="5316"/>
              </a:lnSpc>
              <a:buFont typeface="Arial"/>
              <a:buChar char="•"/>
            </a:pPr>
            <a:r>
              <a:rPr lang="en-US" sz="3880">
                <a:solidFill>
                  <a:srgbClr val="FFFFFF"/>
                </a:solidFill>
                <a:latin typeface="Heebo"/>
                <a:ea typeface="Heebo"/>
                <a:cs typeface="Heebo"/>
                <a:sym typeface="Heebo"/>
              </a:rPr>
              <a:t>JavaScript</a:t>
            </a:r>
            <a:r>
              <a:rPr lang="he-IL" sz="3880">
                <a:solidFill>
                  <a:srgbClr val="FFFFFF"/>
                </a:solidFill>
                <a:latin typeface="Heebo"/>
                <a:ea typeface="Heebo"/>
                <a:cs typeface="Heebo"/>
                <a:sym typeface="Heebo"/>
                <a:rtl val="true"/>
              </a:rPr>
              <a:t> ללוגיקת המשחק ודינמיות.</a:t>
            </a:r>
          </a:p>
          <a:p>
            <a:pPr algn="ctr" rtl="true">
              <a:lnSpc>
                <a:spcPts val="5316"/>
              </a:lnSpc>
            </a:pPr>
          </a:p>
        </p:txBody>
      </p:sp>
      <p:sp>
        <p:nvSpPr>
          <p:cNvPr name="Freeform 9" id="9"/>
          <p:cNvSpPr/>
          <p:nvPr/>
        </p:nvSpPr>
        <p:spPr>
          <a:xfrm flipH="false" flipV="false" rot="0">
            <a:off x="12008395" y="5758362"/>
            <a:ext cx="5250905" cy="4114800"/>
          </a:xfrm>
          <a:custGeom>
            <a:avLst/>
            <a:gdLst/>
            <a:ahLst/>
            <a:cxnLst/>
            <a:rect r="r" b="b" t="t" l="l"/>
            <a:pathLst>
              <a:path h="4114800" w="5250905">
                <a:moveTo>
                  <a:pt x="0" y="0"/>
                </a:moveTo>
                <a:lnTo>
                  <a:pt x="5250905" y="0"/>
                </a:lnTo>
                <a:lnTo>
                  <a:pt x="525090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r>
                <a:rPr lang="en-US" sz="3199">
                  <a:solidFill>
                    <a:srgbClr val="000000"/>
                  </a:solidFill>
                  <a:latin typeface="Heebo"/>
                  <a:ea typeface="Heebo"/>
                  <a:cs typeface="Heebo"/>
                  <a:sym typeface="Heebo"/>
                </a:rPr>
                <a:t>INSTRUCTION</a:t>
              </a:r>
            </a:p>
          </p:txBody>
        </p:sp>
      </p:grpSp>
      <p:grpSp>
        <p:nvGrpSpPr>
          <p:cNvPr name="Group 7" id="7"/>
          <p:cNvGrpSpPr/>
          <p:nvPr/>
        </p:nvGrpSpPr>
        <p:grpSpPr>
          <a:xfrm rot="0">
            <a:off x="11021652" y="663136"/>
            <a:ext cx="5271426" cy="1559469"/>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95250"/>
              <a:ext cx="1373742" cy="501650"/>
            </a:xfrm>
            <a:prstGeom prst="rect">
              <a:avLst/>
            </a:prstGeom>
          </p:spPr>
          <p:txBody>
            <a:bodyPr anchor="ctr" rtlCol="false" tIns="50800" lIns="50800" bIns="50800" rIns="50800"/>
            <a:lstStyle/>
            <a:p>
              <a:pPr algn="ctr" rtl="true">
                <a:lnSpc>
                  <a:spcPts val="7139"/>
                </a:lnSpc>
              </a:pPr>
              <a:r>
                <a:rPr lang="he-IL" sz="5099">
                  <a:solidFill>
                    <a:srgbClr val="FFFFFF"/>
                  </a:solidFill>
                  <a:latin typeface="Heebo"/>
                  <a:ea typeface="Heebo"/>
                  <a:cs typeface="Heebo"/>
                  <a:sym typeface="Heebo"/>
                  <a:rtl val="true"/>
                </a:rPr>
                <a:t>קשיים במימוש</a:t>
              </a:r>
            </a:p>
          </p:txBody>
        </p:sp>
      </p:grpSp>
      <p:sp>
        <p:nvSpPr>
          <p:cNvPr name="Freeform 10" id="10"/>
          <p:cNvSpPr/>
          <p:nvPr/>
        </p:nvSpPr>
        <p:spPr>
          <a:xfrm flipH="false" flipV="false" rot="0">
            <a:off x="5486400" y="7555472"/>
            <a:ext cx="7315200" cy="3843805"/>
          </a:xfrm>
          <a:custGeom>
            <a:avLst/>
            <a:gdLst/>
            <a:ahLst/>
            <a:cxnLst/>
            <a:rect r="r" b="b" t="t" l="l"/>
            <a:pathLst>
              <a:path h="3843805" w="7315200">
                <a:moveTo>
                  <a:pt x="0" y="0"/>
                </a:moveTo>
                <a:lnTo>
                  <a:pt x="7315200" y="0"/>
                </a:lnTo>
                <a:lnTo>
                  <a:pt x="7315200" y="3843806"/>
                </a:lnTo>
                <a:lnTo>
                  <a:pt x="0" y="3843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239528" y="2896403"/>
            <a:ext cx="10989136" cy="2951144"/>
          </a:xfrm>
          <a:prstGeom prst="rect">
            <a:avLst/>
          </a:prstGeom>
        </p:spPr>
        <p:txBody>
          <a:bodyPr anchor="t" rtlCol="false" tIns="0" lIns="0" bIns="0" rIns="0">
            <a:spAutoFit/>
          </a:bodyPr>
          <a:lstStyle/>
          <a:p>
            <a:pPr algn="r" rtl="true" marL="944790" indent="-472395" lvl="1">
              <a:lnSpc>
                <a:spcPts val="5863"/>
              </a:lnSpc>
              <a:buFont typeface="Arial"/>
              <a:buChar char="•"/>
            </a:pPr>
            <a:r>
              <a:rPr lang="he-IL" sz="4376">
                <a:solidFill>
                  <a:srgbClr val="FFFFFF"/>
                </a:solidFill>
                <a:latin typeface="Heebo"/>
                <a:ea typeface="Heebo"/>
                <a:cs typeface="Heebo"/>
                <a:sym typeface="Heebo"/>
                <a:rtl val="true"/>
              </a:rPr>
              <a:t>תיאום התנועות של הצוללות ומניעת התנגשות ביניהן.</a:t>
            </a:r>
          </a:p>
          <a:p>
            <a:pPr algn="r" rtl="true" marL="944790" indent="-472395" lvl="1">
              <a:lnSpc>
                <a:spcPts val="5863"/>
              </a:lnSpc>
              <a:buFont typeface="Arial"/>
              <a:buChar char="•"/>
            </a:pPr>
            <a:r>
              <a:rPr lang="he-IL" sz="4376">
                <a:solidFill>
                  <a:srgbClr val="FFFFFF"/>
                </a:solidFill>
                <a:latin typeface="Heebo"/>
                <a:ea typeface="Heebo"/>
                <a:cs typeface="Heebo"/>
                <a:sym typeface="Heebo"/>
                <a:rtl val="true"/>
              </a:rPr>
              <a:t>מימוש האלגוריתמים למציאת מסלול אופטימלי</a:t>
            </a:r>
            <a:r>
              <a:rPr lang="he-IL" sz="4376">
                <a:solidFill>
                  <a:srgbClr val="FFFFFF"/>
                </a:solidFill>
                <a:latin typeface="Heebo"/>
                <a:ea typeface="Heebo"/>
                <a:cs typeface="Heebo"/>
                <a:sym typeface="Heebo"/>
                <a:rtl val="true"/>
              </a:rPr>
              <a:t> בתנאים משתנים של הלוח.</a:t>
            </a:r>
          </a:p>
        </p:txBody>
      </p:sp>
      <p:sp>
        <p:nvSpPr>
          <p:cNvPr name="Freeform 12" id="12"/>
          <p:cNvSpPr/>
          <p:nvPr/>
        </p:nvSpPr>
        <p:spPr>
          <a:xfrm flipH="false" flipV="false" rot="0">
            <a:off x="13794779" y="7115201"/>
            <a:ext cx="3464521" cy="2362174"/>
          </a:xfrm>
          <a:custGeom>
            <a:avLst/>
            <a:gdLst/>
            <a:ahLst/>
            <a:cxnLst/>
            <a:rect r="r" b="b" t="t" l="l"/>
            <a:pathLst>
              <a:path h="2362174" w="3464521">
                <a:moveTo>
                  <a:pt x="0" y="0"/>
                </a:moveTo>
                <a:lnTo>
                  <a:pt x="3464521" y="0"/>
                </a:lnTo>
                <a:lnTo>
                  <a:pt x="3464521" y="2362174"/>
                </a:lnTo>
                <a:lnTo>
                  <a:pt x="0" y="2362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grpSp>
        <p:nvGrpSpPr>
          <p:cNvPr name="Group 2" id="2"/>
          <p:cNvGrpSpPr/>
          <p:nvPr/>
        </p:nvGrpSpPr>
        <p:grpSpPr>
          <a:xfrm rot="0">
            <a:off x="1417355" y="1167344"/>
            <a:ext cx="7502944" cy="7686371"/>
            <a:chOff x="0" y="0"/>
            <a:chExt cx="994007" cy="1018308"/>
          </a:xfrm>
        </p:grpSpPr>
        <p:sp>
          <p:nvSpPr>
            <p:cNvPr name="Freeform 3" id="3"/>
            <p:cNvSpPr/>
            <p:nvPr/>
          </p:nvSpPr>
          <p:spPr>
            <a:xfrm flipH="false" flipV="false" rot="0">
              <a:off x="0" y="0"/>
              <a:ext cx="994007" cy="1018308"/>
            </a:xfrm>
            <a:custGeom>
              <a:avLst/>
              <a:gdLst/>
              <a:ahLst/>
              <a:cxnLst/>
              <a:rect r="r" b="b" t="t" l="l"/>
              <a:pathLst>
                <a:path h="1018308" w="994007">
                  <a:moveTo>
                    <a:pt x="81992" y="0"/>
                  </a:moveTo>
                  <a:lnTo>
                    <a:pt x="912015" y="0"/>
                  </a:lnTo>
                  <a:cubicBezTo>
                    <a:pt x="933761" y="0"/>
                    <a:pt x="954616" y="8638"/>
                    <a:pt x="969992" y="24015"/>
                  </a:cubicBezTo>
                  <a:cubicBezTo>
                    <a:pt x="985369" y="39391"/>
                    <a:pt x="994007" y="60246"/>
                    <a:pt x="994007" y="81992"/>
                  </a:cubicBezTo>
                  <a:lnTo>
                    <a:pt x="994007" y="936316"/>
                  </a:lnTo>
                  <a:cubicBezTo>
                    <a:pt x="994007" y="958062"/>
                    <a:pt x="985369" y="978917"/>
                    <a:pt x="969992" y="994293"/>
                  </a:cubicBezTo>
                  <a:cubicBezTo>
                    <a:pt x="954616" y="1009669"/>
                    <a:pt x="933761" y="1018308"/>
                    <a:pt x="912015" y="1018308"/>
                  </a:cubicBezTo>
                  <a:lnTo>
                    <a:pt x="81992" y="1018308"/>
                  </a:lnTo>
                  <a:cubicBezTo>
                    <a:pt x="36709" y="1018308"/>
                    <a:pt x="0" y="981599"/>
                    <a:pt x="0" y="936316"/>
                  </a:cubicBezTo>
                  <a:lnTo>
                    <a:pt x="0" y="81992"/>
                  </a:lnTo>
                  <a:cubicBezTo>
                    <a:pt x="0" y="60246"/>
                    <a:pt x="8638" y="39391"/>
                    <a:pt x="24015" y="24015"/>
                  </a:cubicBezTo>
                  <a:cubicBezTo>
                    <a:pt x="39391" y="8638"/>
                    <a:pt x="60246" y="0"/>
                    <a:pt x="81992"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4" id="4"/>
            <p:cNvSpPr txBox="true"/>
            <p:nvPr/>
          </p:nvSpPr>
          <p:spPr>
            <a:xfrm>
              <a:off x="0" y="-57150"/>
              <a:ext cx="994007" cy="1075458"/>
            </a:xfrm>
            <a:prstGeom prst="rect">
              <a:avLst/>
            </a:prstGeom>
          </p:spPr>
          <p:txBody>
            <a:bodyPr anchor="ctr" rtlCol="false" tIns="50800" lIns="50800" bIns="50800" rIns="50800"/>
            <a:lstStyle/>
            <a:p>
              <a:pPr algn="ctr">
                <a:lnSpc>
                  <a:spcPts val="4479"/>
                </a:lnSpc>
              </a:pPr>
              <a:r>
                <a:rPr lang="en-US" sz="3199">
                  <a:solidFill>
                    <a:srgbClr val="000000"/>
                  </a:solidFill>
                  <a:latin typeface="Heebo"/>
                  <a:ea typeface="Heebo"/>
                  <a:cs typeface="Heebo"/>
                  <a:sym typeface="Heebo"/>
                </a:rPr>
                <a:t>INSTRUCTION</a:t>
              </a:r>
            </a:p>
          </p:txBody>
        </p:sp>
      </p:grpSp>
      <p:sp>
        <p:nvSpPr>
          <p:cNvPr name="Freeform 5" id="5"/>
          <p:cNvSpPr/>
          <p:nvPr/>
        </p:nvSpPr>
        <p:spPr>
          <a:xfrm flipH="false" flipV="false" rot="0">
            <a:off x="-1043211" y="8058940"/>
            <a:ext cx="3056826" cy="1589550"/>
          </a:xfrm>
          <a:custGeom>
            <a:avLst/>
            <a:gdLst/>
            <a:ahLst/>
            <a:cxnLst/>
            <a:rect r="r" b="b" t="t" l="l"/>
            <a:pathLst>
              <a:path h="1589550" w="3056826">
                <a:moveTo>
                  <a:pt x="0" y="0"/>
                </a:moveTo>
                <a:lnTo>
                  <a:pt x="3056827" y="0"/>
                </a:lnTo>
                <a:lnTo>
                  <a:pt x="3056827" y="1589550"/>
                </a:lnTo>
                <a:lnTo>
                  <a:pt x="0" y="1589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85202" y="6753173"/>
            <a:ext cx="2173991" cy="1130475"/>
          </a:xfrm>
          <a:custGeom>
            <a:avLst/>
            <a:gdLst/>
            <a:ahLst/>
            <a:cxnLst/>
            <a:rect r="r" b="b" t="t" l="l"/>
            <a:pathLst>
              <a:path h="1130475" w="2173991">
                <a:moveTo>
                  <a:pt x="0" y="0"/>
                </a:moveTo>
                <a:lnTo>
                  <a:pt x="2173991" y="0"/>
                </a:lnTo>
                <a:lnTo>
                  <a:pt x="2173991" y="1130475"/>
                </a:lnTo>
                <a:lnTo>
                  <a:pt x="0" y="1130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779250" y="8263212"/>
            <a:ext cx="2173991" cy="1130475"/>
          </a:xfrm>
          <a:custGeom>
            <a:avLst/>
            <a:gdLst/>
            <a:ahLst/>
            <a:cxnLst/>
            <a:rect r="r" b="b" t="t" l="l"/>
            <a:pathLst>
              <a:path h="1130475" w="2173991">
                <a:moveTo>
                  <a:pt x="0" y="0"/>
                </a:moveTo>
                <a:lnTo>
                  <a:pt x="2173990" y="0"/>
                </a:lnTo>
                <a:lnTo>
                  <a:pt x="2173990" y="1130475"/>
                </a:lnTo>
                <a:lnTo>
                  <a:pt x="0" y="1130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26620" y="9627190"/>
            <a:ext cx="2173991" cy="1130475"/>
          </a:xfrm>
          <a:custGeom>
            <a:avLst/>
            <a:gdLst/>
            <a:ahLst/>
            <a:cxnLst/>
            <a:rect r="r" b="b" t="t" l="l"/>
            <a:pathLst>
              <a:path h="1130475" w="2173991">
                <a:moveTo>
                  <a:pt x="0" y="0"/>
                </a:moveTo>
                <a:lnTo>
                  <a:pt x="2173991" y="0"/>
                </a:lnTo>
                <a:lnTo>
                  <a:pt x="2173991" y="1130476"/>
                </a:lnTo>
                <a:lnTo>
                  <a:pt x="0" y="11304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246522" y="7132737"/>
            <a:ext cx="2173991" cy="1130475"/>
          </a:xfrm>
          <a:custGeom>
            <a:avLst/>
            <a:gdLst/>
            <a:ahLst/>
            <a:cxnLst/>
            <a:rect r="r" b="b" t="t" l="l"/>
            <a:pathLst>
              <a:path h="1130475" w="2173991">
                <a:moveTo>
                  <a:pt x="0" y="0"/>
                </a:moveTo>
                <a:lnTo>
                  <a:pt x="2173991" y="0"/>
                </a:lnTo>
                <a:lnTo>
                  <a:pt x="2173991" y="1130475"/>
                </a:lnTo>
                <a:lnTo>
                  <a:pt x="0" y="1130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742304" y="8583488"/>
            <a:ext cx="3829239" cy="1991204"/>
          </a:xfrm>
          <a:custGeom>
            <a:avLst/>
            <a:gdLst/>
            <a:ahLst/>
            <a:cxnLst/>
            <a:rect r="r" b="b" t="t" l="l"/>
            <a:pathLst>
              <a:path h="1991204" w="3829239">
                <a:moveTo>
                  <a:pt x="0" y="0"/>
                </a:moveTo>
                <a:lnTo>
                  <a:pt x="3829239" y="0"/>
                </a:lnTo>
                <a:lnTo>
                  <a:pt x="3829239" y="1991205"/>
                </a:lnTo>
                <a:lnTo>
                  <a:pt x="0" y="19912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172605" y="1520868"/>
            <a:ext cx="5930663" cy="7025379"/>
          </a:xfrm>
          <a:custGeom>
            <a:avLst/>
            <a:gdLst/>
            <a:ahLst/>
            <a:cxnLst/>
            <a:rect r="r" b="b" t="t" l="l"/>
            <a:pathLst>
              <a:path h="7025379" w="5930663">
                <a:moveTo>
                  <a:pt x="0" y="0"/>
                </a:moveTo>
                <a:lnTo>
                  <a:pt x="5930663" y="0"/>
                </a:lnTo>
                <a:lnTo>
                  <a:pt x="5930663" y="7025379"/>
                </a:lnTo>
                <a:lnTo>
                  <a:pt x="0" y="7025379"/>
                </a:lnTo>
                <a:lnTo>
                  <a:pt x="0" y="0"/>
                </a:lnTo>
                <a:close/>
              </a:path>
            </a:pathLst>
          </a:custGeom>
          <a:blipFill>
            <a:blip r:embed="rId4"/>
            <a:stretch>
              <a:fillRect l="-779" t="0" r="-779" b="0"/>
            </a:stretch>
          </a:blipFill>
          <a:ln w="238125" cap="sq">
            <a:solidFill>
              <a:srgbClr val="000000"/>
            </a:solidFill>
            <a:prstDash val="solid"/>
            <a:miter/>
          </a:ln>
        </p:spPr>
      </p:sp>
      <p:grpSp>
        <p:nvGrpSpPr>
          <p:cNvPr name="Group 12" id="12"/>
          <p:cNvGrpSpPr/>
          <p:nvPr/>
        </p:nvGrpSpPr>
        <p:grpSpPr>
          <a:xfrm rot="0">
            <a:off x="9288679" y="1055456"/>
            <a:ext cx="7581966" cy="7767325"/>
            <a:chOff x="0" y="0"/>
            <a:chExt cx="994007" cy="1018308"/>
          </a:xfrm>
        </p:grpSpPr>
        <p:sp>
          <p:nvSpPr>
            <p:cNvPr name="Freeform 13" id="13"/>
            <p:cNvSpPr/>
            <p:nvPr/>
          </p:nvSpPr>
          <p:spPr>
            <a:xfrm flipH="false" flipV="false" rot="0">
              <a:off x="0" y="0"/>
              <a:ext cx="994007" cy="1018308"/>
            </a:xfrm>
            <a:custGeom>
              <a:avLst/>
              <a:gdLst/>
              <a:ahLst/>
              <a:cxnLst/>
              <a:rect r="r" b="b" t="t" l="l"/>
              <a:pathLst>
                <a:path h="1018308" w="994007">
                  <a:moveTo>
                    <a:pt x="81137" y="0"/>
                  </a:moveTo>
                  <a:lnTo>
                    <a:pt x="912870" y="0"/>
                  </a:lnTo>
                  <a:cubicBezTo>
                    <a:pt x="957681" y="0"/>
                    <a:pt x="994007" y="36326"/>
                    <a:pt x="994007" y="81137"/>
                  </a:cubicBezTo>
                  <a:lnTo>
                    <a:pt x="994007" y="937171"/>
                  </a:lnTo>
                  <a:cubicBezTo>
                    <a:pt x="994007" y="981982"/>
                    <a:pt x="957681" y="1018308"/>
                    <a:pt x="912870" y="1018308"/>
                  </a:cubicBezTo>
                  <a:lnTo>
                    <a:pt x="81137" y="1018308"/>
                  </a:lnTo>
                  <a:cubicBezTo>
                    <a:pt x="36326" y="1018308"/>
                    <a:pt x="0" y="981982"/>
                    <a:pt x="0" y="937171"/>
                  </a:cubicBezTo>
                  <a:lnTo>
                    <a:pt x="0" y="81137"/>
                  </a:lnTo>
                  <a:cubicBezTo>
                    <a:pt x="0" y="36326"/>
                    <a:pt x="36326" y="0"/>
                    <a:pt x="81137"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14" id="14"/>
            <p:cNvSpPr txBox="true"/>
            <p:nvPr/>
          </p:nvSpPr>
          <p:spPr>
            <a:xfrm>
              <a:off x="0" y="-57150"/>
              <a:ext cx="994007" cy="1075458"/>
            </a:xfrm>
            <a:prstGeom prst="rect">
              <a:avLst/>
            </a:prstGeom>
          </p:spPr>
          <p:txBody>
            <a:bodyPr anchor="ctr" rtlCol="false" tIns="50800" lIns="50800" bIns="50800" rIns="50800"/>
            <a:lstStyle/>
            <a:p>
              <a:pPr algn="ctr">
                <a:lnSpc>
                  <a:spcPts val="4479"/>
                </a:lnSpc>
              </a:pPr>
              <a:r>
                <a:rPr lang="en-US" sz="3199">
                  <a:solidFill>
                    <a:srgbClr val="000000"/>
                  </a:solidFill>
                  <a:latin typeface="Heebo"/>
                  <a:ea typeface="Heebo"/>
                  <a:cs typeface="Heebo"/>
                  <a:sym typeface="Heebo"/>
                </a:rPr>
                <a:t>INSTRUCTION</a:t>
              </a:r>
            </a:p>
          </p:txBody>
        </p:sp>
      </p:grpSp>
      <p:sp>
        <p:nvSpPr>
          <p:cNvPr name="Freeform 15" id="15"/>
          <p:cNvSpPr/>
          <p:nvPr/>
        </p:nvSpPr>
        <p:spPr>
          <a:xfrm flipH="false" flipV="false" rot="0">
            <a:off x="9911890" y="1413029"/>
            <a:ext cx="6335544" cy="7133218"/>
          </a:xfrm>
          <a:custGeom>
            <a:avLst/>
            <a:gdLst/>
            <a:ahLst/>
            <a:cxnLst/>
            <a:rect r="r" b="b" t="t" l="l"/>
            <a:pathLst>
              <a:path h="7133218" w="6335544">
                <a:moveTo>
                  <a:pt x="0" y="0"/>
                </a:moveTo>
                <a:lnTo>
                  <a:pt x="6335544" y="0"/>
                </a:lnTo>
                <a:lnTo>
                  <a:pt x="6335544" y="7133218"/>
                </a:lnTo>
                <a:lnTo>
                  <a:pt x="0" y="7133218"/>
                </a:lnTo>
                <a:lnTo>
                  <a:pt x="0" y="0"/>
                </a:lnTo>
                <a:close/>
              </a:path>
            </a:pathLst>
          </a:custGeom>
          <a:blipFill>
            <a:blip r:embed="rId5"/>
            <a:stretch>
              <a:fillRect l="0" t="0" r="0" b="0"/>
            </a:stretch>
          </a:blipFill>
          <a:ln w="238125" cap="sq">
            <a:solidFill>
              <a:srgbClr val="000000"/>
            </a:solidFill>
            <a:prstDash val="solid"/>
            <a:miter/>
          </a:ln>
        </p:spPr>
      </p:sp>
      <p:sp>
        <p:nvSpPr>
          <p:cNvPr name="TextBox 16" id="16"/>
          <p:cNvSpPr txBox="true"/>
          <p:nvPr/>
        </p:nvSpPr>
        <p:spPr>
          <a:xfrm rot="0">
            <a:off x="14694031" y="3958514"/>
            <a:ext cx="280553" cy="446053"/>
          </a:xfrm>
          <a:prstGeom prst="rect">
            <a:avLst/>
          </a:prstGeom>
        </p:spPr>
        <p:txBody>
          <a:bodyPr anchor="t" rtlCol="false" tIns="0" lIns="0" bIns="0" rIns="0">
            <a:spAutoFit/>
          </a:bodyPr>
          <a:lstStyle/>
          <a:p>
            <a:pPr algn="ctr" rtl="true">
              <a:lnSpc>
                <a:spcPts val="1737"/>
              </a:lnSpc>
            </a:pPr>
            <a:r>
              <a:rPr lang="he-IL" sz="1241">
                <a:solidFill>
                  <a:srgbClr val="000000"/>
                </a:solidFill>
                <a:latin typeface="Arimo Bold"/>
                <a:ea typeface="Arimo Bold"/>
                <a:cs typeface="Arimo Bold"/>
                <a:sym typeface="Arimo Bold"/>
                <a:rtl val="true"/>
              </a:rPr>
              <a:t>יעד </a:t>
            </a:r>
          </a:p>
          <a:p>
            <a:pPr algn="ctr">
              <a:lnSpc>
                <a:spcPts val="1737"/>
              </a:lnSpc>
            </a:pPr>
            <a:r>
              <a:rPr lang="en-US" sz="1241">
                <a:solidFill>
                  <a:srgbClr val="000000"/>
                </a:solidFill>
                <a:latin typeface="Arimo Bold"/>
                <a:ea typeface="Arimo Bold"/>
                <a:cs typeface="Arimo Bold"/>
                <a:sym typeface="Arimo Bold"/>
              </a:rPr>
              <a:t>P2</a:t>
            </a:r>
          </a:p>
        </p:txBody>
      </p:sp>
      <p:sp>
        <p:nvSpPr>
          <p:cNvPr name="TextBox 17" id="17"/>
          <p:cNvSpPr txBox="true"/>
          <p:nvPr/>
        </p:nvSpPr>
        <p:spPr>
          <a:xfrm rot="0">
            <a:off x="14663874" y="7256562"/>
            <a:ext cx="259521" cy="415464"/>
          </a:xfrm>
          <a:prstGeom prst="rect">
            <a:avLst/>
          </a:prstGeom>
        </p:spPr>
        <p:txBody>
          <a:bodyPr anchor="t" rtlCol="false" tIns="0" lIns="0" bIns="0" rIns="0">
            <a:spAutoFit/>
          </a:bodyPr>
          <a:lstStyle/>
          <a:p>
            <a:pPr algn="ctr" rtl="true">
              <a:lnSpc>
                <a:spcPts val="1607"/>
              </a:lnSpc>
            </a:pPr>
            <a:r>
              <a:rPr lang="he-IL" sz="1148">
                <a:solidFill>
                  <a:srgbClr val="000000"/>
                </a:solidFill>
                <a:latin typeface="Arimo Bold"/>
                <a:ea typeface="Arimo Bold"/>
                <a:cs typeface="Arimo Bold"/>
                <a:sym typeface="Arimo Bold"/>
                <a:rtl val="true"/>
              </a:rPr>
              <a:t>יעד </a:t>
            </a:r>
          </a:p>
          <a:p>
            <a:pPr algn="ctr">
              <a:lnSpc>
                <a:spcPts val="1607"/>
              </a:lnSpc>
            </a:pPr>
            <a:r>
              <a:rPr lang="en-US" sz="1148">
                <a:solidFill>
                  <a:srgbClr val="000000"/>
                </a:solidFill>
                <a:latin typeface="Arimo Bold"/>
                <a:ea typeface="Arimo Bold"/>
                <a:cs typeface="Arimo Bold"/>
                <a:sym typeface="Arimo Bold"/>
              </a:rPr>
              <a:t>P1</a:t>
            </a:r>
          </a:p>
        </p:txBody>
      </p:sp>
      <p:sp>
        <p:nvSpPr>
          <p:cNvPr name="TextBox 18" id="18"/>
          <p:cNvSpPr txBox="true"/>
          <p:nvPr/>
        </p:nvSpPr>
        <p:spPr>
          <a:xfrm rot="0">
            <a:off x="6851354" y="7205928"/>
            <a:ext cx="259521" cy="415464"/>
          </a:xfrm>
          <a:prstGeom prst="rect">
            <a:avLst/>
          </a:prstGeom>
        </p:spPr>
        <p:txBody>
          <a:bodyPr anchor="t" rtlCol="false" tIns="0" lIns="0" bIns="0" rIns="0">
            <a:spAutoFit/>
          </a:bodyPr>
          <a:lstStyle/>
          <a:p>
            <a:pPr algn="ctr" rtl="true">
              <a:lnSpc>
                <a:spcPts val="1607"/>
              </a:lnSpc>
            </a:pPr>
            <a:r>
              <a:rPr lang="he-IL" sz="1148">
                <a:solidFill>
                  <a:srgbClr val="000000"/>
                </a:solidFill>
                <a:latin typeface="Arimo Bold"/>
                <a:ea typeface="Arimo Bold"/>
                <a:cs typeface="Arimo Bold"/>
                <a:sym typeface="Arimo Bold"/>
                <a:rtl val="true"/>
              </a:rPr>
              <a:t>יעד </a:t>
            </a:r>
          </a:p>
          <a:p>
            <a:pPr algn="ctr">
              <a:lnSpc>
                <a:spcPts val="1607"/>
              </a:lnSpc>
            </a:pPr>
            <a:r>
              <a:rPr lang="en-US" sz="1148">
                <a:solidFill>
                  <a:srgbClr val="000000"/>
                </a:solidFill>
                <a:latin typeface="Arimo Bold"/>
                <a:ea typeface="Arimo Bold"/>
                <a:cs typeface="Arimo Bold"/>
                <a:sym typeface="Arimo Bold"/>
              </a:rPr>
              <a:t>P1</a:t>
            </a:r>
          </a:p>
        </p:txBody>
      </p:sp>
      <p:sp>
        <p:nvSpPr>
          <p:cNvPr name="TextBox 19" id="19"/>
          <p:cNvSpPr txBox="true"/>
          <p:nvPr/>
        </p:nvSpPr>
        <p:spPr>
          <a:xfrm rot="0">
            <a:off x="6820793" y="3773588"/>
            <a:ext cx="280557" cy="446053"/>
          </a:xfrm>
          <a:prstGeom prst="rect">
            <a:avLst/>
          </a:prstGeom>
        </p:spPr>
        <p:txBody>
          <a:bodyPr anchor="t" rtlCol="false" tIns="0" lIns="0" bIns="0" rIns="0">
            <a:spAutoFit/>
          </a:bodyPr>
          <a:lstStyle/>
          <a:p>
            <a:pPr algn="ctr" rtl="true">
              <a:lnSpc>
                <a:spcPts val="1737"/>
              </a:lnSpc>
            </a:pPr>
            <a:r>
              <a:rPr lang="he-IL" sz="1241">
                <a:solidFill>
                  <a:srgbClr val="000000"/>
                </a:solidFill>
                <a:latin typeface="Arimo Bold"/>
                <a:ea typeface="Arimo Bold"/>
                <a:cs typeface="Arimo Bold"/>
                <a:sym typeface="Arimo Bold"/>
                <a:rtl val="true"/>
              </a:rPr>
              <a:t>יעד </a:t>
            </a:r>
          </a:p>
          <a:p>
            <a:pPr algn="ctr">
              <a:lnSpc>
                <a:spcPts val="1737"/>
              </a:lnSpc>
            </a:pPr>
            <a:r>
              <a:rPr lang="en-US" sz="1241">
                <a:solidFill>
                  <a:srgbClr val="000000"/>
                </a:solidFill>
                <a:latin typeface="Arimo Bold"/>
                <a:ea typeface="Arimo Bold"/>
                <a:cs typeface="Arimo Bold"/>
                <a:sym typeface="Arimo Bold"/>
              </a:rPr>
              <a:t>P2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5612671" y="2225665"/>
            <a:ext cx="7062657" cy="5835670"/>
          </a:xfrm>
          <a:custGeom>
            <a:avLst/>
            <a:gdLst/>
            <a:ahLst/>
            <a:cxnLst/>
            <a:rect r="r" b="b" t="t" l="l"/>
            <a:pathLst>
              <a:path h="5835670" w="7062657">
                <a:moveTo>
                  <a:pt x="0" y="0"/>
                </a:moveTo>
                <a:lnTo>
                  <a:pt x="7062658" y="0"/>
                </a:lnTo>
                <a:lnTo>
                  <a:pt x="7062658" y="5835670"/>
                </a:lnTo>
                <a:lnTo>
                  <a:pt x="0" y="58356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60982" y="5542276"/>
            <a:ext cx="3122509" cy="2689261"/>
          </a:xfrm>
          <a:custGeom>
            <a:avLst/>
            <a:gdLst/>
            <a:ahLst/>
            <a:cxnLst/>
            <a:rect r="r" b="b" t="t" l="l"/>
            <a:pathLst>
              <a:path h="2689261" w="3122509">
                <a:moveTo>
                  <a:pt x="0" y="0"/>
                </a:moveTo>
                <a:lnTo>
                  <a:pt x="3122509" y="0"/>
                </a:lnTo>
                <a:lnTo>
                  <a:pt x="3122509" y="2689261"/>
                </a:lnTo>
                <a:lnTo>
                  <a:pt x="0" y="268926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DAGLymPuq74</dc:identifier>
  <dcterms:modified xsi:type="dcterms:W3CDTF">2011-08-01T06:04:30Z</dcterms:modified>
  <cp:revision>1</cp:revision>
  <dc:title>Submarine Game</dc:title>
</cp:coreProperties>
</file>