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2" r:id="rId4"/>
    <p:sldId id="263" r:id="rId5"/>
    <p:sldId id="264" r:id="rId6"/>
    <p:sldId id="273" r:id="rId7"/>
    <p:sldId id="275" r:id="rId8"/>
    <p:sldId id="259" r:id="rId9"/>
    <p:sldId id="268" r:id="rId10"/>
    <p:sldId id="269" r:id="rId11"/>
    <p:sldId id="267" r:id="rId12"/>
    <p:sldId id="266" r:id="rId13"/>
    <p:sldId id="271" r:id="rId14"/>
    <p:sldId id="276" r:id="rId15"/>
    <p:sldId id="262"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717BA9-F8FC-45BC-AA9D-48CC3176C10B}" v="306" dt="2025-05-14T08:01:09.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839E9-22BA-4100-B369-8933E603C0AE}"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8E1FE-8FAE-44D8-95F7-CFA641866D70}" type="slidenum">
              <a:rPr lang="en-US" smtClean="0"/>
              <a:t>‹#›</a:t>
            </a:fld>
            <a:endParaRPr lang="en-US"/>
          </a:p>
        </p:txBody>
      </p:sp>
    </p:spTree>
    <p:extLst>
      <p:ext uri="{BB962C8B-B14F-4D97-AF65-F5344CB8AC3E}">
        <p14:creationId xmlns:p14="http://schemas.microsoft.com/office/powerpoint/2010/main" val="279968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28E1FE-8FAE-44D8-95F7-CFA641866D70}" type="slidenum">
              <a:rPr lang="en-US" smtClean="0"/>
              <a:t>1</a:t>
            </a:fld>
            <a:endParaRPr lang="en-US"/>
          </a:p>
        </p:txBody>
      </p:sp>
    </p:spTree>
    <p:extLst>
      <p:ext uri="{BB962C8B-B14F-4D97-AF65-F5344CB8AC3E}">
        <p14:creationId xmlns:p14="http://schemas.microsoft.com/office/powerpoint/2010/main" val="2658433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to the graph on the left, we can see the actual yearly crime reports by agency. Just like the last slide, I created a second visualization on the right, which is the same data, but it excludes MCPD. These agencies typically see less than 3000 crime reports per year.</a:t>
            </a:r>
          </a:p>
        </p:txBody>
      </p:sp>
      <p:sp>
        <p:nvSpPr>
          <p:cNvPr id="4" name="Slide Number Placeholder 3"/>
          <p:cNvSpPr>
            <a:spLocks noGrp="1"/>
          </p:cNvSpPr>
          <p:nvPr>
            <p:ph type="sldNum" sz="quarter" idx="5"/>
          </p:nvPr>
        </p:nvSpPr>
        <p:spPr/>
        <p:txBody>
          <a:bodyPr/>
          <a:lstStyle/>
          <a:p>
            <a:fld id="{6B28E1FE-8FAE-44D8-95F7-CFA641866D70}" type="slidenum">
              <a:rPr lang="en-US" smtClean="0"/>
              <a:t>11</a:t>
            </a:fld>
            <a:endParaRPr lang="en-US"/>
          </a:p>
        </p:txBody>
      </p:sp>
    </p:spTree>
    <p:extLst>
      <p:ext uri="{BB962C8B-B14F-4D97-AF65-F5344CB8AC3E}">
        <p14:creationId xmlns:p14="http://schemas.microsoft.com/office/powerpoint/2010/main" val="301173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linear regression model, I created a five-year prediction of yearly crime reports by agency. This model predicts how the number of reported crime will change over time for each agency. On the left graph, we can see that MCPD is predicted to see a decrease of crime reports. On the right graph, which doesn’t include MCPD data, we can see that most of these agencies won’t see much of a change in crime reports. However, there is a slight increase for the Takoma Park Police Department. I would also like to mention that this dataset barely has 10 years of data, so these predictions most likely won’t be as accurate as a prediction that uses 15 or 20 years worth of data.</a:t>
            </a:r>
          </a:p>
        </p:txBody>
      </p:sp>
      <p:sp>
        <p:nvSpPr>
          <p:cNvPr id="4" name="Slide Number Placeholder 3"/>
          <p:cNvSpPr>
            <a:spLocks noGrp="1"/>
          </p:cNvSpPr>
          <p:nvPr>
            <p:ph type="sldNum" sz="quarter" idx="5"/>
          </p:nvPr>
        </p:nvSpPr>
        <p:spPr/>
        <p:txBody>
          <a:bodyPr/>
          <a:lstStyle/>
          <a:p>
            <a:fld id="{6B28E1FE-8FAE-44D8-95F7-CFA641866D70}" type="slidenum">
              <a:rPr lang="en-US" smtClean="0"/>
              <a:t>12</a:t>
            </a:fld>
            <a:endParaRPr lang="en-US"/>
          </a:p>
        </p:txBody>
      </p:sp>
    </p:spTree>
    <p:extLst>
      <p:ext uri="{BB962C8B-B14F-4D97-AF65-F5344CB8AC3E}">
        <p14:creationId xmlns:p14="http://schemas.microsoft.com/office/powerpoint/2010/main" val="876405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association with the previous predictions, using a linear regression model, I created a five-year prediction of the percentage of crime reports by place. We can see that the ‘Residence – Apartment/Condo’ is consistently the top location for reported crimes, and it’s share in the overall percentage of crime reports is predicted to increase. Whereas ‘Street – Residential’ is predicted to decrease. The other three places stay constant throughout the 5 years.</a:t>
            </a:r>
          </a:p>
        </p:txBody>
      </p:sp>
      <p:sp>
        <p:nvSpPr>
          <p:cNvPr id="4" name="Slide Number Placeholder 3"/>
          <p:cNvSpPr>
            <a:spLocks noGrp="1"/>
          </p:cNvSpPr>
          <p:nvPr>
            <p:ph type="sldNum" sz="quarter" idx="5"/>
          </p:nvPr>
        </p:nvSpPr>
        <p:spPr/>
        <p:txBody>
          <a:bodyPr/>
          <a:lstStyle/>
          <a:p>
            <a:fld id="{6B28E1FE-8FAE-44D8-95F7-CFA641866D70}" type="slidenum">
              <a:rPr lang="en-US" smtClean="0"/>
              <a:t>13</a:t>
            </a:fld>
            <a:endParaRPr lang="en-US"/>
          </a:p>
        </p:txBody>
      </p:sp>
    </p:spTree>
    <p:extLst>
      <p:ext uri="{BB962C8B-B14F-4D97-AF65-F5344CB8AC3E}">
        <p14:creationId xmlns:p14="http://schemas.microsoft.com/office/powerpoint/2010/main" val="325850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my final product, I wanted to create a simple dashboard in R Studio using the Shiny package. I compiled all of the interactive graphs and tables that I created just so it would be easier for user to look through it. For the sake of time, I filmed a short video showing some of those visualizations and how the dashboard works. So, for the predicted crime plot, I used the slider on the left to select Gaithersburg Police Department, and I shortened the range to 2027 to 2030. Then, I have that same data, but in table form. And then I have a scatterplot of the total crime reports by agency which gives you some more information about the year and the amount of reports when you hover over a data point.</a:t>
            </a:r>
          </a:p>
        </p:txBody>
      </p:sp>
      <p:sp>
        <p:nvSpPr>
          <p:cNvPr id="4" name="Slide Number Placeholder 3"/>
          <p:cNvSpPr>
            <a:spLocks noGrp="1"/>
          </p:cNvSpPr>
          <p:nvPr>
            <p:ph type="sldNum" sz="quarter" idx="5"/>
          </p:nvPr>
        </p:nvSpPr>
        <p:spPr/>
        <p:txBody>
          <a:bodyPr/>
          <a:lstStyle/>
          <a:p>
            <a:fld id="{6B28E1FE-8FAE-44D8-95F7-CFA641866D70}" type="slidenum">
              <a:rPr lang="en-US" smtClean="0"/>
              <a:t>14</a:t>
            </a:fld>
            <a:endParaRPr lang="en-US"/>
          </a:p>
        </p:txBody>
      </p:sp>
    </p:spTree>
    <p:extLst>
      <p:ext uri="{BB962C8B-B14F-4D97-AF65-F5344CB8AC3E}">
        <p14:creationId xmlns:p14="http://schemas.microsoft.com/office/powerpoint/2010/main" val="4219201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thank Professor Valentine for guiding me through this entire process. Thank you to my DATA 205 classmates for feedback and advice. Thank you to Professor Saidi and Professor </a:t>
            </a:r>
            <a:r>
              <a:rPr lang="en-US" dirty="0" err="1"/>
              <a:t>Alraee</a:t>
            </a:r>
            <a:r>
              <a:rPr lang="en-US" dirty="0"/>
              <a:t> for teaching me the foundations of Data Science. And an extra thank you to Professor </a:t>
            </a:r>
            <a:r>
              <a:rPr lang="en-US" dirty="0" err="1"/>
              <a:t>Alraee</a:t>
            </a:r>
            <a:r>
              <a:rPr lang="en-US" dirty="0"/>
              <a:t> for helping me troubleshoot some of my code.</a:t>
            </a:r>
          </a:p>
        </p:txBody>
      </p:sp>
      <p:sp>
        <p:nvSpPr>
          <p:cNvPr id="4" name="Slide Number Placeholder 3"/>
          <p:cNvSpPr>
            <a:spLocks noGrp="1"/>
          </p:cNvSpPr>
          <p:nvPr>
            <p:ph type="sldNum" sz="quarter" idx="5"/>
          </p:nvPr>
        </p:nvSpPr>
        <p:spPr/>
        <p:txBody>
          <a:bodyPr/>
          <a:lstStyle/>
          <a:p>
            <a:fld id="{6B28E1FE-8FAE-44D8-95F7-CFA641866D70}" type="slidenum">
              <a:rPr lang="en-US" smtClean="0"/>
              <a:t>16</a:t>
            </a:fld>
            <a:endParaRPr lang="en-US"/>
          </a:p>
        </p:txBody>
      </p:sp>
    </p:spTree>
    <p:extLst>
      <p:ext uri="{BB962C8B-B14F-4D97-AF65-F5344CB8AC3E}">
        <p14:creationId xmlns:p14="http://schemas.microsoft.com/office/powerpoint/2010/main" val="2791061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why is analyzing crime reporting data important? It can enhance community awareness of public safety issues, support law enforcement with crime prevention efforts, and it could introduce data-driven crime prevention strategies to our community. The goal of my project is to analyze reported crime data in Montgomery County to observe different trends and patterns. I wanted to create a predictive model that shows five-year projections of crime reports and the places they were committed and an interactive dashboard that compiles different aspects of my research.</a:t>
            </a:r>
          </a:p>
        </p:txBody>
      </p:sp>
      <p:sp>
        <p:nvSpPr>
          <p:cNvPr id="4" name="Slide Number Placeholder 3"/>
          <p:cNvSpPr>
            <a:spLocks noGrp="1"/>
          </p:cNvSpPr>
          <p:nvPr>
            <p:ph type="sldNum" sz="quarter" idx="5"/>
          </p:nvPr>
        </p:nvSpPr>
        <p:spPr/>
        <p:txBody>
          <a:bodyPr/>
          <a:lstStyle/>
          <a:p>
            <a:fld id="{6B28E1FE-8FAE-44D8-95F7-CFA641866D70}" type="slidenum">
              <a:rPr lang="en-US" smtClean="0"/>
              <a:t>2</a:t>
            </a:fld>
            <a:endParaRPr lang="en-US"/>
          </a:p>
        </p:txBody>
      </p:sp>
    </p:spTree>
    <p:extLst>
      <p:ext uri="{BB962C8B-B14F-4D97-AF65-F5344CB8AC3E}">
        <p14:creationId xmlns:p14="http://schemas.microsoft.com/office/powerpoint/2010/main" val="2243240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used the Crime dataset from dataMontgomery which is provided by the Montgomery County Police Department. It contains crime reports ranging from July 1</a:t>
            </a:r>
            <a:r>
              <a:rPr lang="en-US" baseline="30000"/>
              <a:t>st</a:t>
            </a:r>
            <a:r>
              <a:rPr lang="en-US"/>
              <a:t>, 2016, to present day and it is updated daily. It has 30 columns such as …</a:t>
            </a:r>
          </a:p>
        </p:txBody>
      </p:sp>
      <p:sp>
        <p:nvSpPr>
          <p:cNvPr id="4" name="Slide Number Placeholder 3"/>
          <p:cNvSpPr>
            <a:spLocks noGrp="1"/>
          </p:cNvSpPr>
          <p:nvPr>
            <p:ph type="sldNum" sz="quarter" idx="5"/>
          </p:nvPr>
        </p:nvSpPr>
        <p:spPr/>
        <p:txBody>
          <a:bodyPr/>
          <a:lstStyle/>
          <a:p>
            <a:fld id="{6B28E1FE-8FAE-44D8-95F7-CFA641866D70}" type="slidenum">
              <a:rPr lang="en-US" smtClean="0"/>
              <a:t>4</a:t>
            </a:fld>
            <a:endParaRPr lang="en-US"/>
          </a:p>
        </p:txBody>
      </p:sp>
    </p:spTree>
    <p:extLst>
      <p:ext uri="{BB962C8B-B14F-4D97-AF65-F5344CB8AC3E}">
        <p14:creationId xmlns:p14="http://schemas.microsoft.com/office/powerpoint/2010/main" val="1866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my exploration process, I had to clean up parts of my data. I created a new column called Year and I renamed a few columns because they were a bit vague. The first one I renamed was Crime Name1 which had data about the broad type of crime which could be crime against property, society, person, or not a crime. So, this became category. Then I renamed Crime Name2 to crime because this one contains information about the crime that was reported. And Crime Name3 was renamed to description because it provides a more detailed explanation of the crime that was reported. There was also a value called ‘All Other Offenses’ in the crime column which was used as a bit of an umbrella term. About 90 different crime fell under this term, so I extracted the data from the description column and put it into the crime column.</a:t>
            </a:r>
          </a:p>
        </p:txBody>
      </p:sp>
      <p:sp>
        <p:nvSpPr>
          <p:cNvPr id="4" name="Slide Number Placeholder 3"/>
          <p:cNvSpPr>
            <a:spLocks noGrp="1"/>
          </p:cNvSpPr>
          <p:nvPr>
            <p:ph type="sldNum" sz="quarter" idx="5"/>
          </p:nvPr>
        </p:nvSpPr>
        <p:spPr/>
        <p:txBody>
          <a:bodyPr/>
          <a:lstStyle/>
          <a:p>
            <a:fld id="{6B28E1FE-8FAE-44D8-95F7-CFA641866D70}" type="slidenum">
              <a:rPr lang="en-US" smtClean="0"/>
              <a:t>5</a:t>
            </a:fld>
            <a:endParaRPr lang="en-US"/>
          </a:p>
        </p:txBody>
      </p:sp>
    </p:spTree>
    <p:extLst>
      <p:ext uri="{BB962C8B-B14F-4D97-AF65-F5344CB8AC3E}">
        <p14:creationId xmlns:p14="http://schemas.microsoft.com/office/powerpoint/2010/main" val="277515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point out the difference between reported crime and committed crime. Just because the crimes were reported, doesn’t mean that they were actually committed. I would also like to point out that some of these crime reports might not be true. There could be mistake filings; so, let's say that someone lit up fireworks, but you thought they were gun shots and filed a report. Obviously, there’s no crime there, but the report was filed. Some people could be lying about their reports. And not all reported events are what we would consider to be a crime. This includes things like runaways, an emergency petition for some with a mental illness, or even sudden death.</a:t>
            </a:r>
          </a:p>
        </p:txBody>
      </p:sp>
      <p:sp>
        <p:nvSpPr>
          <p:cNvPr id="4" name="Slide Number Placeholder 3"/>
          <p:cNvSpPr>
            <a:spLocks noGrp="1"/>
          </p:cNvSpPr>
          <p:nvPr>
            <p:ph type="sldNum" sz="quarter" idx="5"/>
          </p:nvPr>
        </p:nvSpPr>
        <p:spPr/>
        <p:txBody>
          <a:bodyPr/>
          <a:lstStyle/>
          <a:p>
            <a:fld id="{6B28E1FE-8FAE-44D8-95F7-CFA641866D70}" type="slidenum">
              <a:rPr lang="en-US" smtClean="0"/>
              <a:t>6</a:t>
            </a:fld>
            <a:endParaRPr lang="en-US"/>
          </a:p>
        </p:txBody>
      </p:sp>
    </p:spTree>
    <p:extLst>
      <p:ext uri="{BB962C8B-B14F-4D97-AF65-F5344CB8AC3E}">
        <p14:creationId xmlns:p14="http://schemas.microsoft.com/office/powerpoint/2010/main" val="238299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has about 150 listed crimes. Looking at the bar plot, which shows us the top five most reported crimes by category, we can see that theft from motor vehicle is the most reported crime. Before I extracted the data from the ‘All Other Offenses’ value, that was the crime that was reported the most. If you look down to the police information crime, you will notice that it’s in all caps. This is because it comes from ‘All Other Offenses’.</a:t>
            </a:r>
          </a:p>
        </p:txBody>
      </p:sp>
      <p:sp>
        <p:nvSpPr>
          <p:cNvPr id="4" name="Slide Number Placeholder 3"/>
          <p:cNvSpPr>
            <a:spLocks noGrp="1"/>
          </p:cNvSpPr>
          <p:nvPr>
            <p:ph type="sldNum" sz="quarter" idx="5"/>
          </p:nvPr>
        </p:nvSpPr>
        <p:spPr/>
        <p:txBody>
          <a:bodyPr/>
          <a:lstStyle/>
          <a:p>
            <a:fld id="{6B28E1FE-8FAE-44D8-95F7-CFA641866D70}" type="slidenum">
              <a:rPr lang="en-US" smtClean="0"/>
              <a:t>7</a:t>
            </a:fld>
            <a:endParaRPr lang="en-US"/>
          </a:p>
        </p:txBody>
      </p:sp>
    </p:spTree>
    <p:extLst>
      <p:ext uri="{BB962C8B-B14F-4D97-AF65-F5344CB8AC3E}">
        <p14:creationId xmlns:p14="http://schemas.microsoft.com/office/powerpoint/2010/main" val="3698372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few visualizations to tackle the basic statistics. The graph on the left shows us the number of reported crimes per year. We can see that the average number of reported crimes is about 50,000.  As you may have noticed, there is a decrease in reported crimes during 2020 and 2021. This is most likely due to the COVID-19 pandemic and the quarantine we were under. The graph on the right shows us the top five (out of 100) places with the highest number of reported crimes; the highest being ‘Residence – Single Family’.</a:t>
            </a:r>
          </a:p>
        </p:txBody>
      </p:sp>
      <p:sp>
        <p:nvSpPr>
          <p:cNvPr id="4" name="Slide Number Placeholder 3"/>
          <p:cNvSpPr>
            <a:spLocks noGrp="1"/>
          </p:cNvSpPr>
          <p:nvPr>
            <p:ph type="sldNum" sz="quarter" idx="5"/>
          </p:nvPr>
        </p:nvSpPr>
        <p:spPr/>
        <p:txBody>
          <a:bodyPr/>
          <a:lstStyle/>
          <a:p>
            <a:fld id="{6B28E1FE-8FAE-44D8-95F7-CFA641866D70}" type="slidenum">
              <a:rPr lang="en-US" smtClean="0"/>
              <a:t>8</a:t>
            </a:fld>
            <a:endParaRPr lang="en-US"/>
          </a:p>
        </p:txBody>
      </p:sp>
    </p:spTree>
    <p:extLst>
      <p:ext uri="{BB962C8B-B14F-4D97-AF65-F5344CB8AC3E}">
        <p14:creationId xmlns:p14="http://schemas.microsoft.com/office/powerpoint/2010/main" val="2258029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dataset contains data from six public safety agencies. The agencies are….</a:t>
            </a:r>
          </a:p>
        </p:txBody>
      </p:sp>
      <p:sp>
        <p:nvSpPr>
          <p:cNvPr id="4" name="Slide Number Placeholder 3"/>
          <p:cNvSpPr>
            <a:spLocks noGrp="1"/>
          </p:cNvSpPr>
          <p:nvPr>
            <p:ph type="sldNum" sz="quarter" idx="5"/>
          </p:nvPr>
        </p:nvSpPr>
        <p:spPr/>
        <p:txBody>
          <a:bodyPr/>
          <a:lstStyle/>
          <a:p>
            <a:fld id="{6B28E1FE-8FAE-44D8-95F7-CFA641866D70}" type="slidenum">
              <a:rPr lang="en-US" smtClean="0"/>
              <a:t>9</a:t>
            </a:fld>
            <a:endParaRPr lang="en-US"/>
          </a:p>
        </p:txBody>
      </p:sp>
    </p:spTree>
    <p:extLst>
      <p:ext uri="{BB962C8B-B14F-4D97-AF65-F5344CB8AC3E}">
        <p14:creationId xmlns:p14="http://schemas.microsoft.com/office/powerpoint/2010/main" val="330820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which agency has the highest yearly crime reports? Looking to the graph on the left, which shows us the number of yearly reports by agency, we can see that MCPD has the highest total by far. You may have noticed that the MCPD data completely dwarfs the rest of the agencies. So, the graph on the right shows the same analysis, but without the MCPD agency. Again, we can see that decrease in reports around 2020 and 2021 in both graphs due to COVID. </a:t>
            </a:r>
          </a:p>
        </p:txBody>
      </p:sp>
      <p:sp>
        <p:nvSpPr>
          <p:cNvPr id="4" name="Slide Number Placeholder 3"/>
          <p:cNvSpPr>
            <a:spLocks noGrp="1"/>
          </p:cNvSpPr>
          <p:nvPr>
            <p:ph type="sldNum" sz="quarter" idx="5"/>
          </p:nvPr>
        </p:nvSpPr>
        <p:spPr/>
        <p:txBody>
          <a:bodyPr/>
          <a:lstStyle/>
          <a:p>
            <a:fld id="{6B28E1FE-8FAE-44D8-95F7-CFA641866D70}" type="slidenum">
              <a:rPr lang="en-US" smtClean="0"/>
              <a:t>10</a:t>
            </a:fld>
            <a:endParaRPr lang="en-US"/>
          </a:p>
        </p:txBody>
      </p:sp>
    </p:spTree>
    <p:extLst>
      <p:ext uri="{BB962C8B-B14F-4D97-AF65-F5344CB8AC3E}">
        <p14:creationId xmlns:p14="http://schemas.microsoft.com/office/powerpoint/2010/main" val="65110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02E7DE-9BCE-47CA-A2A4-4E866B8034BB}" type="datetime1">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403424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8A4B9-0BD2-40E0-AB80-0F7F445F0C27}" type="datetime1">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24557481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8A4B9-0BD2-40E0-AB80-0F7F445F0C27}" type="datetime1">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7AE625-FE0F-4C5A-98AB-BF849E98FD6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5847932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A8A4B9-0BD2-40E0-AB80-0F7F445F0C27}" type="datetime1">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6204663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A8A4B9-0BD2-40E0-AB80-0F7F445F0C27}" type="datetime1">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7AE625-FE0F-4C5A-98AB-BF849E98FD6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7200956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A8A4B9-0BD2-40E0-AB80-0F7F445F0C27}" type="datetime1">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104093621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F694E7-823B-4B30-88FC-E5F11374C6D5}" type="datetime1">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2420150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4D79C6-EE20-4161-AAF5-D9A93D92894A}" type="datetime1">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371268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D1735-7E0F-4649-B10E-621BB523DFC9}" type="datetime1">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374599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B98EC-DADE-468B-A092-5E9305F5D87E}" type="datetime1">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368742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790937-1FB8-483B-B516-32976C15F211}" type="datetime1">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409606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C8C617-5814-4AA3-89B2-300EB67E7A4A}" type="datetime1">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292293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91496B-8E1C-4829-82FA-1018B0AE68ED}" type="datetime1">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315757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B1337-312A-404A-8C7E-96B7272B1167}" type="datetime1">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221569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CDE9B7-A390-499D-B87D-482C7445C870}" type="datetime1">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255928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10368-F5D5-4795-BEA8-576B8D2BF999}" type="datetime1">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7AE625-FE0F-4C5A-98AB-BF849E98FD6C}" type="slidenum">
              <a:rPr lang="en-US" smtClean="0"/>
              <a:t>‹#›</a:t>
            </a:fld>
            <a:endParaRPr lang="en-US"/>
          </a:p>
        </p:txBody>
      </p:sp>
    </p:spTree>
    <p:extLst>
      <p:ext uri="{BB962C8B-B14F-4D97-AF65-F5344CB8AC3E}">
        <p14:creationId xmlns:p14="http://schemas.microsoft.com/office/powerpoint/2010/main" val="319911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A8A4B9-0BD2-40E0-AB80-0F7F445F0C27}" type="datetime1">
              <a:rPr lang="en-US" smtClean="0"/>
              <a:t>5/14/2025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7AE625-FE0F-4C5A-98AB-BF849E98FD6C}" type="slidenum">
              <a:rPr lang="en-US" smtClean="0"/>
              <a:t>‹#›</a:t>
            </a:fld>
            <a:endParaRPr lang="en-US"/>
          </a:p>
        </p:txBody>
      </p:sp>
    </p:spTree>
    <p:extLst>
      <p:ext uri="{BB962C8B-B14F-4D97-AF65-F5344CB8AC3E}">
        <p14:creationId xmlns:p14="http://schemas.microsoft.com/office/powerpoint/2010/main" val="1372885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4.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1C0E-2812-3480-D7E9-CF75F6BF7301}"/>
              </a:ext>
            </a:extLst>
          </p:cNvPr>
          <p:cNvSpPr>
            <a:spLocks noGrp="1"/>
          </p:cNvSpPr>
          <p:nvPr>
            <p:ph type="ctr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Reported Crimes Within Montgomery County</a:t>
            </a:r>
          </a:p>
        </p:txBody>
      </p:sp>
      <p:sp>
        <p:nvSpPr>
          <p:cNvPr id="3" name="Subtitle 2">
            <a:extLst>
              <a:ext uri="{FF2B5EF4-FFF2-40B4-BE49-F238E27FC236}">
                <a16:creationId xmlns:a16="http://schemas.microsoft.com/office/drawing/2014/main" id="{79FA7088-75FA-E2D1-ECF4-8B16E4889E53}"/>
              </a:ext>
            </a:extLst>
          </p:cNvPr>
          <p:cNvSpPr>
            <a:spLocks noGrp="1"/>
          </p:cNvSpPr>
          <p:nvPr>
            <p:ph type="subTitle" idx="1"/>
          </p:nvPr>
        </p:nvSpPr>
        <p:spPr>
          <a:xfrm>
            <a:off x="2589213" y="4777379"/>
            <a:ext cx="8915399" cy="1255121"/>
          </a:xfrm>
        </p:spPr>
        <p:txBody>
          <a:bodyPr>
            <a:no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Nevra Diker</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205</a:t>
            </a:r>
          </a:p>
          <a:p>
            <a:r>
              <a:rPr lang="en-US" sz="2000" kern="100" dirty="0">
                <a:solidFill>
                  <a:schemeClr val="tx1">
                    <a:lumMod val="95000"/>
                    <a:lumOff val="5000"/>
                  </a:schemeClr>
                </a:solidFill>
                <a:effectLst/>
                <a:latin typeface="Times New Roman" panose="02020603050405020304" pitchFamily="18" charset="0"/>
                <a:ea typeface="Aptos" panose="020B0004020202020204" pitchFamily="34" charset="0"/>
                <a:cs typeface="Times New Roman" panose="02020603050405020304" pitchFamily="18" charset="0"/>
              </a:rPr>
              <a:t>CRN 32118</a:t>
            </a:r>
          </a:p>
          <a:p>
            <a:endParaRPr lang="en-US" sz="2000" dirty="0"/>
          </a:p>
        </p:txBody>
      </p:sp>
      <p:sp>
        <p:nvSpPr>
          <p:cNvPr id="4" name="Slide Number Placeholder 3">
            <a:extLst>
              <a:ext uri="{FF2B5EF4-FFF2-40B4-BE49-F238E27FC236}">
                <a16:creationId xmlns:a16="http://schemas.microsoft.com/office/drawing/2014/main" id="{3CBB4176-34D7-9E3F-2509-4654368A68E1}"/>
              </a:ext>
            </a:extLst>
          </p:cNvPr>
          <p:cNvSpPr>
            <a:spLocks noGrp="1"/>
          </p:cNvSpPr>
          <p:nvPr>
            <p:ph type="sldNum" sz="quarter" idx="12"/>
          </p:nvPr>
        </p:nvSpPr>
        <p:spPr/>
        <p:txBody>
          <a:bodyPr/>
          <a:lstStyle/>
          <a:p>
            <a:fld id="{317AE625-FE0F-4C5A-98AB-BF849E98FD6C}" type="slidenum">
              <a:rPr lang="en-US" smtClean="0"/>
              <a:t>1</a:t>
            </a:fld>
            <a:endParaRPr lang="en-US"/>
          </a:p>
        </p:txBody>
      </p:sp>
    </p:spTree>
    <p:extLst>
      <p:ext uri="{BB962C8B-B14F-4D97-AF65-F5344CB8AC3E}">
        <p14:creationId xmlns:p14="http://schemas.microsoft.com/office/powerpoint/2010/main" val="242711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4362-185E-2B1C-BEC1-C874D433767B}"/>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Highest Yearly Crime Reports</a:t>
            </a:r>
          </a:p>
        </p:txBody>
      </p:sp>
      <p:sp>
        <p:nvSpPr>
          <p:cNvPr id="4" name="Slide Number Placeholder 3">
            <a:extLst>
              <a:ext uri="{FF2B5EF4-FFF2-40B4-BE49-F238E27FC236}">
                <a16:creationId xmlns:a16="http://schemas.microsoft.com/office/drawing/2014/main" id="{B715E578-AD30-06ED-7870-E327DDC9376E}"/>
              </a:ext>
            </a:extLst>
          </p:cNvPr>
          <p:cNvSpPr>
            <a:spLocks noGrp="1"/>
          </p:cNvSpPr>
          <p:nvPr>
            <p:ph type="sldNum" sz="quarter" idx="12"/>
          </p:nvPr>
        </p:nvSpPr>
        <p:spPr/>
        <p:txBody>
          <a:bodyPr/>
          <a:lstStyle/>
          <a:p>
            <a:fld id="{317AE625-FE0F-4C5A-98AB-BF849E98FD6C}" type="slidenum">
              <a:rPr lang="en-US" smtClean="0"/>
              <a:t>10</a:t>
            </a:fld>
            <a:endParaRPr lang="en-US"/>
          </a:p>
        </p:txBody>
      </p:sp>
      <p:sp>
        <p:nvSpPr>
          <p:cNvPr id="7" name="TextBox 6">
            <a:extLst>
              <a:ext uri="{FF2B5EF4-FFF2-40B4-BE49-F238E27FC236}">
                <a16:creationId xmlns:a16="http://schemas.microsoft.com/office/drawing/2014/main" id="{04AD429A-1687-37C1-8758-351247C8E00D}"/>
              </a:ext>
            </a:extLst>
          </p:cNvPr>
          <p:cNvSpPr txBox="1"/>
          <p:nvPr/>
        </p:nvSpPr>
        <p:spPr>
          <a:xfrm>
            <a:off x="531812" y="1905000"/>
            <a:ext cx="5909481" cy="400110"/>
          </a:xfrm>
          <a:prstGeom prst="rect">
            <a:avLst/>
          </a:prstGeom>
          <a:noFill/>
        </p:spPr>
        <p:txBody>
          <a:bodyPr wrap="square" rtlCol="0">
            <a:spAutoFit/>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Which agency has the highest yearly crime reports?</a:t>
            </a:r>
          </a:p>
        </p:txBody>
      </p:sp>
      <p:pic>
        <p:nvPicPr>
          <p:cNvPr id="13" name="Picture 12" descr="A graph of numbers and colored bars&#10;&#10;AI-generated content may be incorrect.">
            <a:extLst>
              <a:ext uri="{FF2B5EF4-FFF2-40B4-BE49-F238E27FC236}">
                <a16:creationId xmlns:a16="http://schemas.microsoft.com/office/drawing/2014/main" id="{0EDAEA3E-4469-0670-843F-8A0EF4FC1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94" y="2499798"/>
            <a:ext cx="5566306" cy="3481902"/>
          </a:xfrm>
          <a:prstGeom prst="rect">
            <a:avLst/>
          </a:prstGeom>
          <a:ln>
            <a:noFill/>
          </a:ln>
          <a:effectLst>
            <a:outerShdw blurRad="292100" dist="139700" dir="2700000" algn="tl" rotWithShape="0">
              <a:srgbClr val="333333">
                <a:alpha val="65000"/>
              </a:srgbClr>
            </a:outerShdw>
          </a:effectLst>
        </p:spPr>
      </p:pic>
      <p:pic>
        <p:nvPicPr>
          <p:cNvPr id="15" name="Picture 14" descr="A graph of colored lines&#10;&#10;AI-generated content may be incorrect.">
            <a:extLst>
              <a:ext uri="{FF2B5EF4-FFF2-40B4-BE49-F238E27FC236}">
                <a16:creationId xmlns:a16="http://schemas.microsoft.com/office/drawing/2014/main" id="{AD6C76FF-7C15-F6EF-316E-B475B32802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076" y="2499798"/>
            <a:ext cx="5583450" cy="34819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714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3107-918C-0C40-9924-F4F25ABB09D3}"/>
              </a:ext>
            </a:extLst>
          </p:cNvPr>
          <p:cNvSpPr>
            <a:spLocks noGrp="1"/>
          </p:cNvSpPr>
          <p:nvPr>
            <p:ph type="title"/>
          </p:nvPr>
        </p:nvSpPr>
        <p:spPr>
          <a:xfrm>
            <a:off x="2592925" y="624110"/>
            <a:ext cx="8911687" cy="788433"/>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Crime Reports by Agency</a:t>
            </a:r>
          </a:p>
        </p:txBody>
      </p:sp>
      <p:sp>
        <p:nvSpPr>
          <p:cNvPr id="3" name="Content Placeholder 2">
            <a:extLst>
              <a:ext uri="{FF2B5EF4-FFF2-40B4-BE49-F238E27FC236}">
                <a16:creationId xmlns:a16="http://schemas.microsoft.com/office/drawing/2014/main" id="{1A782134-FB2C-3DD5-FF62-09CA6B6C267D}"/>
              </a:ext>
            </a:extLst>
          </p:cNvPr>
          <p:cNvSpPr>
            <a:spLocks noGrp="1"/>
          </p:cNvSpPr>
          <p:nvPr>
            <p:ph idx="1"/>
          </p:nvPr>
        </p:nvSpPr>
        <p:spPr>
          <a:xfrm>
            <a:off x="599025" y="1896319"/>
            <a:ext cx="4493675" cy="381474"/>
          </a:xfrm>
        </p:spPr>
        <p:txBody>
          <a:bodyPr>
            <a:noAutofit/>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Actual yearly crime reports by agency:</a:t>
            </a:r>
          </a:p>
        </p:txBody>
      </p:sp>
      <p:sp>
        <p:nvSpPr>
          <p:cNvPr id="4" name="Slide Number Placeholder 3">
            <a:extLst>
              <a:ext uri="{FF2B5EF4-FFF2-40B4-BE49-F238E27FC236}">
                <a16:creationId xmlns:a16="http://schemas.microsoft.com/office/drawing/2014/main" id="{E60D7045-6E3E-9F78-8B8D-B2C291CA6F62}"/>
              </a:ext>
            </a:extLst>
          </p:cNvPr>
          <p:cNvSpPr>
            <a:spLocks noGrp="1"/>
          </p:cNvSpPr>
          <p:nvPr>
            <p:ph type="sldNum" sz="quarter" idx="12"/>
          </p:nvPr>
        </p:nvSpPr>
        <p:spPr/>
        <p:txBody>
          <a:bodyPr/>
          <a:lstStyle/>
          <a:p>
            <a:fld id="{317AE625-FE0F-4C5A-98AB-BF849E98FD6C}" type="slidenum">
              <a:rPr lang="en-US" smtClean="0"/>
              <a:t>11</a:t>
            </a:fld>
            <a:endParaRPr lang="en-US"/>
          </a:p>
        </p:txBody>
      </p:sp>
      <p:pic>
        <p:nvPicPr>
          <p:cNvPr id="16" name="Picture 15" descr="A graph with numbers and lines&#10;&#10;AI-generated content may be incorrect.">
            <a:extLst>
              <a:ext uri="{FF2B5EF4-FFF2-40B4-BE49-F238E27FC236}">
                <a16:creationId xmlns:a16="http://schemas.microsoft.com/office/drawing/2014/main" id="{C0992A4C-4A06-D82D-B85A-6AF4B43D1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12" y="2501933"/>
            <a:ext cx="5562276" cy="3466685"/>
          </a:xfrm>
          <a:prstGeom prst="rect">
            <a:avLst/>
          </a:prstGeom>
          <a:ln>
            <a:noFill/>
          </a:ln>
          <a:effectLst>
            <a:outerShdw blurRad="292100" dist="139700" dir="2700000" algn="tl" rotWithShape="0">
              <a:srgbClr val="333333">
                <a:alpha val="65000"/>
              </a:srgbClr>
            </a:outerShdw>
          </a:effectLst>
        </p:spPr>
      </p:pic>
      <p:pic>
        <p:nvPicPr>
          <p:cNvPr id="18" name="Picture 17" descr="A graph with numbers and lines&#10;&#10;AI-generated content may be incorrect.">
            <a:extLst>
              <a:ext uri="{FF2B5EF4-FFF2-40B4-BE49-F238E27FC236}">
                <a16:creationId xmlns:a16="http://schemas.microsoft.com/office/drawing/2014/main" id="{D46E8BF4-B41D-382C-7E22-B41C516FC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388" y="2501932"/>
            <a:ext cx="5577857" cy="34666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941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DD72-BA8D-0F15-2048-919F446D76B5}"/>
              </a:ext>
            </a:extLst>
          </p:cNvPr>
          <p:cNvSpPr>
            <a:spLocks noGrp="1"/>
          </p:cNvSpPr>
          <p:nvPr>
            <p:ph type="title"/>
          </p:nvPr>
        </p:nvSpPr>
        <p:spPr>
          <a:xfrm>
            <a:off x="2592925" y="624110"/>
            <a:ext cx="8911687" cy="918940"/>
          </a:xfrm>
        </p:spPr>
        <p:txBody>
          <a:bodyPr/>
          <a:lstStyle/>
          <a:p>
            <a:r>
              <a:rPr lang="en-US">
                <a:solidFill>
                  <a:schemeClr val="tx1">
                    <a:lumMod val="95000"/>
                    <a:lumOff val="5000"/>
                  </a:schemeClr>
                </a:solidFill>
                <a:latin typeface="Times New Roman" panose="02020603050405020304" pitchFamily="18" charset="0"/>
                <a:cs typeface="Times New Roman" panose="02020603050405020304" pitchFamily="18" charset="0"/>
              </a:rPr>
              <a:t>Predicted Crime Reports by Agency</a:t>
            </a:r>
          </a:p>
        </p:txBody>
      </p:sp>
      <p:sp>
        <p:nvSpPr>
          <p:cNvPr id="3" name="Content Placeholder 2">
            <a:extLst>
              <a:ext uri="{FF2B5EF4-FFF2-40B4-BE49-F238E27FC236}">
                <a16:creationId xmlns:a16="http://schemas.microsoft.com/office/drawing/2014/main" id="{1A78A800-3A26-B61C-CB7C-D2350DF793CC}"/>
              </a:ext>
            </a:extLst>
          </p:cNvPr>
          <p:cNvSpPr>
            <a:spLocks noGrp="1"/>
          </p:cNvSpPr>
          <p:nvPr>
            <p:ph idx="1"/>
          </p:nvPr>
        </p:nvSpPr>
        <p:spPr>
          <a:xfrm>
            <a:off x="531812" y="1813410"/>
            <a:ext cx="5562276" cy="533400"/>
          </a:xfrm>
        </p:spPr>
        <p:txBody>
          <a:bodyPr>
            <a:normAutofit fontScale="85000" lnSpcReduction="20000"/>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5-year prediction of yearly crime reports by agency (linear regression model):</a:t>
            </a:r>
          </a:p>
        </p:txBody>
      </p:sp>
      <p:sp>
        <p:nvSpPr>
          <p:cNvPr id="4" name="Slide Number Placeholder 3">
            <a:extLst>
              <a:ext uri="{FF2B5EF4-FFF2-40B4-BE49-F238E27FC236}">
                <a16:creationId xmlns:a16="http://schemas.microsoft.com/office/drawing/2014/main" id="{7EA288B2-DB12-FB54-2E79-F8DFAA279298}"/>
              </a:ext>
            </a:extLst>
          </p:cNvPr>
          <p:cNvSpPr>
            <a:spLocks noGrp="1"/>
          </p:cNvSpPr>
          <p:nvPr>
            <p:ph type="sldNum" sz="quarter" idx="12"/>
          </p:nvPr>
        </p:nvSpPr>
        <p:spPr/>
        <p:txBody>
          <a:bodyPr/>
          <a:lstStyle/>
          <a:p>
            <a:fld id="{317AE625-FE0F-4C5A-98AB-BF849E98FD6C}" type="slidenum">
              <a:rPr lang="en-US" smtClean="0"/>
              <a:t>12</a:t>
            </a:fld>
            <a:endParaRPr lang="en-US"/>
          </a:p>
        </p:txBody>
      </p:sp>
      <p:pic>
        <p:nvPicPr>
          <p:cNvPr id="10" name="Picture 9" descr="A graph of numbers and lines&#10;&#10;AI-generated content may be incorrect.">
            <a:extLst>
              <a:ext uri="{FF2B5EF4-FFF2-40B4-BE49-F238E27FC236}">
                <a16:creationId xmlns:a16="http://schemas.microsoft.com/office/drawing/2014/main" id="{3BED4168-64A1-5F55-5C44-650B12BDA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978" y="2524886"/>
            <a:ext cx="5562276" cy="3451105"/>
          </a:xfrm>
          <a:prstGeom prst="rect">
            <a:avLst/>
          </a:prstGeom>
          <a:ln>
            <a:noFill/>
          </a:ln>
          <a:effectLst>
            <a:outerShdw blurRad="292100" dist="139700" dir="2700000" algn="tl" rotWithShape="0">
              <a:srgbClr val="333333">
                <a:alpha val="65000"/>
              </a:srgbClr>
            </a:outerShdw>
          </a:effectLst>
        </p:spPr>
      </p:pic>
      <p:pic>
        <p:nvPicPr>
          <p:cNvPr id="19" name="Picture 18" descr="A graph with numbers and lines&#10;&#10;AI-generated content may be incorrect.">
            <a:extLst>
              <a:ext uri="{FF2B5EF4-FFF2-40B4-BE49-F238E27FC236}">
                <a16:creationId xmlns:a16="http://schemas.microsoft.com/office/drawing/2014/main" id="{2A34F4B6-5944-814D-5982-96334035C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386" y="2528486"/>
            <a:ext cx="5562276" cy="34495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502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B325-1444-E589-736D-6B9FA1363C13}"/>
              </a:ext>
            </a:extLst>
          </p:cNvPr>
          <p:cNvSpPr>
            <a:spLocks noGrp="1"/>
          </p:cNvSpPr>
          <p:nvPr>
            <p:ph type="title"/>
          </p:nvPr>
        </p:nvSpPr>
        <p:spPr>
          <a:xfrm>
            <a:off x="2574878" y="461684"/>
            <a:ext cx="8911687" cy="1280890"/>
          </a:xfrm>
        </p:spPr>
        <p:txBody>
          <a:bodyPr/>
          <a:lstStyle/>
          <a:p>
            <a:r>
              <a:rPr lang="en-US">
                <a:solidFill>
                  <a:schemeClr val="tx1">
                    <a:lumMod val="95000"/>
                    <a:lumOff val="5000"/>
                  </a:schemeClr>
                </a:solidFill>
                <a:latin typeface="Times New Roman" panose="02020603050405020304" pitchFamily="18" charset="0"/>
                <a:cs typeface="Times New Roman" panose="02020603050405020304" pitchFamily="18" charset="0"/>
              </a:rPr>
              <a:t>Predicted Percentage of Crime Reports By Place </a:t>
            </a:r>
          </a:p>
        </p:txBody>
      </p:sp>
      <p:sp>
        <p:nvSpPr>
          <p:cNvPr id="4" name="Slide Number Placeholder 3">
            <a:extLst>
              <a:ext uri="{FF2B5EF4-FFF2-40B4-BE49-F238E27FC236}">
                <a16:creationId xmlns:a16="http://schemas.microsoft.com/office/drawing/2014/main" id="{FA607BFA-B048-833D-E66B-73E965380807}"/>
              </a:ext>
            </a:extLst>
          </p:cNvPr>
          <p:cNvSpPr>
            <a:spLocks noGrp="1"/>
          </p:cNvSpPr>
          <p:nvPr>
            <p:ph type="sldNum" sz="quarter" idx="12"/>
          </p:nvPr>
        </p:nvSpPr>
        <p:spPr/>
        <p:txBody>
          <a:bodyPr/>
          <a:lstStyle/>
          <a:p>
            <a:fld id="{317AE625-FE0F-4C5A-98AB-BF849E98FD6C}" type="slidenum">
              <a:rPr lang="en-US" smtClean="0"/>
              <a:t>13</a:t>
            </a:fld>
            <a:endParaRPr lang="en-US"/>
          </a:p>
        </p:txBody>
      </p:sp>
      <p:pic>
        <p:nvPicPr>
          <p:cNvPr id="8" name="Picture 7" descr="A graph of numbers and colors&#10;&#10;AI-generated content may be incorrect.">
            <a:extLst>
              <a:ext uri="{FF2B5EF4-FFF2-40B4-BE49-F238E27FC236}">
                <a16:creationId xmlns:a16="http://schemas.microsoft.com/office/drawing/2014/main" id="{EB0B7E8F-957F-AF8B-CBBF-8B0BB3178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2" y="2537641"/>
            <a:ext cx="6032495" cy="3814038"/>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B64539DE-A44B-641A-7313-04C0BAF38E1D}"/>
              </a:ext>
            </a:extLst>
          </p:cNvPr>
          <p:cNvSpPr txBox="1"/>
          <p:nvPr/>
        </p:nvSpPr>
        <p:spPr>
          <a:xfrm>
            <a:off x="3012237" y="1742574"/>
            <a:ext cx="6100010" cy="707886"/>
          </a:xfrm>
          <a:prstGeom prst="rect">
            <a:avLst/>
          </a:prstGeom>
          <a:noFill/>
        </p:spPr>
        <p:txBody>
          <a:bodyPr wrap="square">
            <a:spAutoFit/>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5-year prediction of the predicted percentage of crime reports by place (linear regression model):</a:t>
            </a:r>
          </a:p>
        </p:txBody>
      </p:sp>
    </p:spTree>
    <p:extLst>
      <p:ext uri="{BB962C8B-B14F-4D97-AF65-F5344CB8AC3E}">
        <p14:creationId xmlns:p14="http://schemas.microsoft.com/office/powerpoint/2010/main" val="30159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AC1F-8DF0-1FB0-042C-FBA902F9E5FF}"/>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Shiny Dashboard</a:t>
            </a:r>
          </a:p>
        </p:txBody>
      </p:sp>
      <p:sp>
        <p:nvSpPr>
          <p:cNvPr id="4" name="Slide Number Placeholder 3">
            <a:extLst>
              <a:ext uri="{FF2B5EF4-FFF2-40B4-BE49-F238E27FC236}">
                <a16:creationId xmlns:a16="http://schemas.microsoft.com/office/drawing/2014/main" id="{70027A26-4F96-C760-0C0C-91B64F41D1BE}"/>
              </a:ext>
            </a:extLst>
          </p:cNvPr>
          <p:cNvSpPr>
            <a:spLocks noGrp="1"/>
          </p:cNvSpPr>
          <p:nvPr>
            <p:ph type="sldNum" sz="quarter" idx="12"/>
          </p:nvPr>
        </p:nvSpPr>
        <p:spPr/>
        <p:txBody>
          <a:bodyPr/>
          <a:lstStyle/>
          <a:p>
            <a:fld id="{317AE625-FE0F-4C5A-98AB-BF849E98FD6C}" type="slidenum">
              <a:rPr lang="en-US" smtClean="0"/>
              <a:t>14</a:t>
            </a:fld>
            <a:endParaRPr lang="en-US"/>
          </a:p>
        </p:txBody>
      </p:sp>
      <p:pic>
        <p:nvPicPr>
          <p:cNvPr id="5" name="Dashboard">
            <a:hlinkClick r:id="" action="ppaction://media"/>
            <a:extLst>
              <a:ext uri="{FF2B5EF4-FFF2-40B4-BE49-F238E27FC236}">
                <a16:creationId xmlns:a16="http://schemas.microsoft.com/office/drawing/2014/main" id="{78F2AF9E-5174-4DE2-2FC7-049CBA3AC23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558238" y="1792378"/>
            <a:ext cx="5075523" cy="4113122"/>
          </a:xfrm>
          <a:prstGeom prst="rect">
            <a:avLst/>
          </a:prstGeom>
        </p:spPr>
      </p:pic>
    </p:spTree>
    <p:extLst>
      <p:ext uri="{BB962C8B-B14F-4D97-AF65-F5344CB8AC3E}">
        <p14:creationId xmlns:p14="http://schemas.microsoft.com/office/powerpoint/2010/main" val="171156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91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DDCD-EAA6-B3E6-667D-5879A834570F}"/>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D5CBB7C-80FF-EB1C-5602-32AC73112BD4}"/>
              </a:ext>
            </a:extLst>
          </p:cNvPr>
          <p:cNvSpPr>
            <a:spLocks noGrp="1"/>
          </p:cNvSpPr>
          <p:nvPr>
            <p:ph idx="1"/>
          </p:nvPr>
        </p:nvSpPr>
        <p:spPr>
          <a:xfrm>
            <a:off x="2589212" y="1549400"/>
            <a:ext cx="8915400" cy="4927600"/>
          </a:xfrm>
        </p:spPr>
        <p:txBody>
          <a:bodyPr>
            <a:normAutofit fontScale="92500" lnSpcReduction="10000"/>
          </a:bodyPr>
          <a:lstStyle/>
          <a:p>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Montgomery County, MD. “Crime: Open Data Portal.” </a:t>
            </a:r>
            <a:r>
              <a:rPr lang="en-US" sz="2200" i="1" dirty="0">
                <a:solidFill>
                  <a:schemeClr val="tx1">
                    <a:lumMod val="95000"/>
                    <a:lumOff val="5000"/>
                  </a:schemeClr>
                </a:solidFill>
                <a:effectLst/>
                <a:latin typeface="Times New Roman" panose="02020603050405020304" pitchFamily="18" charset="0"/>
                <a:cs typeface="Times New Roman" panose="02020603050405020304" pitchFamily="18" charset="0"/>
              </a:rPr>
              <a:t>Crime | Open Data Portal</a:t>
            </a: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 6 May 2025, data.montgomerycountymd.gov/Public-Safety/Crime/icn6-v9z3/</a:t>
            </a:r>
            <a:r>
              <a:rPr lang="en-US" sz="2200" dirty="0" err="1">
                <a:solidFill>
                  <a:schemeClr val="tx1">
                    <a:lumMod val="95000"/>
                    <a:lumOff val="5000"/>
                  </a:schemeClr>
                </a:solidFill>
                <a:effectLst/>
                <a:latin typeface="Times New Roman" panose="02020603050405020304" pitchFamily="18" charset="0"/>
                <a:cs typeface="Times New Roman" panose="02020603050405020304" pitchFamily="18" charset="0"/>
              </a:rPr>
              <a:t>about_data</a:t>
            </a: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“Montgomery County, MD.” </a:t>
            </a:r>
            <a:r>
              <a:rPr lang="en-US" sz="2200" i="1" dirty="0">
                <a:solidFill>
                  <a:schemeClr val="tx1">
                    <a:lumMod val="95000"/>
                    <a:lumOff val="5000"/>
                  </a:schemeClr>
                </a:solidFill>
                <a:effectLst/>
                <a:latin typeface="Times New Roman" panose="02020603050405020304" pitchFamily="18" charset="0"/>
                <a:cs typeface="Times New Roman" panose="02020603050405020304" pitchFamily="18" charset="0"/>
              </a:rPr>
              <a:t>Montgomery County Maryland</a:t>
            </a: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 montgomerycountymd.gov/. Accessed 6 May 2025. </a:t>
            </a:r>
          </a:p>
          <a:p>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“Learn R.” </a:t>
            </a:r>
            <a:r>
              <a:rPr lang="en-US" sz="2200" i="1" dirty="0" err="1">
                <a:solidFill>
                  <a:schemeClr val="tx1">
                    <a:lumMod val="95000"/>
                    <a:lumOff val="5000"/>
                  </a:schemeClr>
                </a:solidFill>
                <a:effectLst/>
                <a:latin typeface="Times New Roman" panose="02020603050405020304" pitchFamily="18" charset="0"/>
                <a:cs typeface="Times New Roman" panose="02020603050405020304" pitchFamily="18" charset="0"/>
              </a:rPr>
              <a:t>Codecademy</a:t>
            </a: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200" dirty="0" err="1">
                <a:solidFill>
                  <a:schemeClr val="tx1">
                    <a:lumMod val="95000"/>
                    <a:lumOff val="5000"/>
                  </a:schemeClr>
                </a:solidFill>
                <a:effectLst/>
                <a:latin typeface="Times New Roman" panose="02020603050405020304" pitchFamily="18" charset="0"/>
                <a:cs typeface="Times New Roman" panose="02020603050405020304" pitchFamily="18" charset="0"/>
              </a:rPr>
              <a:t>Codecademy</a:t>
            </a: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 www.codecademy.com/learn/learn-r. Accessed 7 May 2025. </a:t>
            </a:r>
          </a:p>
          <a:p>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“Forecast.” </a:t>
            </a:r>
            <a:r>
              <a:rPr lang="en-US" sz="2200" i="1" dirty="0" err="1">
                <a:solidFill>
                  <a:schemeClr val="tx1">
                    <a:lumMod val="95000"/>
                    <a:lumOff val="5000"/>
                  </a:schemeClr>
                </a:solidFill>
                <a:effectLst/>
                <a:latin typeface="Times New Roman" panose="02020603050405020304" pitchFamily="18" charset="0"/>
                <a:cs typeface="Times New Roman" panose="02020603050405020304" pitchFamily="18" charset="0"/>
              </a:rPr>
              <a:t>RDocumentation</a:t>
            </a: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 www.rdocumentation.org/packages/forecast/versions/8.23.0. Accessed 7 May 2025.</a:t>
            </a:r>
          </a:p>
          <a:p>
            <a:r>
              <a:rPr lang="en-US" sz="2200" i="1" dirty="0">
                <a:solidFill>
                  <a:schemeClr val="tx1">
                    <a:lumMod val="95000"/>
                    <a:lumOff val="5000"/>
                  </a:schemeClr>
                </a:solidFill>
                <a:effectLst/>
                <a:latin typeface="Times New Roman" panose="02020603050405020304" pitchFamily="18" charset="0"/>
                <a:cs typeface="Times New Roman" panose="02020603050405020304" pitchFamily="18" charset="0"/>
              </a:rPr>
              <a:t>Shiny for R :: </a:t>
            </a:r>
            <a:r>
              <a:rPr lang="en-US" sz="2200" i="1" dirty="0" err="1">
                <a:solidFill>
                  <a:schemeClr val="tx1">
                    <a:lumMod val="95000"/>
                    <a:lumOff val="5000"/>
                  </a:schemeClr>
                </a:solidFill>
                <a:effectLst/>
                <a:latin typeface="Times New Roman" panose="02020603050405020304" pitchFamily="18" charset="0"/>
                <a:cs typeface="Times New Roman" panose="02020603050405020304" pitchFamily="18" charset="0"/>
              </a:rPr>
              <a:t>Cheatsheet</a:t>
            </a: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 rstudio.github.io/</a:t>
            </a:r>
            <a:r>
              <a:rPr lang="en-US" sz="2200" dirty="0" err="1">
                <a:solidFill>
                  <a:schemeClr val="tx1">
                    <a:lumMod val="95000"/>
                    <a:lumOff val="5000"/>
                  </a:schemeClr>
                </a:solidFill>
                <a:effectLst/>
                <a:latin typeface="Times New Roman" panose="02020603050405020304" pitchFamily="18" charset="0"/>
                <a:cs typeface="Times New Roman" panose="02020603050405020304" pitchFamily="18" charset="0"/>
              </a:rPr>
              <a:t>cheatsheets</a:t>
            </a: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/html/shiny.html?_</a:t>
            </a:r>
            <a:r>
              <a:rPr lang="en-US" sz="2200" dirty="0" err="1">
                <a:solidFill>
                  <a:schemeClr val="tx1">
                    <a:lumMod val="95000"/>
                    <a:lumOff val="5000"/>
                  </a:schemeClr>
                </a:solidFill>
                <a:effectLst/>
                <a:latin typeface="Times New Roman" panose="02020603050405020304" pitchFamily="18" charset="0"/>
                <a:cs typeface="Times New Roman" panose="02020603050405020304" pitchFamily="18" charset="0"/>
              </a:rPr>
              <a:t>gl</a:t>
            </a: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=1%2A13qc3lq%2A_ga%2AMTg5MzQyMzY0Ny4xNzQ0MzI1MTE1%2A_ga_2C0WZ1JHG0%2AczE3NDY2MDExNDAkbzIkZzAkdDE3NDY2MDExNDAkajAkbDAkaDA. Accessed 7 May 2025. </a:t>
            </a:r>
          </a:p>
          <a:p>
            <a:endParaRPr lang="en-US" sz="2000" dirty="0">
              <a:solidFill>
                <a:schemeClr val="tx1"/>
              </a:solidFill>
              <a:effectLst/>
              <a:latin typeface="Times New Roman" panose="02020603050405020304" pitchFamily="18" charset="0"/>
              <a:cs typeface="Times New Roman" panose="02020603050405020304" pitchFamily="18" charset="0"/>
            </a:endParaRPr>
          </a:p>
          <a:p>
            <a:endParaRPr lang="en-US" sz="1600" dirty="0">
              <a:effectLst/>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300C2DC-D9CA-4F17-1B34-1F1939A8E809}"/>
              </a:ext>
            </a:extLst>
          </p:cNvPr>
          <p:cNvSpPr>
            <a:spLocks noGrp="1"/>
          </p:cNvSpPr>
          <p:nvPr>
            <p:ph type="sldNum" sz="quarter" idx="12"/>
          </p:nvPr>
        </p:nvSpPr>
        <p:spPr/>
        <p:txBody>
          <a:bodyPr/>
          <a:lstStyle/>
          <a:p>
            <a:fld id="{317AE625-FE0F-4C5A-98AB-BF849E98FD6C}" type="slidenum">
              <a:rPr lang="en-US" smtClean="0"/>
              <a:t>15</a:t>
            </a:fld>
            <a:endParaRPr lang="en-US"/>
          </a:p>
        </p:txBody>
      </p:sp>
    </p:spTree>
    <p:extLst>
      <p:ext uri="{BB962C8B-B14F-4D97-AF65-F5344CB8AC3E}">
        <p14:creationId xmlns:p14="http://schemas.microsoft.com/office/powerpoint/2010/main" val="142589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FCA4-596B-8EF2-0225-7A4E0AFFB974}"/>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Acknowledgements</a:t>
            </a:r>
          </a:p>
        </p:txBody>
      </p:sp>
      <p:sp>
        <p:nvSpPr>
          <p:cNvPr id="3" name="Content Placeholder 2">
            <a:extLst>
              <a:ext uri="{FF2B5EF4-FFF2-40B4-BE49-F238E27FC236}">
                <a16:creationId xmlns:a16="http://schemas.microsoft.com/office/drawing/2014/main" id="{CCDA975F-2A79-583E-B00D-79D07BCCC359}"/>
              </a:ext>
            </a:extLst>
          </p:cNvPr>
          <p:cNvSpPr>
            <a:spLocks noGrp="1"/>
          </p:cNvSpPr>
          <p:nvPr>
            <p:ph idx="1"/>
          </p:nvPr>
        </p:nvSpPr>
        <p:spPr>
          <a:xfrm>
            <a:off x="2592925" y="1905000"/>
            <a:ext cx="8915400" cy="3777622"/>
          </a:xfrm>
        </p:spPr>
        <p:txBody>
          <a:bodyPr>
            <a:normAutofit lnSpcReduction="10000"/>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Thank you to:</a:t>
            </a:r>
          </a:p>
          <a:p>
            <a:pPr marL="0" indent="0">
              <a:buNone/>
            </a:pP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Professor Valentine</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My DATA 205 classmates</a:t>
            </a:r>
          </a:p>
          <a:p>
            <a:pPr marL="0" indent="0">
              <a:buNone/>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Professor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Alraee</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Professor Saidi</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8C8B28-5BF8-A9AE-AF18-5FC8A43F5194}"/>
              </a:ext>
            </a:extLst>
          </p:cNvPr>
          <p:cNvSpPr>
            <a:spLocks noGrp="1"/>
          </p:cNvSpPr>
          <p:nvPr>
            <p:ph type="sldNum" sz="quarter" idx="12"/>
          </p:nvPr>
        </p:nvSpPr>
        <p:spPr/>
        <p:txBody>
          <a:bodyPr/>
          <a:lstStyle/>
          <a:p>
            <a:fld id="{317AE625-FE0F-4C5A-98AB-BF849E98FD6C}" type="slidenum">
              <a:rPr lang="en-US" smtClean="0"/>
              <a:t>16</a:t>
            </a:fld>
            <a:endParaRPr lang="en-US"/>
          </a:p>
        </p:txBody>
      </p:sp>
    </p:spTree>
    <p:extLst>
      <p:ext uri="{BB962C8B-B14F-4D97-AF65-F5344CB8AC3E}">
        <p14:creationId xmlns:p14="http://schemas.microsoft.com/office/powerpoint/2010/main" val="349416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D384-74CE-656F-71CE-D8D7424FCD8B}"/>
              </a:ext>
            </a:extLst>
          </p:cNvPr>
          <p:cNvSpPr>
            <a:spLocks noGrp="1"/>
          </p:cNvSpPr>
          <p:nvPr>
            <p:ph type="title"/>
          </p:nvPr>
        </p:nvSpPr>
        <p:spPr>
          <a:xfrm>
            <a:off x="2592925" y="624110"/>
            <a:ext cx="8911687" cy="1115790"/>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740E9DA-E3D0-C0AC-8C79-E151C2CBB1D2}"/>
              </a:ext>
            </a:extLst>
          </p:cNvPr>
          <p:cNvSpPr>
            <a:spLocks noGrp="1"/>
          </p:cNvSpPr>
          <p:nvPr>
            <p:ph idx="1"/>
          </p:nvPr>
        </p:nvSpPr>
        <p:spPr>
          <a:xfrm>
            <a:off x="2589212" y="1460500"/>
            <a:ext cx="8915400" cy="5124450"/>
          </a:xfrm>
        </p:spPr>
        <p:txBody>
          <a:bodyPr>
            <a:normAutofit fontScale="92500" lnSpcReduction="10000"/>
          </a:bodyPr>
          <a:lstStyle/>
          <a:p>
            <a:pPr marL="0" indent="0">
              <a:buNone/>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What is the importance of analyzing crime reporting data?</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Enhance community awareness of public safety issues</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Support law enforcement with crime prevention efforts (e.g., resource allocation)</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Introduces data-driven crime prevention strategies to our community</a:t>
            </a:r>
          </a:p>
          <a:p>
            <a:pPr marL="0" indent="0">
              <a:buNone/>
            </a:pPr>
            <a:endParaRPr lang="en-US" sz="2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Research Goal:</a:t>
            </a:r>
          </a:p>
          <a:p>
            <a:pPr marL="0" indent="0">
              <a:buNone/>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Analyze reported crime data in Montgomery County to observe various trends and patterns.</a:t>
            </a:r>
          </a:p>
          <a:p>
            <a:pPr marL="0" indent="0">
              <a:buNone/>
            </a:pP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Final Product Goal:</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 predictive model that shows 5-year projections of crime reports and the places they were reportedly committed</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An interactive dashboard</a:t>
            </a:r>
          </a:p>
          <a:p>
            <a:pPr marL="0" indent="0">
              <a:buNone/>
            </a:pP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784A5D8-6F01-6244-E581-A84990717BD2}"/>
              </a:ext>
            </a:extLst>
          </p:cNvPr>
          <p:cNvSpPr>
            <a:spLocks noGrp="1"/>
          </p:cNvSpPr>
          <p:nvPr>
            <p:ph type="sldNum" sz="quarter" idx="12"/>
          </p:nvPr>
        </p:nvSpPr>
        <p:spPr/>
        <p:txBody>
          <a:bodyPr/>
          <a:lstStyle/>
          <a:p>
            <a:fld id="{317AE625-FE0F-4C5A-98AB-BF849E98FD6C}" type="slidenum">
              <a:rPr lang="en-US" smtClean="0"/>
              <a:t>2</a:t>
            </a:fld>
            <a:endParaRPr lang="en-US"/>
          </a:p>
        </p:txBody>
      </p:sp>
    </p:spTree>
    <p:extLst>
      <p:ext uri="{BB962C8B-B14F-4D97-AF65-F5344CB8AC3E}">
        <p14:creationId xmlns:p14="http://schemas.microsoft.com/office/powerpoint/2010/main" val="104823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58AA-E9FA-3A71-CBDA-92218F565564}"/>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Tools</a:t>
            </a:r>
          </a:p>
        </p:txBody>
      </p:sp>
      <p:sp>
        <p:nvSpPr>
          <p:cNvPr id="3" name="Content Placeholder 2">
            <a:extLst>
              <a:ext uri="{FF2B5EF4-FFF2-40B4-BE49-F238E27FC236}">
                <a16:creationId xmlns:a16="http://schemas.microsoft.com/office/drawing/2014/main" id="{DF11ED98-5EB1-6A39-E2C7-720CC40DFBE7}"/>
              </a:ext>
            </a:extLst>
          </p:cNvPr>
          <p:cNvSpPr>
            <a:spLocks noGrp="1"/>
          </p:cNvSpPr>
          <p:nvPr>
            <p:ph idx="1"/>
          </p:nvPr>
        </p:nvSpPr>
        <p:spPr>
          <a:xfrm>
            <a:off x="2589212" y="1700463"/>
            <a:ext cx="8915400" cy="3777622"/>
          </a:xfrm>
        </p:spPr>
        <p:txBody>
          <a:bodyPr>
            <a:normAutofit/>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The tools I used for this project consisted of:</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Excel</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 Studio</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dataMontgomery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DC514FA-9173-F8C9-74AD-45DA89A65E91}"/>
              </a:ext>
            </a:extLst>
          </p:cNvPr>
          <p:cNvSpPr>
            <a:spLocks noGrp="1"/>
          </p:cNvSpPr>
          <p:nvPr>
            <p:ph type="sldNum" sz="quarter" idx="12"/>
          </p:nvPr>
        </p:nvSpPr>
        <p:spPr/>
        <p:txBody>
          <a:bodyPr/>
          <a:lstStyle/>
          <a:p>
            <a:fld id="{317AE625-FE0F-4C5A-98AB-BF849E98FD6C}" type="slidenum">
              <a:rPr lang="en-US" smtClean="0"/>
              <a:t>3</a:t>
            </a:fld>
            <a:endParaRPr lang="en-US"/>
          </a:p>
        </p:txBody>
      </p:sp>
      <p:pic>
        <p:nvPicPr>
          <p:cNvPr id="1026" name="Picture 2">
            <a:extLst>
              <a:ext uri="{FF2B5EF4-FFF2-40B4-BE49-F238E27FC236}">
                <a16:creationId xmlns:a16="http://schemas.microsoft.com/office/drawing/2014/main" id="{AB05EA82-C637-DB69-ED2C-DF0F8A9FA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932" y="4806684"/>
            <a:ext cx="1187068" cy="1104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Studio SVG and transparent PNG icons | TechIcons">
            <a:extLst>
              <a:ext uri="{FF2B5EF4-FFF2-40B4-BE49-F238E27FC236}">
                <a16:creationId xmlns:a16="http://schemas.microsoft.com/office/drawing/2014/main" id="{2C573B88-CFD8-6333-0B0E-F86C41DB5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950" y="4635310"/>
            <a:ext cx="1276099" cy="12760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ntgomery County Maryland">
            <a:extLst>
              <a:ext uri="{FF2B5EF4-FFF2-40B4-BE49-F238E27FC236}">
                <a16:creationId xmlns:a16="http://schemas.microsoft.com/office/drawing/2014/main" id="{67962187-534A-681E-E2CA-BE433F7B8E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1281" y="4635309"/>
            <a:ext cx="1276099" cy="127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06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C161-CEA5-A697-5A0B-13259507CF64}"/>
              </a:ext>
            </a:extLst>
          </p:cNvPr>
          <p:cNvSpPr>
            <a:spLocks noGrp="1"/>
          </p:cNvSpPr>
          <p:nvPr>
            <p:ph type="title"/>
          </p:nvPr>
        </p:nvSpPr>
        <p:spPr>
          <a:xfrm>
            <a:off x="2592925" y="624110"/>
            <a:ext cx="8911687" cy="861790"/>
          </a:xfrm>
        </p:spPr>
        <p:txBody>
          <a:bodyPr/>
          <a:lstStyle/>
          <a:p>
            <a:r>
              <a:rPr lang="en-US" dirty="0">
                <a:solidFill>
                  <a:schemeClr val="tx1"/>
                </a:solidFill>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E8623500-C428-1667-FC55-F3C888EACEBD}"/>
              </a:ext>
            </a:extLst>
          </p:cNvPr>
          <p:cNvSpPr>
            <a:spLocks noGrp="1"/>
          </p:cNvSpPr>
          <p:nvPr>
            <p:ph idx="1"/>
          </p:nvPr>
        </p:nvSpPr>
        <p:spPr>
          <a:xfrm>
            <a:off x="2592925" y="1390650"/>
            <a:ext cx="8915400" cy="5245100"/>
          </a:xfrm>
        </p:spPr>
        <p:txBody>
          <a:bodyPr>
            <a:normAutofit fontScale="92500" lnSpcReduction="20000"/>
          </a:bodyPr>
          <a:lstStyle/>
          <a:p>
            <a:pPr marL="0" indent="0">
              <a:buNone/>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Source:</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‘Crime’ dataset from </a:t>
            </a:r>
            <a:r>
              <a:rPr lang="en-US" sz="2200" dirty="0" err="1">
                <a:solidFill>
                  <a:schemeClr val="tx1">
                    <a:lumMod val="95000"/>
                    <a:lumOff val="5000"/>
                  </a:schemeClr>
                </a:solidFill>
                <a:latin typeface="Times New Roman" panose="02020603050405020304" pitchFamily="18" charset="0"/>
                <a:cs typeface="Times New Roman" panose="02020603050405020304" pitchFamily="18" charset="0"/>
              </a:rPr>
              <a:t>dataMontgomery</a:t>
            </a: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Summary:</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Contains crime reports dating back to July 1</a:t>
            </a:r>
            <a:r>
              <a:rPr lang="en-US" sz="2200" baseline="30000" dirty="0">
                <a:solidFill>
                  <a:schemeClr val="tx1">
                    <a:lumMod val="95000"/>
                    <a:lumOff val="5000"/>
                  </a:schemeClr>
                </a:solidFill>
                <a:latin typeface="Times New Roman" panose="02020603050405020304" pitchFamily="18" charset="0"/>
                <a:cs typeface="Times New Roman" panose="02020603050405020304" pitchFamily="18" charset="0"/>
              </a:rPr>
              <a:t>st</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2016</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Postings are updated daily to </a:t>
            </a:r>
            <a:r>
              <a:rPr lang="en-US" sz="2200" dirty="0" err="1">
                <a:solidFill>
                  <a:schemeClr val="tx1">
                    <a:lumMod val="95000"/>
                    <a:lumOff val="5000"/>
                  </a:schemeClr>
                </a:solidFill>
                <a:latin typeface="Times New Roman" panose="02020603050405020304" pitchFamily="18" charset="0"/>
                <a:cs typeface="Times New Roman" panose="02020603050405020304" pitchFamily="18" charset="0"/>
              </a:rPr>
              <a:t>dataMontgomery</a:t>
            </a: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Data is provided by the Montgomery County Police Department</a:t>
            </a:r>
          </a:p>
          <a:p>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Contents:</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The crime that was reportedly committed</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The city in which the crime occurred (‘City’)</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Place the crime occurred (‘Place’)</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The agency the crime was reported to (‘Agency’)</a:t>
            </a:r>
          </a:p>
          <a:p>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The time and date the report was made (‘</a:t>
            </a:r>
            <a:r>
              <a:rPr lang="en-US" sz="2200" dirty="0" err="1">
                <a:solidFill>
                  <a:schemeClr val="tx1">
                    <a:lumMod val="95000"/>
                    <a:lumOff val="5000"/>
                  </a:schemeClr>
                </a:solidFill>
                <a:latin typeface="Times New Roman" panose="02020603050405020304" pitchFamily="18" charset="0"/>
                <a:cs typeface="Times New Roman" panose="02020603050405020304" pitchFamily="18" charset="0"/>
              </a:rPr>
              <a:t>Start_Date_Time</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a:t>
            </a:r>
          </a:p>
          <a:p>
            <a:endParaRPr lang="en-US" sz="2200"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93E7068A-9823-113A-3302-5C394D6CF765}"/>
              </a:ext>
            </a:extLst>
          </p:cNvPr>
          <p:cNvSpPr>
            <a:spLocks noGrp="1"/>
          </p:cNvSpPr>
          <p:nvPr>
            <p:ph type="sldNum" sz="quarter" idx="12"/>
          </p:nvPr>
        </p:nvSpPr>
        <p:spPr/>
        <p:txBody>
          <a:bodyPr/>
          <a:lstStyle/>
          <a:p>
            <a:fld id="{317AE625-FE0F-4C5A-98AB-BF849E98FD6C}" type="slidenum">
              <a:rPr lang="en-US" smtClean="0"/>
              <a:t>4</a:t>
            </a:fld>
            <a:endParaRPr lang="en-US"/>
          </a:p>
        </p:txBody>
      </p:sp>
    </p:spTree>
    <p:extLst>
      <p:ext uri="{BB962C8B-B14F-4D97-AF65-F5344CB8AC3E}">
        <p14:creationId xmlns:p14="http://schemas.microsoft.com/office/powerpoint/2010/main" val="3331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F390-9EBE-FA93-50B9-E7FFEA7F0AF7}"/>
              </a:ext>
            </a:extLst>
          </p:cNvPr>
          <p:cNvSpPr>
            <a:spLocks noGrp="1"/>
          </p:cNvSpPr>
          <p:nvPr>
            <p:ph type="title"/>
          </p:nvPr>
        </p:nvSpPr>
        <p:spPr>
          <a:xfrm>
            <a:off x="2589212" y="309262"/>
            <a:ext cx="8911687" cy="957040"/>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169E1E80-5AE6-4F69-5874-C34648A75778}"/>
              </a:ext>
            </a:extLst>
          </p:cNvPr>
          <p:cNvSpPr>
            <a:spLocks noGrp="1"/>
          </p:cNvSpPr>
          <p:nvPr>
            <p:ph idx="1"/>
          </p:nvPr>
        </p:nvSpPr>
        <p:spPr>
          <a:xfrm>
            <a:off x="2589212" y="1066800"/>
            <a:ext cx="8915400" cy="5651500"/>
          </a:xfrm>
        </p:spPr>
        <p:txBody>
          <a:bodyPr>
            <a:normAutofit/>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New Column: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Created ‘Year’ column using the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Start_Date_Time</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column</a:t>
            </a:r>
          </a:p>
          <a:p>
            <a:pPr marL="0" indent="0">
              <a:buNone/>
            </a:pP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Renamed Columns (‘Crime Name’):</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‘Category’: the broad type of crime (Crime Against: Property, Society, Person, Not a Crime)</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‘Crime’: the crime that was reportedly committed (e.g., Simple Assault)</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‘Description’: detailed explanation of the crime (e.g., ‘Assault – Simple’ or ‘Assault – 2</a:t>
            </a:r>
            <a:r>
              <a:rPr lang="en-US" sz="2000" baseline="30000" dirty="0">
                <a:solidFill>
                  <a:schemeClr val="tx1">
                    <a:lumMod val="95000"/>
                    <a:lumOff val="5000"/>
                  </a:schemeClr>
                </a:solidFill>
                <a:latin typeface="Times New Roman" panose="02020603050405020304" pitchFamily="18" charset="0"/>
                <a:cs typeface="Times New Roman" panose="02020603050405020304" pitchFamily="18" charset="0"/>
              </a:rPr>
              <a:t>nd</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Degree’)</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Extracted Values from ‘All Other Offenses’</a:t>
            </a:r>
          </a:p>
          <a:p>
            <a:endParaRPr lang="en-US" dirty="0"/>
          </a:p>
        </p:txBody>
      </p:sp>
      <p:sp>
        <p:nvSpPr>
          <p:cNvPr id="4" name="Slide Number Placeholder 3">
            <a:extLst>
              <a:ext uri="{FF2B5EF4-FFF2-40B4-BE49-F238E27FC236}">
                <a16:creationId xmlns:a16="http://schemas.microsoft.com/office/drawing/2014/main" id="{F56CCD6F-C296-262D-1983-3DAEB56E6BA7}"/>
              </a:ext>
            </a:extLst>
          </p:cNvPr>
          <p:cNvSpPr>
            <a:spLocks noGrp="1"/>
          </p:cNvSpPr>
          <p:nvPr>
            <p:ph type="sldNum" sz="quarter" idx="12"/>
          </p:nvPr>
        </p:nvSpPr>
        <p:spPr/>
        <p:txBody>
          <a:bodyPr/>
          <a:lstStyle/>
          <a:p>
            <a:fld id="{317AE625-FE0F-4C5A-98AB-BF849E98FD6C}" type="slidenum">
              <a:rPr lang="en-US" smtClean="0"/>
              <a:t>5</a:t>
            </a:fld>
            <a:endParaRPr lang="en-US"/>
          </a:p>
        </p:txBody>
      </p:sp>
    </p:spTree>
    <p:extLst>
      <p:ext uri="{BB962C8B-B14F-4D97-AF65-F5344CB8AC3E}">
        <p14:creationId xmlns:p14="http://schemas.microsoft.com/office/powerpoint/2010/main" val="128011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E45F-F443-2334-DA4B-C9C4A1A1545B}"/>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Reported Crime vs. Committed Crime</a:t>
            </a:r>
          </a:p>
        </p:txBody>
      </p:sp>
      <p:sp>
        <p:nvSpPr>
          <p:cNvPr id="3" name="Content Placeholder 2">
            <a:extLst>
              <a:ext uri="{FF2B5EF4-FFF2-40B4-BE49-F238E27FC236}">
                <a16:creationId xmlns:a16="http://schemas.microsoft.com/office/drawing/2014/main" id="{ABAF365E-24FC-C996-46C2-2F18E1AEF9BF}"/>
              </a:ext>
            </a:extLst>
          </p:cNvPr>
          <p:cNvSpPr>
            <a:spLocks noGrp="1"/>
          </p:cNvSpPr>
          <p:nvPr>
            <p:ph idx="1"/>
          </p:nvPr>
        </p:nvSpPr>
        <p:spPr>
          <a:xfrm>
            <a:off x="2589212" y="1638300"/>
            <a:ext cx="8915400" cy="4984750"/>
          </a:xfrm>
        </p:spPr>
        <p:txBody>
          <a:bodyPr/>
          <a:lstStyle/>
          <a:p>
            <a:pPr marL="0" indent="0">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Just because the crime was reported doesn’t mean it was committed.</a:t>
            </a:r>
          </a:p>
          <a:p>
            <a:pPr marL="0" indent="0">
              <a:buNone/>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Not all crime reports are true:</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Mistake filings</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Lying</a:t>
            </a:r>
          </a:p>
          <a:p>
            <a:pPr marL="0" indent="0">
              <a:buNone/>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Not all reported events are crimes:</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Runaway</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Mental Illness – Emergency Petition</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Sudden Death</a:t>
            </a:r>
          </a:p>
        </p:txBody>
      </p:sp>
      <p:sp>
        <p:nvSpPr>
          <p:cNvPr id="4" name="Slide Number Placeholder 3">
            <a:extLst>
              <a:ext uri="{FF2B5EF4-FFF2-40B4-BE49-F238E27FC236}">
                <a16:creationId xmlns:a16="http://schemas.microsoft.com/office/drawing/2014/main" id="{48976BAD-07D6-EC23-172B-EDDE7EDE6797}"/>
              </a:ext>
            </a:extLst>
          </p:cNvPr>
          <p:cNvSpPr>
            <a:spLocks noGrp="1"/>
          </p:cNvSpPr>
          <p:nvPr>
            <p:ph type="sldNum" sz="quarter" idx="12"/>
          </p:nvPr>
        </p:nvSpPr>
        <p:spPr/>
        <p:txBody>
          <a:bodyPr/>
          <a:lstStyle/>
          <a:p>
            <a:fld id="{317AE625-FE0F-4C5A-98AB-BF849E98FD6C}" type="slidenum">
              <a:rPr lang="en-US" smtClean="0"/>
              <a:t>6</a:t>
            </a:fld>
            <a:endParaRPr lang="en-US"/>
          </a:p>
        </p:txBody>
      </p:sp>
    </p:spTree>
    <p:extLst>
      <p:ext uri="{BB962C8B-B14F-4D97-AF65-F5344CB8AC3E}">
        <p14:creationId xmlns:p14="http://schemas.microsoft.com/office/powerpoint/2010/main" val="88938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947D-72CF-1819-A582-DCFA2AD68F21}"/>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Reported Crimes</a:t>
            </a:r>
            <a:endParaRPr lang="en-US" dirty="0"/>
          </a:p>
        </p:txBody>
      </p:sp>
      <p:sp>
        <p:nvSpPr>
          <p:cNvPr id="3" name="Content Placeholder 2">
            <a:extLst>
              <a:ext uri="{FF2B5EF4-FFF2-40B4-BE49-F238E27FC236}">
                <a16:creationId xmlns:a16="http://schemas.microsoft.com/office/drawing/2014/main" id="{2DCFEBC8-87BA-19D7-AD61-22FBA55D19AD}"/>
              </a:ext>
            </a:extLst>
          </p:cNvPr>
          <p:cNvSpPr>
            <a:spLocks noGrp="1"/>
          </p:cNvSpPr>
          <p:nvPr>
            <p:ph idx="1"/>
          </p:nvPr>
        </p:nvSpPr>
        <p:spPr>
          <a:xfrm>
            <a:off x="2592925" y="1851025"/>
            <a:ext cx="2960688" cy="3670300"/>
          </a:xfrm>
        </p:spPr>
        <p:txBody>
          <a:bodyPr>
            <a:normAutofit/>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Summary:</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150 listed crimes</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Extracted values from ‘All Other Offenses’</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Four different categories of crime</a:t>
            </a:r>
          </a:p>
          <a:p>
            <a:pPr marL="0" indent="0">
              <a:buNone/>
            </a:pPr>
            <a:endParaRPr lang="en-US" dirty="0"/>
          </a:p>
        </p:txBody>
      </p:sp>
      <p:sp>
        <p:nvSpPr>
          <p:cNvPr id="4" name="Slide Number Placeholder 3">
            <a:extLst>
              <a:ext uri="{FF2B5EF4-FFF2-40B4-BE49-F238E27FC236}">
                <a16:creationId xmlns:a16="http://schemas.microsoft.com/office/drawing/2014/main" id="{15155BD3-E666-597B-B250-D796DB26BB9F}"/>
              </a:ext>
            </a:extLst>
          </p:cNvPr>
          <p:cNvSpPr>
            <a:spLocks noGrp="1"/>
          </p:cNvSpPr>
          <p:nvPr>
            <p:ph type="sldNum" sz="quarter" idx="12"/>
          </p:nvPr>
        </p:nvSpPr>
        <p:spPr/>
        <p:txBody>
          <a:bodyPr/>
          <a:lstStyle/>
          <a:p>
            <a:fld id="{317AE625-FE0F-4C5A-98AB-BF849E98FD6C}" type="slidenum">
              <a:rPr lang="en-US" smtClean="0"/>
              <a:t>7</a:t>
            </a:fld>
            <a:endParaRPr lang="en-US"/>
          </a:p>
        </p:txBody>
      </p:sp>
      <p:pic>
        <p:nvPicPr>
          <p:cNvPr id="6" name="Content Placeholder 5" descr="A bar graph with different colored squares&#10;&#10;AI-generated content may be incorrect.">
            <a:extLst>
              <a:ext uri="{FF2B5EF4-FFF2-40B4-BE49-F238E27FC236}">
                <a16:creationId xmlns:a16="http://schemas.microsoft.com/office/drawing/2014/main" id="{E117DFD4-8737-5DFD-668E-918E73554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05000"/>
            <a:ext cx="5626806" cy="3562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034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BEAA-76BF-C2B8-359D-7181159F1C45}"/>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Crime Reports and Locations</a:t>
            </a:r>
          </a:p>
        </p:txBody>
      </p:sp>
      <p:sp>
        <p:nvSpPr>
          <p:cNvPr id="4" name="Slide Number Placeholder 3">
            <a:extLst>
              <a:ext uri="{FF2B5EF4-FFF2-40B4-BE49-F238E27FC236}">
                <a16:creationId xmlns:a16="http://schemas.microsoft.com/office/drawing/2014/main" id="{E8F196CD-AF15-4357-805C-45691057AEBD}"/>
              </a:ext>
            </a:extLst>
          </p:cNvPr>
          <p:cNvSpPr>
            <a:spLocks noGrp="1"/>
          </p:cNvSpPr>
          <p:nvPr>
            <p:ph type="sldNum" sz="quarter" idx="12"/>
          </p:nvPr>
        </p:nvSpPr>
        <p:spPr/>
        <p:txBody>
          <a:bodyPr/>
          <a:lstStyle/>
          <a:p>
            <a:fld id="{317AE625-FE0F-4C5A-98AB-BF849E98FD6C}" type="slidenum">
              <a:rPr lang="en-US" smtClean="0"/>
              <a:t>8</a:t>
            </a:fld>
            <a:endParaRPr lang="en-US"/>
          </a:p>
        </p:txBody>
      </p:sp>
      <p:pic>
        <p:nvPicPr>
          <p:cNvPr id="8" name="Content Placeholder 7" descr="A graph of crime&#10;&#10;AI-generated content may be incorrect.">
            <a:extLst>
              <a:ext uri="{FF2B5EF4-FFF2-40B4-BE49-F238E27FC236}">
                <a16:creationId xmlns:a16="http://schemas.microsoft.com/office/drawing/2014/main" id="{B167DAF4-C998-50A0-928F-D0D3E6666D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4575" y="2184846"/>
            <a:ext cx="5510556" cy="3378406"/>
          </a:xfrm>
          <a:prstGeom prst="rect">
            <a:avLst/>
          </a:prstGeom>
          <a:ln>
            <a:noFill/>
          </a:ln>
          <a:effectLst>
            <a:outerShdw blurRad="292100" dist="139700" dir="2700000" algn="tl" rotWithShape="0">
              <a:srgbClr val="333333">
                <a:alpha val="65000"/>
              </a:srgbClr>
            </a:outerShdw>
          </a:effectLst>
        </p:spPr>
      </p:pic>
      <p:pic>
        <p:nvPicPr>
          <p:cNvPr id="10" name="Picture 9" descr="A graph with different colored rectangular bars&#10;&#10;AI-generated content may be incorrect.">
            <a:extLst>
              <a:ext uri="{FF2B5EF4-FFF2-40B4-BE49-F238E27FC236}">
                <a16:creationId xmlns:a16="http://schemas.microsoft.com/office/drawing/2014/main" id="{A994AD42-C243-955E-172F-E9EB9A411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885" y="2184846"/>
            <a:ext cx="5547540" cy="33784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353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B27E-5D87-F666-5A2D-7A5A858028F5}"/>
              </a:ext>
            </a:extLst>
          </p:cNvPr>
          <p:cNvSpPr>
            <a:spLocks noGrp="1"/>
          </p:cNvSpPr>
          <p:nvPr>
            <p:ph type="title"/>
          </p:nvPr>
        </p:nvSpPr>
        <p:spPr>
          <a:xfrm>
            <a:off x="2589212" y="512462"/>
            <a:ext cx="8911687" cy="1280890"/>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Public Safety Agencies</a:t>
            </a:r>
          </a:p>
        </p:txBody>
      </p:sp>
      <p:sp>
        <p:nvSpPr>
          <p:cNvPr id="3" name="Content Placeholder 2">
            <a:extLst>
              <a:ext uri="{FF2B5EF4-FFF2-40B4-BE49-F238E27FC236}">
                <a16:creationId xmlns:a16="http://schemas.microsoft.com/office/drawing/2014/main" id="{EE84D49C-9B89-18F4-6EB8-4E17B3D0E9F4}"/>
              </a:ext>
            </a:extLst>
          </p:cNvPr>
          <p:cNvSpPr>
            <a:spLocks noGrp="1"/>
          </p:cNvSpPr>
          <p:nvPr>
            <p:ph idx="1"/>
          </p:nvPr>
        </p:nvSpPr>
        <p:spPr>
          <a:xfrm>
            <a:off x="2589212" y="1362457"/>
            <a:ext cx="8915400" cy="5143500"/>
          </a:xfrm>
        </p:spPr>
        <p:txBody>
          <a:bodyPr>
            <a:noAutofit/>
          </a:bodyPr>
          <a:lstStyle/>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Contains data from 6 public safety agencies:</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‘GPD’: Gaithersburg Police Department</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‘MCFM’: Montgomery County Fire Marshall</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‘MCPD’: Montgomery County Police Department</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‘MCSO’: Montgomery County Sheriff’s Office</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‘RCPD’: Rockville City Police Department</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‘TPPD’: Takoma Park Police Department</a:t>
            </a:r>
          </a:p>
        </p:txBody>
      </p:sp>
      <p:sp>
        <p:nvSpPr>
          <p:cNvPr id="4" name="Slide Number Placeholder 3">
            <a:extLst>
              <a:ext uri="{FF2B5EF4-FFF2-40B4-BE49-F238E27FC236}">
                <a16:creationId xmlns:a16="http://schemas.microsoft.com/office/drawing/2014/main" id="{4E6581F4-C829-B9FB-7090-DF684E14F208}"/>
              </a:ext>
            </a:extLst>
          </p:cNvPr>
          <p:cNvSpPr>
            <a:spLocks noGrp="1"/>
          </p:cNvSpPr>
          <p:nvPr>
            <p:ph type="sldNum" sz="quarter" idx="12"/>
          </p:nvPr>
        </p:nvSpPr>
        <p:spPr/>
        <p:txBody>
          <a:bodyPr/>
          <a:lstStyle/>
          <a:p>
            <a:fld id="{317AE625-FE0F-4C5A-98AB-BF849E98FD6C}" type="slidenum">
              <a:rPr lang="en-US" smtClean="0"/>
              <a:t>9</a:t>
            </a:fld>
            <a:endParaRPr lang="en-US"/>
          </a:p>
        </p:txBody>
      </p:sp>
    </p:spTree>
    <p:extLst>
      <p:ext uri="{BB962C8B-B14F-4D97-AF65-F5344CB8AC3E}">
        <p14:creationId xmlns:p14="http://schemas.microsoft.com/office/powerpoint/2010/main" val="26671461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931</TotalTime>
  <Words>1904</Words>
  <Application>Microsoft Office PowerPoint</Application>
  <PresentationFormat>Widescreen</PresentationFormat>
  <Paragraphs>152</Paragraphs>
  <Slides>16</Slides>
  <Notes>14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Gothic</vt:lpstr>
      <vt:lpstr>Times New Roman</vt:lpstr>
      <vt:lpstr>Wingdings 3</vt:lpstr>
      <vt:lpstr>Wisp</vt:lpstr>
      <vt:lpstr>Reported Crimes Within Montgomery County</vt:lpstr>
      <vt:lpstr>Introduction</vt:lpstr>
      <vt:lpstr>Tools</vt:lpstr>
      <vt:lpstr>Data</vt:lpstr>
      <vt:lpstr>Data Cleaning</vt:lpstr>
      <vt:lpstr>Reported Crime vs. Committed Crime</vt:lpstr>
      <vt:lpstr>Reported Crimes</vt:lpstr>
      <vt:lpstr>Crime Reports and Locations</vt:lpstr>
      <vt:lpstr>Public Safety Agencies</vt:lpstr>
      <vt:lpstr>Highest Yearly Crime Reports</vt:lpstr>
      <vt:lpstr>Crime Reports by Agency</vt:lpstr>
      <vt:lpstr>Predicted Crime Reports by Agency</vt:lpstr>
      <vt:lpstr>Predicted Percentage of Crime Reports By Place </vt:lpstr>
      <vt:lpstr>Shiny Dashboard</vt:lpstr>
      <vt:lpstr>References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Diker, Nevra O</dc:creator>
  <cp:lastModifiedBy>Diker, Nevra O</cp:lastModifiedBy>
  <cp:revision>2</cp:revision>
  <dcterms:created xsi:type="dcterms:W3CDTF">2025-05-05T05:30:22Z</dcterms:created>
  <dcterms:modified xsi:type="dcterms:W3CDTF">2025-05-14T20:29:11Z</dcterms:modified>
</cp:coreProperties>
</file>