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4630400" cy="8229600"/>
  <p:notesSz cx="8229600" cy="14630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737373"/>
    <a:srgbClr val="C1BFBD"/>
    <a:srgbClr val="D3CBC0"/>
    <a:srgbClr val="FDF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4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372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4.sv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2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30.sv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png"/><Relationship Id="rId5" Type="http://schemas.openxmlformats.org/officeDocument/2006/relationships/image" Target="../media/image24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14277" y="1853281"/>
            <a:ext cx="620327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Техническое задание</a:t>
            </a:r>
            <a:endParaRPr lang="en-US" sz="4450" dirty="0">
              <a:solidFill>
                <a:srgbClr val="4C4C4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14277" y="2946476"/>
            <a:ext cx="469261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Разработка интерактивного обучающего приложения по основам языка программирования Python для подростков и студентов</a:t>
            </a:r>
            <a:endParaRPr lang="en-US" sz="1750" dirty="0">
              <a:solidFill>
                <a:srgbClr val="4C4C4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Рисунок 5" descr="Перерыв (О'Фокс)">
            <a:extLst>
              <a:ext uri="{FF2B5EF4-FFF2-40B4-BE49-F238E27FC236}">
                <a16:creationId xmlns:a16="http://schemas.microsoft.com/office/drawing/2014/main" id="{0EF29914-EBE8-9387-4E87-461D58311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6900" y="4419600"/>
            <a:ext cx="3810000" cy="381000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336020D-F02D-A6FB-38F0-3DEC7984D80B}"/>
              </a:ext>
            </a:extLst>
          </p:cNvPr>
          <p:cNvSpPr/>
          <p:nvPr/>
        </p:nvSpPr>
        <p:spPr>
          <a:xfrm>
            <a:off x="12839700" y="7747000"/>
            <a:ext cx="1689100" cy="457200"/>
          </a:xfrm>
          <a:prstGeom prst="rect">
            <a:avLst/>
          </a:prstGeom>
          <a:solidFill>
            <a:srgbClr val="FDFBF7"/>
          </a:solidFill>
          <a:ln>
            <a:solidFill>
              <a:srgbClr val="FDFB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 descr="Ноутбук с телефоном и калькулятором">
            <a:extLst>
              <a:ext uri="{FF2B5EF4-FFF2-40B4-BE49-F238E27FC236}">
                <a16:creationId xmlns:a16="http://schemas.microsoft.com/office/drawing/2014/main" id="{BD7122B9-F8B1-DF8C-2E08-C8E3A0B881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692900" y="-42545"/>
            <a:ext cx="8229600" cy="822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 descr="Перерыв (О'Фокс)">
            <a:extLst>
              <a:ext uri="{FF2B5EF4-FFF2-40B4-BE49-F238E27FC236}">
                <a16:creationId xmlns:a16="http://schemas.microsoft.com/office/drawing/2014/main" id="{926963C3-3F9A-445D-75BE-F948985D612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-596900" y="-749300"/>
            <a:ext cx="8978900" cy="89789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45212"/>
            <a:ext cx="7556421" cy="12758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endParaRPr lang="en-US" sz="4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280190" y="2327196"/>
            <a:ext cx="7556421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Работа над проектом длится весь семестр — с момента постановки задачи до конца декабря.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6280190" y="3210163"/>
            <a:ext cx="7556421" cy="980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Каждую неделю вы должны демонстрировать преподавателю прогресс: это может быть концепт, прототип интерфейса, сценарий уровней, частичная реализация функционала и т.д.</a:t>
            </a:r>
            <a:endParaRPr lang="en-US" sz="1600" dirty="0">
              <a:solidFill>
                <a:srgbClr val="4C4C4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6509742" y="4419838"/>
            <a:ext cx="22860" cy="3064550"/>
          </a:xfrm>
          <a:prstGeom prst="roundRect">
            <a:avLst>
              <a:gd name="adj" fmla="val 375070"/>
            </a:avLst>
          </a:prstGeom>
          <a:solidFill>
            <a:srgbClr val="000000">
              <a:alpha val="8000"/>
            </a:srgbClr>
          </a:solidFill>
          <a:ln/>
        </p:spPr>
        <p:txBody>
          <a:bodyPr/>
          <a:lstStyle/>
          <a:p>
            <a:endParaRPr lang="ru-RU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6716494" y="4637961"/>
            <a:ext cx="612338" cy="22860"/>
          </a:xfrm>
          <a:prstGeom prst="roundRect">
            <a:avLst>
              <a:gd name="adj" fmla="val 375070"/>
            </a:avLst>
          </a:prstGeom>
          <a:solidFill>
            <a:srgbClr val="CCC4B8"/>
          </a:solidFill>
          <a:ln/>
        </p:spPr>
        <p:txBody>
          <a:bodyPr/>
          <a:lstStyle/>
          <a:p>
            <a:endParaRPr lang="ru-RU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6280130" y="4419838"/>
            <a:ext cx="459224" cy="459224"/>
          </a:xfrm>
          <a:prstGeom prst="roundRect">
            <a:avLst>
              <a:gd name="adj" fmla="val 18671"/>
            </a:avLst>
          </a:prstGeom>
          <a:solidFill>
            <a:srgbClr val="E6DED2">
              <a:alpha val="50000"/>
            </a:srgbClr>
          </a:solidFill>
          <a:ln w="7620">
            <a:solidFill>
              <a:srgbClr val="CCC4B8"/>
            </a:solidFill>
            <a:prstDash val="solid"/>
          </a:ln>
          <a:effectLst>
            <a:outerShdw dist="19050" dir="2700000" algn="bl" rotWithShape="0">
              <a:srgbClr val="CCC4B8">
                <a:alpha val="100000"/>
              </a:srgbClr>
            </a:outerShdw>
          </a:effectLst>
        </p:spPr>
        <p:txBody>
          <a:bodyPr/>
          <a:lstStyle/>
          <a:p>
            <a:endParaRPr lang="ru-RU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6356628" y="4548545"/>
            <a:ext cx="306110" cy="3826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1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7530465" y="4489966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 smtClean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15</a:t>
            </a:r>
            <a:r>
              <a:rPr lang="en-US" sz="2000" b="1" dirty="0" smtClean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 </a:t>
            </a:r>
            <a:r>
              <a:rPr lang="en-US" sz="2000" b="1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октября 2025 года</a:t>
            </a:r>
            <a:endParaRPr lang="en-US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7530465" y="4931212"/>
            <a:ext cx="6306145" cy="980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К этой дате вы должны представить: концепцию проекта; описание идеи; подбор референсов (аналоги); черновик сценария и пример интерфейса.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6716494" y="6537722"/>
            <a:ext cx="612338" cy="22860"/>
          </a:xfrm>
          <a:prstGeom prst="roundRect">
            <a:avLst>
              <a:gd name="adj" fmla="val 375070"/>
            </a:avLst>
          </a:prstGeom>
          <a:solidFill>
            <a:srgbClr val="CCC4B8"/>
          </a:solidFill>
          <a:ln/>
        </p:spPr>
        <p:txBody>
          <a:bodyPr/>
          <a:lstStyle/>
          <a:p>
            <a:endParaRPr lang="ru-RU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6280130" y="6319599"/>
            <a:ext cx="459224" cy="459224"/>
          </a:xfrm>
          <a:prstGeom prst="roundRect">
            <a:avLst>
              <a:gd name="adj" fmla="val 18671"/>
            </a:avLst>
          </a:prstGeom>
          <a:solidFill>
            <a:srgbClr val="E6DED2">
              <a:alpha val="50000"/>
            </a:srgbClr>
          </a:solidFill>
          <a:ln w="7620">
            <a:solidFill>
              <a:srgbClr val="CCC4B8"/>
            </a:solidFill>
            <a:prstDash val="solid"/>
          </a:ln>
          <a:effectLst>
            <a:outerShdw dist="19050" dir="2700000" algn="bl" rotWithShape="0">
              <a:srgbClr val="CCC4B8">
                <a:alpha val="100000"/>
              </a:srgbClr>
            </a:outerShdw>
          </a:effectLst>
        </p:spPr>
        <p:txBody>
          <a:bodyPr/>
          <a:lstStyle/>
          <a:p>
            <a:endParaRPr lang="ru-RU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6368117" y="6448306"/>
            <a:ext cx="306110" cy="3826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2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7530465" y="6389727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Конец декабря</a:t>
            </a:r>
            <a:endParaRPr lang="en-US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7530465" y="6830973"/>
            <a:ext cx="6306145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Финальная версия проекта должна быть готова к защите до конца декабря.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9313BD8-432A-0D08-1D7C-2B3132115559}"/>
              </a:ext>
            </a:extLst>
          </p:cNvPr>
          <p:cNvSpPr/>
          <p:nvPr/>
        </p:nvSpPr>
        <p:spPr>
          <a:xfrm>
            <a:off x="12839700" y="7747000"/>
            <a:ext cx="1689100" cy="457200"/>
          </a:xfrm>
          <a:prstGeom prst="rect">
            <a:avLst/>
          </a:prstGeom>
          <a:solidFill>
            <a:srgbClr val="FDFBF7"/>
          </a:solidFill>
          <a:ln>
            <a:solidFill>
              <a:srgbClr val="FDFB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 0">
            <a:extLst>
              <a:ext uri="{FF2B5EF4-FFF2-40B4-BE49-F238E27FC236}">
                <a16:creationId xmlns:a16="http://schemas.microsoft.com/office/drawing/2014/main" id="{EA770CC4-9983-C812-FB58-B283FB658946}"/>
              </a:ext>
            </a:extLst>
          </p:cNvPr>
          <p:cNvSpPr/>
          <p:nvPr/>
        </p:nvSpPr>
        <p:spPr>
          <a:xfrm>
            <a:off x="6242090" y="881658"/>
            <a:ext cx="5935742" cy="6024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000"/>
              </a:lnSpc>
            </a:pPr>
            <a:r>
              <a:rPr lang="en-US" sz="4800" dirty="0" err="1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Организация</a:t>
            </a:r>
            <a:r>
              <a:rPr lang="en-US" sz="48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 </a:t>
            </a:r>
            <a:r>
              <a:rPr lang="en-US" sz="4800" dirty="0" err="1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работы</a:t>
            </a:r>
            <a:r>
              <a:rPr lang="en-US" sz="48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 </a:t>
            </a:r>
            <a:endParaRPr lang="ru-RU" sz="4800" dirty="0">
              <a:solidFill>
                <a:srgbClr val="4C4C4C"/>
              </a:solidFill>
              <a:latin typeface="Roboto" panose="02000000000000000000" pitchFamily="2" charset="0"/>
              <a:ea typeface="Roboto" panose="02000000000000000000" pitchFamily="2" charset="0"/>
              <a:cs typeface="Noto Serif Medium" pitchFamily="34" charset="-120"/>
            </a:endParaRPr>
          </a:p>
          <a:p>
            <a:pPr>
              <a:lnSpc>
                <a:spcPts val="5000"/>
              </a:lnSpc>
            </a:pPr>
            <a:r>
              <a:rPr lang="en-US" sz="48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и </a:t>
            </a:r>
            <a:r>
              <a:rPr lang="en-US" sz="4800" dirty="0" err="1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сроки</a:t>
            </a:r>
            <a:endParaRPr lang="en-US" sz="4800" dirty="0">
              <a:solidFill>
                <a:srgbClr val="4C4C4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Перерыв (О'Фокс)">
            <a:extLst>
              <a:ext uri="{FF2B5EF4-FFF2-40B4-BE49-F238E27FC236}">
                <a16:creationId xmlns:a16="http://schemas.microsoft.com/office/drawing/2014/main" id="{95EC07F6-40D2-035F-6496-987592B7723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-596900" y="-749300"/>
            <a:ext cx="8978900" cy="8978900"/>
          </a:xfrm>
          <a:prstGeom prst="rect">
            <a:avLst/>
          </a:prstGeom>
        </p:spPr>
      </p:pic>
      <p:pic>
        <p:nvPicPr>
          <p:cNvPr id="17" name="Рисунок 16" descr="Флажок со сплошной заливкой">
            <a:extLst>
              <a:ext uri="{FF2B5EF4-FFF2-40B4-BE49-F238E27FC236}">
                <a16:creationId xmlns:a16="http://schemas.microsoft.com/office/drawing/2014/main" id="{EF751499-1020-D1CC-B4D5-082B4EDE55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64738" y="4840926"/>
            <a:ext cx="638652" cy="638652"/>
          </a:xfrm>
          <a:prstGeom prst="rect">
            <a:avLst/>
          </a:prstGeom>
        </p:spPr>
      </p:pic>
      <p:sp>
        <p:nvSpPr>
          <p:cNvPr id="2" name="Text 0"/>
          <p:cNvSpPr/>
          <p:nvPr/>
        </p:nvSpPr>
        <p:spPr>
          <a:xfrm>
            <a:off x="793790" y="1906429"/>
            <a:ext cx="1135594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endParaRPr lang="en-US" sz="44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295536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89" y="249300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Финальная защита проходит в форме презентации проекта, которая включает:</a:t>
            </a:r>
            <a:endParaRPr lang="en-US" sz="17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1479591" y="3641525"/>
            <a:ext cx="80200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  <a:buSzPct val="100000"/>
            </a:pPr>
            <a:r>
              <a:rPr lang="en-US" sz="17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демонстрацию работающего продукта</a:t>
            </a:r>
            <a:endParaRPr lang="en-US" sz="17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1479591" y="4210723"/>
            <a:ext cx="80200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  <a:buSzPct val="100000"/>
            </a:pPr>
            <a:r>
              <a:rPr lang="en-US" sz="17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краткое объяснение: «Почему наш продукт полезен и чем он отличается»</a:t>
            </a:r>
            <a:endParaRPr lang="en-US" sz="17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1479591" y="5007131"/>
            <a:ext cx="80200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  <a:buSzPct val="100000"/>
            </a:pPr>
            <a:r>
              <a:rPr lang="en-US" sz="17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(опционально) краткий анализ аналогов</a:t>
            </a:r>
            <a:endParaRPr lang="en-US" sz="17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1479591" y="5652529"/>
            <a:ext cx="80200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  <a:buSzPct val="100000"/>
            </a:pPr>
            <a:r>
              <a:rPr lang="en-US" sz="17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тестирование продукта представителями целевой аудитории</a:t>
            </a:r>
            <a:endParaRPr lang="en-US" sz="17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FE4D275-7A83-6A85-DA1B-DD559CD5197C}"/>
              </a:ext>
            </a:extLst>
          </p:cNvPr>
          <p:cNvSpPr/>
          <p:nvPr/>
        </p:nvSpPr>
        <p:spPr>
          <a:xfrm>
            <a:off x="12839700" y="7747000"/>
            <a:ext cx="1689100" cy="457200"/>
          </a:xfrm>
          <a:prstGeom prst="rect">
            <a:avLst/>
          </a:prstGeom>
          <a:solidFill>
            <a:srgbClr val="FDFBF7"/>
          </a:solidFill>
          <a:ln>
            <a:solidFill>
              <a:srgbClr val="FDFB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 0">
            <a:extLst>
              <a:ext uri="{FF2B5EF4-FFF2-40B4-BE49-F238E27FC236}">
                <a16:creationId xmlns:a16="http://schemas.microsoft.com/office/drawing/2014/main" id="{DF469922-D363-E50A-85B7-190A739DFFFE}"/>
              </a:ext>
            </a:extLst>
          </p:cNvPr>
          <p:cNvSpPr/>
          <p:nvPr/>
        </p:nvSpPr>
        <p:spPr>
          <a:xfrm>
            <a:off x="793790" y="881658"/>
            <a:ext cx="5935742" cy="6024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800" dirty="0" err="1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Финальная</a:t>
            </a:r>
            <a:r>
              <a:rPr lang="en-US" sz="48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 </a:t>
            </a:r>
            <a:r>
              <a:rPr lang="en-US" sz="4800" dirty="0" err="1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защита</a:t>
            </a:r>
            <a:r>
              <a:rPr lang="en-US" sz="48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 </a:t>
            </a:r>
            <a:endParaRPr lang="ru-RU" sz="4800" dirty="0">
              <a:solidFill>
                <a:srgbClr val="4C4C4C"/>
              </a:solidFill>
              <a:latin typeface="Roboto" panose="02000000000000000000" pitchFamily="2" charset="0"/>
              <a:ea typeface="Roboto" panose="02000000000000000000" pitchFamily="2" charset="0"/>
              <a:cs typeface="Noto Serif Medium" pitchFamily="34" charset="-120"/>
            </a:endParaRPr>
          </a:p>
          <a:p>
            <a:pPr>
              <a:lnSpc>
                <a:spcPts val="5550"/>
              </a:lnSpc>
            </a:pPr>
            <a:r>
              <a:rPr lang="en-US" sz="48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и </a:t>
            </a:r>
            <a:r>
              <a:rPr lang="en-US" sz="4800" dirty="0" err="1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критерии</a:t>
            </a:r>
            <a:r>
              <a:rPr lang="en-US" sz="48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 </a:t>
            </a:r>
            <a:r>
              <a:rPr lang="en-US" sz="4800" dirty="0" err="1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оценки</a:t>
            </a:r>
            <a:endParaRPr lang="en-US" sz="4800" dirty="0">
              <a:solidFill>
                <a:srgbClr val="4C4C4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Рисунок 13" descr="Флажок со сплошной заливкой">
            <a:extLst>
              <a:ext uri="{FF2B5EF4-FFF2-40B4-BE49-F238E27FC236}">
                <a16:creationId xmlns:a16="http://schemas.microsoft.com/office/drawing/2014/main" id="{2184BC55-610F-617F-B235-971334EF07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64738" y="3379153"/>
            <a:ext cx="638652" cy="638652"/>
          </a:xfrm>
          <a:prstGeom prst="rect">
            <a:avLst/>
          </a:prstGeom>
        </p:spPr>
      </p:pic>
      <p:pic>
        <p:nvPicPr>
          <p:cNvPr id="15" name="Рисунок 14" descr="Флажок со сплошной заливкой">
            <a:extLst>
              <a:ext uri="{FF2B5EF4-FFF2-40B4-BE49-F238E27FC236}">
                <a16:creationId xmlns:a16="http://schemas.microsoft.com/office/drawing/2014/main" id="{81168BFD-A340-61C2-FFED-8A03C2A98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64738" y="4029394"/>
            <a:ext cx="638652" cy="638652"/>
          </a:xfrm>
          <a:prstGeom prst="rect">
            <a:avLst/>
          </a:prstGeom>
        </p:spPr>
      </p:pic>
      <p:pic>
        <p:nvPicPr>
          <p:cNvPr id="18" name="Рисунок 17" descr="Флажок со сплошной заливкой">
            <a:extLst>
              <a:ext uri="{FF2B5EF4-FFF2-40B4-BE49-F238E27FC236}">
                <a16:creationId xmlns:a16="http://schemas.microsoft.com/office/drawing/2014/main" id="{1F820A2E-5E95-E8DB-6778-95C1DD5346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64738" y="5529342"/>
            <a:ext cx="638652" cy="638652"/>
          </a:xfrm>
          <a:prstGeom prst="rect">
            <a:avLst/>
          </a:prstGeom>
        </p:spPr>
      </p:pic>
      <p:pic>
        <p:nvPicPr>
          <p:cNvPr id="20" name="Рисунок 19" descr="Систематизированое круги и квадраты">
            <a:extLst>
              <a:ext uri="{FF2B5EF4-FFF2-40B4-BE49-F238E27FC236}">
                <a16:creationId xmlns:a16="http://schemas.microsoft.com/office/drawing/2014/main" id="{9993A960-BFB6-6D64-A5B1-5FCEE13D6A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324538" y="2137626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Перерыв (О'Фокс)">
            <a:extLst>
              <a:ext uri="{FF2B5EF4-FFF2-40B4-BE49-F238E27FC236}">
                <a16:creationId xmlns:a16="http://schemas.microsoft.com/office/drawing/2014/main" id="{70BC6A57-8430-9DC0-C39B-BFB024464C2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-596900" y="-749300"/>
            <a:ext cx="8978900" cy="89789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76331"/>
            <a:ext cx="7556421" cy="11339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endParaRPr lang="en-US" sz="35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41473" y="230413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Проект можно выполнять индивидуально или в команде.</a:t>
            </a:r>
            <a:endParaRPr lang="en-US" sz="17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793790" y="368317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В индивидуальном треке требования и глубина реализации оцениваются</a:t>
            </a:r>
            <a:r>
              <a:rPr lang="en-US" sz="1750" b="1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 мягче</a:t>
            </a:r>
            <a:r>
              <a:rPr lang="en-US" sz="17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.</a:t>
            </a:r>
            <a:endParaRPr lang="en-US" sz="17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793790" y="506444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В командной работе требования выше</a:t>
            </a:r>
            <a:r>
              <a:rPr lang="en-US" sz="17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: </a:t>
            </a:r>
            <a:endParaRPr lang="ru-RU" sz="1750" dirty="0">
              <a:solidFill>
                <a:srgbClr val="4C4C4C"/>
              </a:solidFill>
              <a:latin typeface="Roboto" panose="02000000000000000000" pitchFamily="2" charset="0"/>
              <a:ea typeface="Roboto" panose="02000000000000000000" pitchFamily="2" charset="0"/>
              <a:cs typeface="Noto Serif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ожидается</a:t>
            </a:r>
            <a:r>
              <a:rPr lang="en-US" sz="17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 более проработанный функционал, дизайн и разнообразие возможностей.</a:t>
            </a:r>
            <a:endParaRPr lang="en-US" sz="17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0CBB857-B6BD-BD9A-7C3C-45429FA73E6D}"/>
              </a:ext>
            </a:extLst>
          </p:cNvPr>
          <p:cNvSpPr/>
          <p:nvPr/>
        </p:nvSpPr>
        <p:spPr>
          <a:xfrm>
            <a:off x="12839700" y="7747000"/>
            <a:ext cx="1689100" cy="457200"/>
          </a:xfrm>
          <a:prstGeom prst="rect">
            <a:avLst/>
          </a:prstGeom>
          <a:solidFill>
            <a:srgbClr val="FDFBF7"/>
          </a:solidFill>
          <a:ln>
            <a:solidFill>
              <a:srgbClr val="FDFB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 descr="Наградная лента с звездочкой">
            <a:extLst>
              <a:ext uri="{FF2B5EF4-FFF2-40B4-BE49-F238E27FC236}">
                <a16:creationId xmlns:a16="http://schemas.microsoft.com/office/drawing/2014/main" id="{4C7F5E19-5C4E-39CD-1229-FA532F9B9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112250" y="2122983"/>
            <a:ext cx="4572000" cy="4572000"/>
          </a:xfrm>
          <a:prstGeom prst="rect">
            <a:avLst/>
          </a:prstGeom>
        </p:spPr>
      </p:pic>
      <p:sp>
        <p:nvSpPr>
          <p:cNvPr id="12" name="Text 0">
            <a:extLst>
              <a:ext uri="{FF2B5EF4-FFF2-40B4-BE49-F238E27FC236}">
                <a16:creationId xmlns:a16="http://schemas.microsoft.com/office/drawing/2014/main" id="{FCE4A100-AA5E-08BA-ECD9-080CDA1B7400}"/>
              </a:ext>
            </a:extLst>
          </p:cNvPr>
          <p:cNvSpPr/>
          <p:nvPr/>
        </p:nvSpPr>
        <p:spPr>
          <a:xfrm>
            <a:off x="793790" y="881658"/>
            <a:ext cx="5935742" cy="6024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450"/>
              </a:lnSpc>
            </a:pPr>
            <a:r>
              <a:rPr lang="en-US" sz="4800" dirty="0" err="1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Индивидуальная</a:t>
            </a:r>
            <a:r>
              <a:rPr lang="en-US" sz="48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 </a:t>
            </a:r>
            <a:endParaRPr lang="ru-RU" sz="4800" dirty="0">
              <a:solidFill>
                <a:srgbClr val="4C4C4C"/>
              </a:solidFill>
              <a:latin typeface="Roboto" panose="02000000000000000000" pitchFamily="2" charset="0"/>
              <a:ea typeface="Roboto" panose="02000000000000000000" pitchFamily="2" charset="0"/>
              <a:cs typeface="Noto Serif Medium" pitchFamily="34" charset="-120"/>
            </a:endParaRPr>
          </a:p>
          <a:p>
            <a:pPr>
              <a:lnSpc>
                <a:spcPts val="4450"/>
              </a:lnSpc>
            </a:pPr>
            <a:r>
              <a:rPr lang="en-US" sz="48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и </a:t>
            </a:r>
            <a:r>
              <a:rPr lang="en-US" sz="4800" dirty="0" err="1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командная</a:t>
            </a:r>
            <a:r>
              <a:rPr lang="en-US" sz="48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 </a:t>
            </a:r>
            <a:r>
              <a:rPr lang="en-US" sz="4800" dirty="0" err="1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работа</a:t>
            </a:r>
            <a:endParaRPr lang="en-US" sz="4800" dirty="0">
              <a:solidFill>
                <a:srgbClr val="4C4C4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Рисунок 13" descr="Предупреждение со сплошной заливкой">
            <a:extLst>
              <a:ext uri="{FF2B5EF4-FFF2-40B4-BE49-F238E27FC236}">
                <a16:creationId xmlns:a16="http://schemas.microsoft.com/office/drawing/2014/main" id="{78D989E9-2637-0BEF-275D-7B27FA30CA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0759" y="5036186"/>
            <a:ext cx="487742" cy="4877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 descr="Перерыв (О'Фокс)">
            <a:extLst>
              <a:ext uri="{FF2B5EF4-FFF2-40B4-BE49-F238E27FC236}">
                <a16:creationId xmlns:a16="http://schemas.microsoft.com/office/drawing/2014/main" id="{D3944933-ED92-8B87-48B4-EFE6C12680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-596900" y="-749300"/>
            <a:ext cx="8978900" cy="8978900"/>
          </a:xfrm>
          <a:prstGeom prst="rect">
            <a:avLst/>
          </a:prstGeom>
        </p:spPr>
      </p:pic>
      <p:sp>
        <p:nvSpPr>
          <p:cNvPr id="3" name="Text 1"/>
          <p:cNvSpPr/>
          <p:nvPr/>
        </p:nvSpPr>
        <p:spPr>
          <a:xfrm>
            <a:off x="793790" y="18880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Общая оценка формируется по следующим критериям:</a:t>
            </a:r>
            <a:endParaRPr lang="en-US" sz="17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2619494"/>
            <a:ext cx="304800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30%</a:t>
            </a:r>
            <a:endParaRPr lang="en-US" sz="58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900113" y="36512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Функциональность</a:t>
            </a:r>
            <a:endParaRPr lang="en-US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4141708"/>
            <a:ext cx="304800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Функциональность и стабильность работы</a:t>
            </a:r>
            <a:endParaRPr lang="en-US" sz="17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4125278" y="2619494"/>
            <a:ext cx="304811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20%</a:t>
            </a:r>
            <a:endParaRPr lang="en-US" sz="58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4231719" y="36512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UX/UI</a:t>
            </a:r>
            <a:endParaRPr lang="en-US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4125278" y="4141708"/>
            <a:ext cx="30481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UX/UI и удобство использования</a:t>
            </a:r>
            <a:endParaRPr lang="en-US" sz="17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456884" y="2619494"/>
            <a:ext cx="304811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30%</a:t>
            </a:r>
            <a:endParaRPr lang="en-US" sz="58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563326" y="36512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Контент</a:t>
            </a:r>
            <a:endParaRPr lang="en-US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456884" y="4141708"/>
            <a:ext cx="30481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Корректность и точность Python-контента</a:t>
            </a:r>
            <a:endParaRPr lang="en-US" sz="17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10788491" y="2619494"/>
            <a:ext cx="304811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20%</a:t>
            </a:r>
            <a:endParaRPr lang="en-US" sz="58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10894933" y="36512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Геймификация</a:t>
            </a:r>
            <a:endParaRPr lang="en-US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10788491" y="4141708"/>
            <a:ext cx="30481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Геймификация и вовлечение пользователя</a:t>
            </a:r>
            <a:endParaRPr lang="en-US" sz="17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793790" y="5207675"/>
            <a:ext cx="453651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Для зачета</a:t>
            </a:r>
            <a:endParaRPr lang="en-US" sz="3550" dirty="0">
              <a:solidFill>
                <a:srgbClr val="4C4C4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793790" y="611481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Проект должен реализовывать </a:t>
            </a:r>
            <a:r>
              <a:rPr lang="en-US" sz="1750" b="1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минимум 70% обязательных требований</a:t>
            </a:r>
            <a:r>
              <a:rPr lang="en-US" sz="17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.</a:t>
            </a:r>
            <a:endParaRPr lang="en-US" sz="17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793789" y="655701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Продукт должен успешно запускаться и проходить демонстрацию.</a:t>
            </a:r>
            <a:endParaRPr lang="en-US" sz="17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Text 17"/>
          <p:cNvSpPr/>
          <p:nvPr/>
        </p:nvSpPr>
        <p:spPr>
          <a:xfrm>
            <a:off x="793790" y="69992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Контент должен быть корректным, без методических ошибок.</a:t>
            </a:r>
            <a:endParaRPr lang="en-US" sz="17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1AEF4B1-52C1-1224-817B-86F182335DE1}"/>
              </a:ext>
            </a:extLst>
          </p:cNvPr>
          <p:cNvSpPr/>
          <p:nvPr/>
        </p:nvSpPr>
        <p:spPr>
          <a:xfrm>
            <a:off x="12839700" y="7747000"/>
            <a:ext cx="1689100" cy="457200"/>
          </a:xfrm>
          <a:prstGeom prst="rect">
            <a:avLst/>
          </a:prstGeom>
          <a:solidFill>
            <a:srgbClr val="FDFBF7"/>
          </a:solidFill>
          <a:ln>
            <a:solidFill>
              <a:srgbClr val="FDFB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 descr="Не знаю (О'Фокс)">
            <a:extLst>
              <a:ext uri="{FF2B5EF4-FFF2-40B4-BE49-F238E27FC236}">
                <a16:creationId xmlns:a16="http://schemas.microsoft.com/office/drawing/2014/main" id="{927207AB-B44C-D868-3074-AA2F75F02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4456" y="97532"/>
            <a:ext cx="2017256" cy="2017256"/>
          </a:xfrm>
          <a:prstGeom prst="rect">
            <a:avLst/>
          </a:prstGeom>
        </p:spPr>
      </p:pic>
      <p:sp>
        <p:nvSpPr>
          <p:cNvPr id="26" name="Text 0">
            <a:extLst>
              <a:ext uri="{FF2B5EF4-FFF2-40B4-BE49-F238E27FC236}">
                <a16:creationId xmlns:a16="http://schemas.microsoft.com/office/drawing/2014/main" id="{D904BDDC-087D-BD3D-1CDE-ADC5DB679A03}"/>
              </a:ext>
            </a:extLst>
          </p:cNvPr>
          <p:cNvSpPr/>
          <p:nvPr/>
        </p:nvSpPr>
        <p:spPr>
          <a:xfrm>
            <a:off x="793790" y="881658"/>
            <a:ext cx="5935742" cy="6024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450"/>
              </a:lnSpc>
            </a:pPr>
            <a:r>
              <a:rPr lang="en-US" sz="4800" dirty="0" err="1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Критерии</a:t>
            </a:r>
            <a:r>
              <a:rPr lang="en-US" sz="48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 </a:t>
            </a:r>
            <a:r>
              <a:rPr lang="en-US" sz="4800" dirty="0" err="1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оценки</a:t>
            </a:r>
            <a:r>
              <a:rPr lang="en-US" sz="48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 </a:t>
            </a:r>
            <a:r>
              <a:rPr lang="en-US" sz="4800" dirty="0" err="1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проекта</a:t>
            </a:r>
            <a:endParaRPr lang="en-US" sz="4800" dirty="0">
              <a:solidFill>
                <a:srgbClr val="4C4C4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Перерыв (О'Фокс)">
            <a:extLst>
              <a:ext uri="{FF2B5EF4-FFF2-40B4-BE49-F238E27FC236}">
                <a16:creationId xmlns:a16="http://schemas.microsoft.com/office/drawing/2014/main" id="{F04433C2-0092-E18D-7FCD-818F6EEC659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-596900" y="-749300"/>
            <a:ext cx="8978900" cy="8978900"/>
          </a:xfrm>
          <a:prstGeom prst="rect">
            <a:avLst/>
          </a:prstGeom>
        </p:spPr>
      </p:pic>
      <p:sp>
        <p:nvSpPr>
          <p:cNvPr id="2" name="Text 0"/>
          <p:cNvSpPr/>
          <p:nvPr/>
        </p:nvSpPr>
        <p:spPr>
          <a:xfrm>
            <a:off x="3761661" y="2927708"/>
            <a:ext cx="8854797" cy="673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endParaRPr lang="en-US" sz="4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1760696"/>
            <a:ext cx="13042821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К финалу семестра ваш продукт должен:</a:t>
            </a:r>
            <a:endParaRPr lang="en-US" sz="16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2347913"/>
            <a:ext cx="13042821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быть полностью работоспособным и интерактивным</a:t>
            </a:r>
            <a:endParaRPr lang="en-US" sz="16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2768084"/>
            <a:ext cx="13042821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обучать заявленным темам Python</a:t>
            </a:r>
            <a:endParaRPr lang="en-US" sz="16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3188256"/>
            <a:ext cx="13042821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включать геймифицированные механики</a:t>
            </a:r>
            <a:endParaRPr lang="en-US" sz="16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93790" y="3608427"/>
            <a:ext cx="13042821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иметь систему сохранения и отображения прогресса</a:t>
            </a:r>
            <a:endParaRPr lang="en-US" sz="16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93790" y="4028599"/>
            <a:ext cx="13042821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быть визуально понятным и удобным </a:t>
            </a:r>
            <a:endParaRPr lang="en-US" sz="16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93790" y="4448770"/>
            <a:ext cx="13042821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демонстрировать корректную и методически верную информацию</a:t>
            </a:r>
            <a:endParaRPr lang="en-US" sz="16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Shape 8"/>
          <p:cNvSpPr/>
          <p:nvPr/>
        </p:nvSpPr>
        <p:spPr>
          <a:xfrm>
            <a:off x="793790" y="5266571"/>
            <a:ext cx="13042821" cy="1272898"/>
          </a:xfrm>
          <a:prstGeom prst="roundRect">
            <a:avLst>
              <a:gd name="adj" fmla="val 5639"/>
            </a:avLst>
          </a:prstGeom>
          <a:solidFill>
            <a:srgbClr val="DDDAD4"/>
          </a:solidFill>
          <a:ln/>
        </p:spPr>
        <p:txBody>
          <a:bodyPr/>
          <a:lstStyle/>
          <a:p>
            <a:endParaRPr lang="ru-RU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174" y="5787271"/>
            <a:ext cx="269319" cy="215384"/>
          </a:xfrm>
          <a:prstGeom prst="rect">
            <a:avLst/>
          </a:prstGeom>
        </p:spPr>
      </p:pic>
      <p:sp>
        <p:nvSpPr>
          <p:cNvPr id="12" name="Text 9"/>
          <p:cNvSpPr/>
          <p:nvPr/>
        </p:nvSpPr>
        <p:spPr>
          <a:xfrm>
            <a:off x="1493877" y="5389344"/>
            <a:ext cx="12127349" cy="7958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Ваша задача — не просто "сделать игру", а создать продукт, который действительно помогает новичку освоить основы Python, делает это в понятной и мотивирующей форме, и может быть полезен в реальной учебной среде.</a:t>
            </a:r>
            <a:endParaRPr lang="en-US" sz="1650" b="1" dirty="0">
              <a:solidFill>
                <a:srgbClr val="4C4C4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793790" y="6883479"/>
            <a:ext cx="13042821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Хорошая практика — представить, что ваше приложение будет использоваться как дополнительный учебный инструмент в вузе или онлайн-курсе. Подходите к проекту как к реальному продукту, а не как к учебной работе.</a:t>
            </a:r>
            <a:endParaRPr lang="en-US" sz="16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5B31F26-6240-6CBC-15F3-72D873BE925E}"/>
              </a:ext>
            </a:extLst>
          </p:cNvPr>
          <p:cNvSpPr/>
          <p:nvPr/>
        </p:nvSpPr>
        <p:spPr>
          <a:xfrm>
            <a:off x="12839700" y="7747000"/>
            <a:ext cx="1689100" cy="457200"/>
          </a:xfrm>
          <a:prstGeom prst="rect">
            <a:avLst/>
          </a:prstGeom>
          <a:solidFill>
            <a:srgbClr val="FDFBF7"/>
          </a:solidFill>
          <a:ln>
            <a:solidFill>
              <a:srgbClr val="FDFB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 descr="Ангельский О'Фокс">
            <a:extLst>
              <a:ext uri="{FF2B5EF4-FFF2-40B4-BE49-F238E27FC236}">
                <a16:creationId xmlns:a16="http://schemas.microsoft.com/office/drawing/2014/main" id="{E8B1CCA8-4410-CB37-1170-1078D40433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3400" y="-144383"/>
            <a:ext cx="2387600" cy="2387600"/>
          </a:xfrm>
          <a:prstGeom prst="rect">
            <a:avLst/>
          </a:prstGeom>
        </p:spPr>
      </p:pic>
      <p:sp>
        <p:nvSpPr>
          <p:cNvPr id="19" name="Text 0">
            <a:extLst>
              <a:ext uri="{FF2B5EF4-FFF2-40B4-BE49-F238E27FC236}">
                <a16:creationId xmlns:a16="http://schemas.microsoft.com/office/drawing/2014/main" id="{5DCB184B-CD74-A18D-E19C-1E2947BDA268}"/>
              </a:ext>
            </a:extLst>
          </p:cNvPr>
          <p:cNvSpPr/>
          <p:nvPr/>
        </p:nvSpPr>
        <p:spPr>
          <a:xfrm>
            <a:off x="793790" y="881658"/>
            <a:ext cx="5935742" cy="6024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300"/>
              </a:lnSpc>
            </a:pPr>
            <a:r>
              <a:rPr lang="en-US" sz="4800" dirty="0" err="1">
                <a:solidFill>
                  <a:srgbClr val="3A3A3A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Итоговые</a:t>
            </a:r>
            <a:r>
              <a:rPr lang="en-US" sz="4800" dirty="0">
                <a:solidFill>
                  <a:srgbClr val="3A3A3A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 </a:t>
            </a:r>
            <a:r>
              <a:rPr lang="en-US" sz="4800" dirty="0" err="1">
                <a:solidFill>
                  <a:srgbClr val="3A3A3A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требования</a:t>
            </a:r>
            <a:r>
              <a:rPr lang="en-US" sz="4800" dirty="0">
                <a:solidFill>
                  <a:srgbClr val="3A3A3A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 к </a:t>
            </a:r>
            <a:r>
              <a:rPr lang="en-US" sz="4800" dirty="0" err="1">
                <a:solidFill>
                  <a:srgbClr val="3A3A3A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проекту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 descr="Перерыв (О'Фокс)">
            <a:extLst>
              <a:ext uri="{FF2B5EF4-FFF2-40B4-BE49-F238E27FC236}">
                <a16:creationId xmlns:a16="http://schemas.microsoft.com/office/drawing/2014/main" id="{55BDA4E0-0F20-E507-46D6-BC036B1AE47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-517387" y="-610152"/>
            <a:ext cx="8978900" cy="8978900"/>
          </a:xfrm>
          <a:prstGeom prst="rect">
            <a:avLst/>
          </a:prstGeom>
        </p:spPr>
      </p:pic>
      <p:sp>
        <p:nvSpPr>
          <p:cNvPr id="2" name="Text 0"/>
          <p:cNvSpPr/>
          <p:nvPr/>
        </p:nvSpPr>
        <p:spPr>
          <a:xfrm>
            <a:off x="793790" y="881658"/>
            <a:ext cx="59357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Общая цель проекта</a:t>
            </a:r>
            <a:endParaRPr lang="en-US" sz="4450" dirty="0">
              <a:solidFill>
                <a:srgbClr val="4C4C4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59836" y="1700972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Ваша задача — разработать интерактивное обучающее приложение или игру по основам языка программирования Python, ориентированную на подростков и студентов 16–20 лет, не имеющих опыта программирования. </a:t>
            </a:r>
            <a:endParaRPr lang="ru-RU" sz="1750" dirty="0">
              <a:solidFill>
                <a:srgbClr val="4C4C4C"/>
              </a:solidFill>
              <a:latin typeface="Roboto" panose="02000000000000000000" pitchFamily="2" charset="0"/>
              <a:ea typeface="Roboto" panose="02000000000000000000" pitchFamily="2" charset="0"/>
              <a:cs typeface="Noto Serif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b="1" dirty="0" err="1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Главная</a:t>
            </a:r>
            <a:r>
              <a:rPr lang="en-US" sz="1750" b="1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 цель проекта — создать продукт, </a:t>
            </a:r>
            <a:r>
              <a:rPr lang="en-US" sz="1750" b="1" dirty="0" err="1" smtClean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который</a:t>
            </a:r>
            <a:r>
              <a:rPr lang="en-US" sz="1750" b="1" dirty="0" smtClean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 </a:t>
            </a:r>
            <a:r>
              <a:rPr lang="ru-RU" sz="1750" b="1" dirty="0" smtClean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отвечает следующим требованиям</a:t>
            </a:r>
            <a:r>
              <a:rPr lang="en-US" sz="1750" b="1" dirty="0" smtClean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:</a:t>
            </a:r>
            <a:endParaRPr lang="en-US" sz="175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hape 2"/>
          <p:cNvSpPr/>
          <p:nvPr/>
        </p:nvSpPr>
        <p:spPr>
          <a:xfrm>
            <a:off x="873303" y="3527071"/>
            <a:ext cx="6407944" cy="1685092"/>
          </a:xfrm>
          <a:prstGeom prst="roundRect">
            <a:avLst>
              <a:gd name="adj" fmla="val 5654"/>
            </a:avLst>
          </a:prstGeom>
          <a:solidFill>
            <a:srgbClr val="FDFBF7"/>
          </a:solidFill>
          <a:ln w="7620">
            <a:solidFill>
              <a:srgbClr val="CCC4B8"/>
            </a:solidFill>
            <a:prstDash val="solid"/>
          </a:ln>
          <a:effectLst>
            <a:outerShdw dist="20320" dir="2700000" algn="bl" rotWithShape="0">
              <a:srgbClr val="CCC4B8">
                <a:alpha val="100000"/>
              </a:srgbClr>
            </a:outerShdw>
          </a:effectLst>
        </p:spPr>
        <p:txBody>
          <a:bodyPr/>
          <a:lstStyle/>
          <a:p>
            <a:endParaRPr lang="ru-RU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1028224" y="36223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Увлекательность</a:t>
            </a:r>
            <a:endParaRPr lang="en-US" sz="2200" b="1" dirty="0">
              <a:solidFill>
                <a:srgbClr val="4C4C4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1028224" y="4112776"/>
            <a:ext cx="59390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17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Д</a:t>
            </a:r>
            <a:r>
              <a:rPr lang="en-US" sz="1750" dirty="0" err="1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елает</a:t>
            </a:r>
            <a:r>
              <a:rPr lang="en-US" sz="17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 процесс изучения Python увлекательным и доступным</a:t>
            </a:r>
            <a:endParaRPr lang="en-US" sz="1750" dirty="0">
              <a:solidFill>
                <a:srgbClr val="4C4C4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Shape 5"/>
          <p:cNvSpPr/>
          <p:nvPr/>
        </p:nvSpPr>
        <p:spPr>
          <a:xfrm>
            <a:off x="7508061" y="3527071"/>
            <a:ext cx="6408063" cy="1685092"/>
          </a:xfrm>
          <a:prstGeom prst="roundRect">
            <a:avLst>
              <a:gd name="adj" fmla="val 5654"/>
            </a:avLst>
          </a:prstGeom>
          <a:solidFill>
            <a:srgbClr val="FDFBF7"/>
          </a:solidFill>
          <a:ln w="7620">
            <a:solidFill>
              <a:srgbClr val="CCC4B8"/>
            </a:solidFill>
            <a:prstDash val="solid"/>
          </a:ln>
          <a:effectLst>
            <a:outerShdw dist="20320" dir="2700000" algn="bl" rotWithShape="0">
              <a:srgbClr val="CCC4B8">
                <a:alpha val="100000"/>
              </a:srgbClr>
            </a:outerShdw>
          </a:effectLst>
        </p:spPr>
        <p:txBody>
          <a:bodyPr/>
          <a:lstStyle/>
          <a:p>
            <a:endParaRPr lang="ru-RU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662982" y="36223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Развитие навыков</a:t>
            </a:r>
            <a:endParaRPr lang="en-US" sz="2200" b="1" dirty="0">
              <a:solidFill>
                <a:srgbClr val="4C4C4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662982" y="4112776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17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Р</a:t>
            </a:r>
            <a:r>
              <a:rPr lang="en-US" sz="1750" dirty="0" err="1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азвивает</a:t>
            </a:r>
            <a:r>
              <a:rPr lang="en-US" sz="17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 базовые навыки программирования</a:t>
            </a:r>
            <a:endParaRPr lang="en-US" sz="1750" dirty="0">
              <a:solidFill>
                <a:srgbClr val="4C4C4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Shape 8"/>
          <p:cNvSpPr/>
          <p:nvPr/>
        </p:nvSpPr>
        <p:spPr>
          <a:xfrm>
            <a:off x="873303" y="5438977"/>
            <a:ext cx="6407944" cy="2047994"/>
          </a:xfrm>
          <a:prstGeom prst="roundRect">
            <a:avLst>
              <a:gd name="adj" fmla="val 4652"/>
            </a:avLst>
          </a:prstGeom>
          <a:solidFill>
            <a:srgbClr val="FDFBF7"/>
          </a:solidFill>
          <a:ln w="7620">
            <a:solidFill>
              <a:srgbClr val="CCC4B8"/>
            </a:solidFill>
            <a:prstDash val="solid"/>
          </a:ln>
          <a:effectLst>
            <a:outerShdw dist="20320" dir="2700000" algn="bl" rotWithShape="0">
              <a:srgbClr val="CCC4B8">
                <a:alpha val="100000"/>
              </a:srgbClr>
            </a:outerShdw>
          </a:effectLst>
        </p:spPr>
        <p:txBody>
          <a:bodyPr/>
          <a:lstStyle/>
          <a:p>
            <a:endParaRPr lang="ru-RU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1028224" y="55342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Вовлечение</a:t>
            </a:r>
            <a:endParaRPr lang="en-US" sz="2200" b="1" dirty="0">
              <a:solidFill>
                <a:srgbClr val="4C4C4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1028224" y="6024682"/>
            <a:ext cx="59390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17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В</a:t>
            </a:r>
            <a:r>
              <a:rPr lang="en-US" sz="1750" dirty="0" err="1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овлекает</a:t>
            </a:r>
            <a:r>
              <a:rPr lang="en-US" sz="17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 пользователя через геймификацию, интерактив и визуальную наглядность</a:t>
            </a:r>
            <a:endParaRPr lang="en-US" sz="1750" dirty="0">
              <a:solidFill>
                <a:srgbClr val="4C4C4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Shape 11"/>
          <p:cNvSpPr/>
          <p:nvPr/>
        </p:nvSpPr>
        <p:spPr>
          <a:xfrm>
            <a:off x="7508061" y="5438977"/>
            <a:ext cx="6408063" cy="2047994"/>
          </a:xfrm>
          <a:prstGeom prst="roundRect">
            <a:avLst>
              <a:gd name="adj" fmla="val 4652"/>
            </a:avLst>
          </a:prstGeom>
          <a:solidFill>
            <a:srgbClr val="FDFBF7"/>
          </a:solidFill>
          <a:ln w="7620">
            <a:solidFill>
              <a:srgbClr val="D3CBC0"/>
            </a:solidFill>
            <a:prstDash val="solid"/>
          </a:ln>
          <a:effectLst>
            <a:outerShdw dist="20320" dir="2700000" algn="bl" rotWithShape="0">
              <a:srgbClr val="CCC4B8">
                <a:alpha val="100000"/>
              </a:srgbClr>
            </a:outerShdw>
          </a:effectLst>
        </p:spPr>
        <p:txBody>
          <a:bodyPr/>
          <a:lstStyle/>
          <a:p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7662982" y="55342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Корректность</a:t>
            </a:r>
            <a:endParaRPr lang="en-US" sz="2200" b="1" dirty="0">
              <a:solidFill>
                <a:srgbClr val="4C4C4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7662982" y="6024682"/>
            <a:ext cx="59391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17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П</a:t>
            </a:r>
            <a:r>
              <a:rPr lang="en-US" sz="1750" dirty="0" err="1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одаёт</a:t>
            </a:r>
            <a:r>
              <a:rPr lang="en-US" sz="17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 информацию корректно, грамотно и в соответствии с официальной документацией Python</a:t>
            </a:r>
            <a:endParaRPr lang="en-US" sz="1750" dirty="0">
              <a:solidFill>
                <a:srgbClr val="4C4C4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FB5B24D-B482-AD95-6B8A-AF51DFB987BB}"/>
              </a:ext>
            </a:extLst>
          </p:cNvPr>
          <p:cNvSpPr/>
          <p:nvPr/>
        </p:nvSpPr>
        <p:spPr>
          <a:xfrm>
            <a:off x="12839700" y="7747000"/>
            <a:ext cx="1689100" cy="457200"/>
          </a:xfrm>
          <a:prstGeom prst="rect">
            <a:avLst/>
          </a:prstGeom>
          <a:solidFill>
            <a:srgbClr val="FDFBF7"/>
          </a:solidFill>
          <a:ln>
            <a:solidFill>
              <a:srgbClr val="FDFB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 descr="Сильный О'Фокс">
            <a:extLst>
              <a:ext uri="{FF2B5EF4-FFF2-40B4-BE49-F238E27FC236}">
                <a16:creationId xmlns:a16="http://schemas.microsoft.com/office/drawing/2014/main" id="{7BC875E5-750B-34A3-788F-A5FE2296E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4114" y="-243583"/>
            <a:ext cx="2719586" cy="2719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Рисунок 29" descr="Перерыв (О'Фокс)">
            <a:extLst>
              <a:ext uri="{FF2B5EF4-FFF2-40B4-BE49-F238E27FC236}">
                <a16:creationId xmlns:a16="http://schemas.microsoft.com/office/drawing/2014/main" id="{151BF81D-9009-D785-8D9F-D9EA5CAB54A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-596900" y="-749300"/>
            <a:ext cx="8978900" cy="8978900"/>
          </a:xfrm>
          <a:prstGeom prst="rect">
            <a:avLst/>
          </a:prstGeom>
        </p:spPr>
      </p:pic>
      <p:sp>
        <p:nvSpPr>
          <p:cNvPr id="2" name="Text 0"/>
          <p:cNvSpPr/>
          <p:nvPr/>
        </p:nvSpPr>
        <p:spPr>
          <a:xfrm>
            <a:off x="793790" y="645200"/>
            <a:ext cx="6815138" cy="637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endParaRPr lang="en-US" sz="4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1691402"/>
            <a:ext cx="204073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Light" pitchFamily="34" charset="-120"/>
              </a:rPr>
              <a:t>01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hape 2"/>
          <p:cNvSpPr/>
          <p:nvPr/>
        </p:nvSpPr>
        <p:spPr>
          <a:xfrm>
            <a:off x="793790" y="2015371"/>
            <a:ext cx="6419374" cy="22860"/>
          </a:xfrm>
          <a:prstGeom prst="rect">
            <a:avLst/>
          </a:prstGeom>
          <a:solidFill>
            <a:srgbClr val="E6DED2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ru-RU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2163128"/>
            <a:ext cx="2764393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Разработка продукта</a:t>
            </a:r>
            <a:endParaRPr lang="en-US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2604373"/>
            <a:ext cx="6419374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Разработать интерактивный продукт (игру или приложение), обучающий базовым темам Python.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417237" y="1691402"/>
            <a:ext cx="204073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Light" pitchFamily="34" charset="-120"/>
              </a:rPr>
              <a:t>02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Shape 6"/>
          <p:cNvSpPr/>
          <p:nvPr/>
        </p:nvSpPr>
        <p:spPr>
          <a:xfrm>
            <a:off x="7417237" y="2015371"/>
            <a:ext cx="6419374" cy="22860"/>
          </a:xfrm>
          <a:prstGeom prst="rect">
            <a:avLst/>
          </a:prstGeom>
          <a:solidFill>
            <a:srgbClr val="E6DED2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ru-RU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417237" y="2163128"/>
            <a:ext cx="2843451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Создание интерфейса</a:t>
            </a:r>
            <a:endParaRPr lang="en-US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417237" y="2604373"/>
            <a:ext cx="6419374" cy="980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Реализовать интерфейс, который будет интуитивно понятным и дружественным для новичков; визуально привлекательным и логично структурированным.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93790" y="3941564"/>
            <a:ext cx="204073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Light" pitchFamily="34" charset="-120"/>
              </a:rPr>
              <a:t>03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Shape 10"/>
          <p:cNvSpPr/>
          <p:nvPr/>
        </p:nvSpPr>
        <p:spPr>
          <a:xfrm>
            <a:off x="793790" y="4265533"/>
            <a:ext cx="6419374" cy="22860"/>
          </a:xfrm>
          <a:prstGeom prst="rect">
            <a:avLst/>
          </a:prstGeom>
          <a:solidFill>
            <a:srgbClr val="E6DED2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ru-RU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793790" y="4413290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Подача материала</a:t>
            </a:r>
            <a:endParaRPr lang="en-US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793790" y="4854535"/>
            <a:ext cx="6419374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Обеспечить подачу учебного материала в правильном порядке и без ошибок.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7417237" y="3941564"/>
            <a:ext cx="204073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Light" pitchFamily="34" charset="-120"/>
              </a:rPr>
              <a:t>04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Shape 14"/>
          <p:cNvSpPr/>
          <p:nvPr/>
        </p:nvSpPr>
        <p:spPr>
          <a:xfrm>
            <a:off x="7417237" y="4265533"/>
            <a:ext cx="6419374" cy="22860"/>
          </a:xfrm>
          <a:prstGeom prst="rect">
            <a:avLst/>
          </a:prstGeom>
          <a:solidFill>
            <a:srgbClr val="E6DED2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ru-RU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7417237" y="4413290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Геймификация</a:t>
            </a:r>
            <a:endParaRPr lang="en-US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7417237" y="4854535"/>
            <a:ext cx="6419374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Организовать систему геймификации (очки, уровни, задания, сюжет и т.д.) для вовлечения пользователя.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Text 17"/>
          <p:cNvSpPr/>
          <p:nvPr/>
        </p:nvSpPr>
        <p:spPr>
          <a:xfrm>
            <a:off x="793790" y="5865019"/>
            <a:ext cx="204073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Light" pitchFamily="34" charset="-120"/>
              </a:rPr>
              <a:t>05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Shape 18"/>
          <p:cNvSpPr/>
          <p:nvPr/>
        </p:nvSpPr>
        <p:spPr>
          <a:xfrm>
            <a:off x="793790" y="6188988"/>
            <a:ext cx="6419374" cy="22860"/>
          </a:xfrm>
          <a:prstGeom prst="rect">
            <a:avLst/>
          </a:prstGeom>
          <a:solidFill>
            <a:srgbClr val="E6DED2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ru-RU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Text 19"/>
          <p:cNvSpPr/>
          <p:nvPr/>
        </p:nvSpPr>
        <p:spPr>
          <a:xfrm>
            <a:off x="793790" y="6336744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Система прогресса</a:t>
            </a:r>
            <a:endParaRPr lang="en-US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Text 20"/>
          <p:cNvSpPr/>
          <p:nvPr/>
        </p:nvSpPr>
        <p:spPr>
          <a:xfrm>
            <a:off x="793790" y="6777990"/>
            <a:ext cx="6419374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Реализовать систему сохранения и просмотра прогресса пользователя.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Text 21"/>
          <p:cNvSpPr/>
          <p:nvPr/>
        </p:nvSpPr>
        <p:spPr>
          <a:xfrm>
            <a:off x="7417237" y="5865019"/>
            <a:ext cx="204073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Light" pitchFamily="34" charset="-120"/>
              </a:rPr>
              <a:t>06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Shape 22"/>
          <p:cNvSpPr/>
          <p:nvPr/>
        </p:nvSpPr>
        <p:spPr>
          <a:xfrm>
            <a:off x="7417237" y="6188988"/>
            <a:ext cx="6419374" cy="22860"/>
          </a:xfrm>
          <a:prstGeom prst="rect">
            <a:avLst/>
          </a:prstGeom>
          <a:solidFill>
            <a:srgbClr val="E6DED2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ru-RU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Text 23"/>
          <p:cNvSpPr/>
          <p:nvPr/>
        </p:nvSpPr>
        <p:spPr>
          <a:xfrm>
            <a:off x="7417237" y="6336744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Финальная версия</a:t>
            </a:r>
            <a:endParaRPr lang="en-US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6" name="Text 24"/>
          <p:cNvSpPr/>
          <p:nvPr/>
        </p:nvSpPr>
        <p:spPr>
          <a:xfrm>
            <a:off x="7417237" y="6777990"/>
            <a:ext cx="6419374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Подготовить финальную версию продукта к демонстрации целевой аудитории.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Text 0">
            <a:extLst>
              <a:ext uri="{FF2B5EF4-FFF2-40B4-BE49-F238E27FC236}">
                <a16:creationId xmlns:a16="http://schemas.microsoft.com/office/drawing/2014/main" id="{4E205CD6-66FB-BBBC-D619-6826F884224D}"/>
              </a:ext>
            </a:extLst>
          </p:cNvPr>
          <p:cNvSpPr/>
          <p:nvPr/>
        </p:nvSpPr>
        <p:spPr>
          <a:xfrm>
            <a:off x="793790" y="881658"/>
            <a:ext cx="59357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000"/>
              </a:lnSpc>
            </a:pPr>
            <a:r>
              <a:rPr lang="en-US" sz="4800" dirty="0" err="1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Основные</a:t>
            </a:r>
            <a:r>
              <a:rPr lang="en-US" sz="48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 </a:t>
            </a:r>
            <a:r>
              <a:rPr lang="en-US" sz="4800" dirty="0" err="1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задачи</a:t>
            </a:r>
            <a:r>
              <a:rPr lang="en-US" sz="48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 </a:t>
            </a:r>
            <a:r>
              <a:rPr lang="en-US" sz="4800" dirty="0" err="1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проекта</a:t>
            </a:r>
            <a:endParaRPr lang="en-US" sz="4800" dirty="0">
              <a:solidFill>
                <a:srgbClr val="4C4C4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10011917-6A5A-6795-DE81-5FE377F11DDF}"/>
              </a:ext>
            </a:extLst>
          </p:cNvPr>
          <p:cNvSpPr/>
          <p:nvPr/>
        </p:nvSpPr>
        <p:spPr>
          <a:xfrm>
            <a:off x="12839700" y="7747000"/>
            <a:ext cx="1689100" cy="457200"/>
          </a:xfrm>
          <a:prstGeom prst="rect">
            <a:avLst/>
          </a:prstGeom>
          <a:solidFill>
            <a:srgbClr val="FDFBF7"/>
          </a:solidFill>
          <a:ln>
            <a:solidFill>
              <a:srgbClr val="FDFB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 descr="Праздновать (О'Фокс)">
            <a:extLst>
              <a:ext uri="{FF2B5EF4-FFF2-40B4-BE49-F238E27FC236}">
                <a16:creationId xmlns:a16="http://schemas.microsoft.com/office/drawing/2014/main" id="{FE9546C4-338B-C29B-C9ED-0E71BA53E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9037" y="-381814"/>
            <a:ext cx="2691963" cy="2691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 descr="Перерыв (О'Фокс)">
            <a:extLst>
              <a:ext uri="{FF2B5EF4-FFF2-40B4-BE49-F238E27FC236}">
                <a16:creationId xmlns:a16="http://schemas.microsoft.com/office/drawing/2014/main" id="{65917ED1-859A-7C02-30FB-3EC31F2C90D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-596900" y="-749300"/>
            <a:ext cx="8978900" cy="8978900"/>
          </a:xfrm>
          <a:prstGeom prst="rect">
            <a:avLst/>
          </a:prstGeom>
        </p:spPr>
      </p:pic>
      <p:sp>
        <p:nvSpPr>
          <p:cNvPr id="2" name="Text 0"/>
          <p:cNvSpPr/>
          <p:nvPr/>
        </p:nvSpPr>
        <p:spPr>
          <a:xfrm>
            <a:off x="793790" y="1080492"/>
            <a:ext cx="866798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endParaRPr lang="en-US" sz="44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224289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Приложение должно обучать самым базовым темам Python. Обязательные темы, которые необходимо охватить:</a:t>
            </a:r>
            <a:endParaRPr lang="en-US" sz="17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306502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Ввод и вывод данных (input(), print())</a:t>
            </a:r>
            <a:endParaRPr lang="en-US" sz="17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350722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Переменные и базовые типы данных (int, float, str, bool)</a:t>
            </a:r>
            <a:endParaRPr lang="en-US" sz="17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431232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Арифметические операции и операторы сравнения</a:t>
            </a:r>
            <a:endParaRPr lang="en-US" sz="17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93790" y="511742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Логические операторы (and, or, not)</a:t>
            </a:r>
            <a:endParaRPr lang="en-US" sz="17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599521" y="306502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Работа с числами (целые, вещественные, округление и т.д.)</a:t>
            </a:r>
            <a:endParaRPr lang="en-US" sz="17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599521" y="387012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Работа со строками (конкатенация, индексация, базовые методы)</a:t>
            </a:r>
            <a:endParaRPr lang="en-US" sz="17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599521" y="467522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Условия (if, elif, else)</a:t>
            </a:r>
            <a:endParaRPr lang="en-US" sz="17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599521" y="511742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Циклы (for, while)</a:t>
            </a:r>
            <a:endParaRPr lang="en-US" sz="17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Shape 10"/>
          <p:cNvSpPr/>
          <p:nvPr/>
        </p:nvSpPr>
        <p:spPr>
          <a:xfrm>
            <a:off x="793790" y="5814774"/>
            <a:ext cx="13042821" cy="1334333"/>
          </a:xfrm>
          <a:prstGeom prst="roundRect">
            <a:avLst>
              <a:gd name="adj" fmla="val 7140"/>
            </a:avLst>
          </a:prstGeom>
          <a:solidFill>
            <a:srgbClr val="DDDAD4"/>
          </a:solidFill>
          <a:ln/>
        </p:spPr>
        <p:txBody>
          <a:bodyPr/>
          <a:lstStyle/>
          <a:p>
            <a:endParaRPr lang="ru-RU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4" y="6166485"/>
            <a:ext cx="283488" cy="226814"/>
          </a:xfrm>
          <a:prstGeom prst="rect">
            <a:avLst/>
          </a:prstGeom>
        </p:spPr>
      </p:pic>
      <p:sp>
        <p:nvSpPr>
          <p:cNvPr id="14" name="Text 11"/>
          <p:cNvSpPr/>
          <p:nvPr/>
        </p:nvSpPr>
        <p:spPr>
          <a:xfrm>
            <a:off x="1530906" y="6098262"/>
            <a:ext cx="12078891" cy="733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💡 Темы должны быть распределены в логической последовательности — от простого к сложному. Каждая новая тема должна опираться на предыдущую.</a:t>
            </a:r>
            <a:endParaRPr lang="en-US" sz="17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 0">
            <a:extLst>
              <a:ext uri="{FF2B5EF4-FFF2-40B4-BE49-F238E27FC236}">
                <a16:creationId xmlns:a16="http://schemas.microsoft.com/office/drawing/2014/main" id="{B071E0D0-D9BB-BB80-5CE0-8B53FE7D1BB1}"/>
              </a:ext>
            </a:extLst>
          </p:cNvPr>
          <p:cNvSpPr/>
          <p:nvPr/>
        </p:nvSpPr>
        <p:spPr>
          <a:xfrm>
            <a:off x="793790" y="881658"/>
            <a:ext cx="59357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800" dirty="0" err="1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Тематические</a:t>
            </a:r>
            <a:r>
              <a:rPr lang="en-US" sz="48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 </a:t>
            </a:r>
            <a:r>
              <a:rPr lang="en-US" sz="4800" dirty="0" err="1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рамки</a:t>
            </a:r>
            <a:r>
              <a:rPr lang="en-US" sz="48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 </a:t>
            </a:r>
            <a:r>
              <a:rPr lang="en-US" sz="4800" dirty="0" err="1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проекта</a:t>
            </a:r>
            <a:endParaRPr lang="en-US" sz="4800" dirty="0">
              <a:solidFill>
                <a:srgbClr val="4C4C4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C20D970-307E-299F-FD69-FFF10E30D83E}"/>
              </a:ext>
            </a:extLst>
          </p:cNvPr>
          <p:cNvSpPr/>
          <p:nvPr/>
        </p:nvSpPr>
        <p:spPr>
          <a:xfrm>
            <a:off x="12839700" y="7747000"/>
            <a:ext cx="1689100" cy="457200"/>
          </a:xfrm>
          <a:prstGeom prst="rect">
            <a:avLst/>
          </a:prstGeom>
          <a:solidFill>
            <a:srgbClr val="FDFBF7"/>
          </a:solidFill>
          <a:ln>
            <a:solidFill>
              <a:srgbClr val="FDFB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 descr="Думаю (О'Фокс)">
            <a:extLst>
              <a:ext uri="{FF2B5EF4-FFF2-40B4-BE49-F238E27FC236}">
                <a16:creationId xmlns:a16="http://schemas.microsoft.com/office/drawing/2014/main" id="{D841297E-C57C-415B-6612-DB53B7118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7150" y="-373976"/>
            <a:ext cx="2705100" cy="2705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 descr="Перерыв (О'Фокс)">
            <a:extLst>
              <a:ext uri="{FF2B5EF4-FFF2-40B4-BE49-F238E27FC236}">
                <a16:creationId xmlns:a16="http://schemas.microsoft.com/office/drawing/2014/main" id="{AAF959C1-749D-6362-88D3-E0604087DE6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-596900" y="-749300"/>
            <a:ext cx="8978900" cy="8978900"/>
          </a:xfrm>
          <a:prstGeom prst="rect">
            <a:avLst/>
          </a:prstGeom>
        </p:spPr>
      </p:pic>
      <p:sp>
        <p:nvSpPr>
          <p:cNvPr id="2" name="Text 0"/>
          <p:cNvSpPr/>
          <p:nvPr/>
        </p:nvSpPr>
        <p:spPr>
          <a:xfrm>
            <a:off x="793790" y="1429941"/>
            <a:ext cx="69058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endParaRPr lang="en-US" sz="44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89" y="195726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Формат приложения вы выбираете самостоятельно. </a:t>
            </a:r>
            <a:endParaRPr lang="ru-RU" sz="1750" dirty="0">
              <a:solidFill>
                <a:srgbClr val="4C4C4C"/>
              </a:solidFill>
              <a:latin typeface="Roboto" panose="02000000000000000000" pitchFamily="2" charset="0"/>
              <a:ea typeface="Roboto" panose="02000000000000000000" pitchFamily="2" charset="0"/>
              <a:cs typeface="Noto Serif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Это может быть:</a:t>
            </a:r>
            <a:endParaRPr lang="en-US" sz="17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867501"/>
            <a:ext cx="566976" cy="56697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644253" y="30021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Веб-приложение</a:t>
            </a:r>
            <a:endParaRPr lang="en-US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6884" y="2867501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307348" y="3002161"/>
            <a:ext cx="353258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Мобильное приложение</a:t>
            </a:r>
            <a:endParaRPr lang="en-US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3888105"/>
            <a:ext cx="566976" cy="56697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644253" y="4022765"/>
            <a:ext cx="342149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Настольная программа</a:t>
            </a:r>
            <a:endParaRPr lang="en-US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6884" y="3888105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8307348" y="4022765"/>
            <a:ext cx="429815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Чат-бот (например, Telegram)</a:t>
            </a:r>
            <a:endParaRPr lang="en-US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908709"/>
            <a:ext cx="566976" cy="566976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1644253" y="5043368"/>
            <a:ext cx="308538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Интерактивный сайт</a:t>
            </a:r>
            <a:endParaRPr lang="en-US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6884" y="4908709"/>
            <a:ext cx="566976" cy="566976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8307348" y="5043368"/>
            <a:ext cx="324350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Любой другой формат</a:t>
            </a:r>
            <a:endParaRPr lang="en-US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 8"/>
          <p:cNvSpPr/>
          <p:nvPr/>
        </p:nvSpPr>
        <p:spPr>
          <a:xfrm>
            <a:off x="793790" y="607373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Ограничений по языкам и фреймворкам </a:t>
            </a:r>
            <a:r>
              <a:rPr lang="en-US" sz="1750" b="1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нет</a:t>
            </a:r>
            <a:r>
              <a:rPr lang="en-US" sz="17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. </a:t>
            </a:r>
            <a:endParaRPr lang="ru-RU" sz="1750" dirty="0">
              <a:solidFill>
                <a:srgbClr val="4C4C4C"/>
              </a:solidFill>
              <a:latin typeface="Roboto" panose="02000000000000000000" pitchFamily="2" charset="0"/>
              <a:ea typeface="Roboto" panose="02000000000000000000" pitchFamily="2" charset="0"/>
              <a:cs typeface="Noto Serif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endParaRPr lang="ru-RU" sz="1750" dirty="0">
              <a:solidFill>
                <a:srgbClr val="4C4C4C"/>
              </a:solidFill>
              <a:latin typeface="Roboto" panose="02000000000000000000" pitchFamily="2" charset="0"/>
              <a:ea typeface="Roboto" panose="02000000000000000000" pitchFamily="2" charset="0"/>
              <a:cs typeface="Noto Serif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Вы</a:t>
            </a:r>
            <a:r>
              <a:rPr lang="en-US" sz="17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 можете использовать любой стек технологий, подходящий для реализации вашей идеи.</a:t>
            </a:r>
            <a:endParaRPr lang="en-US" sz="17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 0">
            <a:extLst>
              <a:ext uri="{FF2B5EF4-FFF2-40B4-BE49-F238E27FC236}">
                <a16:creationId xmlns:a16="http://schemas.microsoft.com/office/drawing/2014/main" id="{ACC904DF-4A24-126C-BE95-40697E04A323}"/>
              </a:ext>
            </a:extLst>
          </p:cNvPr>
          <p:cNvSpPr/>
          <p:nvPr/>
        </p:nvSpPr>
        <p:spPr>
          <a:xfrm>
            <a:off x="793790" y="881658"/>
            <a:ext cx="59357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800" dirty="0" err="1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Формат</a:t>
            </a:r>
            <a:r>
              <a:rPr lang="en-US" sz="48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 и </a:t>
            </a:r>
            <a:r>
              <a:rPr lang="en-US" sz="4800" dirty="0" err="1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тип</a:t>
            </a:r>
            <a:r>
              <a:rPr lang="en-US" sz="48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 </a:t>
            </a:r>
            <a:r>
              <a:rPr lang="en-US" sz="4800" dirty="0" err="1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продукта</a:t>
            </a:r>
            <a:endParaRPr lang="en-US" sz="4800" dirty="0">
              <a:solidFill>
                <a:srgbClr val="4C4C4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B01E570-B9CC-0755-F764-2142578D01BD}"/>
              </a:ext>
            </a:extLst>
          </p:cNvPr>
          <p:cNvSpPr/>
          <p:nvPr/>
        </p:nvSpPr>
        <p:spPr>
          <a:xfrm>
            <a:off x="12839700" y="7747000"/>
            <a:ext cx="1689100" cy="457200"/>
          </a:xfrm>
          <a:prstGeom prst="rect">
            <a:avLst/>
          </a:prstGeom>
          <a:solidFill>
            <a:srgbClr val="FDFBF7"/>
          </a:solidFill>
          <a:ln>
            <a:solidFill>
              <a:srgbClr val="FDFB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 descr="Удивляюсь (О'Фокс)">
            <a:extLst>
              <a:ext uri="{FF2B5EF4-FFF2-40B4-BE49-F238E27FC236}">
                <a16:creationId xmlns:a16="http://schemas.microsoft.com/office/drawing/2014/main" id="{DAB9277D-0B36-FCB5-275C-545A47F5C6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25006" y="-22463"/>
            <a:ext cx="2270860" cy="22708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Рисунок 27" descr="Перерыв (О'Фокс)">
            <a:extLst>
              <a:ext uri="{FF2B5EF4-FFF2-40B4-BE49-F238E27FC236}">
                <a16:creationId xmlns:a16="http://schemas.microsoft.com/office/drawing/2014/main" id="{A843F9DF-2E31-A14C-4C57-40466E27D16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-596900" y="-749300"/>
            <a:ext cx="8978900" cy="8978900"/>
          </a:xfrm>
          <a:prstGeom prst="rect">
            <a:avLst/>
          </a:prstGeom>
        </p:spPr>
      </p:pic>
      <p:sp>
        <p:nvSpPr>
          <p:cNvPr id="2" name="Text 0"/>
          <p:cNvSpPr/>
          <p:nvPr/>
        </p:nvSpPr>
        <p:spPr>
          <a:xfrm>
            <a:off x="793790" y="797123"/>
            <a:ext cx="7247334" cy="602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endParaRPr lang="en-US" sz="37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1785104"/>
            <a:ext cx="13042821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Проект обязательно должен включать в себя геймифицированные элементы. Это может быть:</a:t>
            </a:r>
            <a:endParaRPr lang="en-US" sz="15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hape 2"/>
          <p:cNvSpPr/>
          <p:nvPr/>
        </p:nvSpPr>
        <p:spPr>
          <a:xfrm>
            <a:off x="793790" y="2310289"/>
            <a:ext cx="6424970" cy="1156454"/>
          </a:xfrm>
          <a:prstGeom prst="roundRect">
            <a:avLst>
              <a:gd name="adj" fmla="val 7002"/>
            </a:avLst>
          </a:prstGeom>
          <a:solidFill>
            <a:srgbClr val="FDFBF7"/>
          </a:solidFill>
          <a:ln w="22860">
            <a:solidFill>
              <a:srgbClr val="E6DED2"/>
            </a:solidFill>
            <a:prstDash val="solid"/>
          </a:ln>
          <a:effectLst>
            <a:outerShdw dist="17780" dir="2700000" algn="bl" rotWithShape="0">
              <a:srgbClr val="E6DED2">
                <a:alpha val="100000"/>
              </a:srgbClr>
            </a:outerShdw>
          </a:effectLst>
        </p:spPr>
        <p:txBody>
          <a:bodyPr/>
          <a:lstStyle/>
          <a:p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1009412" y="2525911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Сюжет и уровни</a:t>
            </a:r>
            <a:endParaRPr lang="en-US" sz="185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1009412" y="2942749"/>
            <a:ext cx="5993725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ru-RU" sz="15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С</a:t>
            </a:r>
            <a:r>
              <a:rPr lang="en-US" sz="1500" dirty="0" err="1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южетная</a:t>
            </a:r>
            <a:r>
              <a:rPr lang="en-US" sz="15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 линия и переход между уровнями</a:t>
            </a:r>
            <a:endParaRPr lang="en-US" sz="15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Shape 5"/>
          <p:cNvSpPr/>
          <p:nvPr/>
        </p:nvSpPr>
        <p:spPr>
          <a:xfrm>
            <a:off x="7411522" y="2310289"/>
            <a:ext cx="6425089" cy="1156454"/>
          </a:xfrm>
          <a:prstGeom prst="roundRect">
            <a:avLst>
              <a:gd name="adj" fmla="val 7002"/>
            </a:avLst>
          </a:prstGeom>
          <a:solidFill>
            <a:srgbClr val="FDFBF7"/>
          </a:solidFill>
          <a:ln w="22860">
            <a:solidFill>
              <a:srgbClr val="E6DED2"/>
            </a:solidFill>
            <a:prstDash val="solid"/>
          </a:ln>
          <a:effectLst>
            <a:outerShdw dist="17780" dir="2700000" algn="bl" rotWithShape="0">
              <a:srgbClr val="E6DED2">
                <a:alpha val="100000"/>
              </a:srgbClr>
            </a:outerShdw>
          </a:effectLst>
        </p:spPr>
        <p:txBody>
          <a:bodyPr/>
          <a:lstStyle/>
          <a:p>
            <a:endParaRPr lang="ru-RU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627144" y="2525911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Достижения</a:t>
            </a:r>
            <a:endParaRPr lang="en-US" sz="185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627144" y="2942749"/>
            <a:ext cx="5993844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ru-RU" sz="15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С</a:t>
            </a:r>
            <a:r>
              <a:rPr lang="en-US" sz="1500" dirty="0" err="1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истема</a:t>
            </a:r>
            <a:r>
              <a:rPr lang="en-US" sz="15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 достижений или наград</a:t>
            </a:r>
            <a:endParaRPr lang="en-US" sz="15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Shape 8"/>
          <p:cNvSpPr/>
          <p:nvPr/>
        </p:nvSpPr>
        <p:spPr>
          <a:xfrm>
            <a:off x="793790" y="3659505"/>
            <a:ext cx="6424970" cy="1156454"/>
          </a:xfrm>
          <a:prstGeom prst="roundRect">
            <a:avLst>
              <a:gd name="adj" fmla="val 7002"/>
            </a:avLst>
          </a:prstGeom>
          <a:solidFill>
            <a:srgbClr val="FDFBF7"/>
          </a:solidFill>
          <a:ln w="22860">
            <a:solidFill>
              <a:srgbClr val="E6DED2"/>
            </a:solidFill>
            <a:prstDash val="solid"/>
          </a:ln>
          <a:effectLst>
            <a:outerShdw dist="17780" dir="2700000" algn="bl" rotWithShape="0">
              <a:srgbClr val="E6DED2">
                <a:alpha val="100000"/>
              </a:srgbClr>
            </a:outerShdw>
          </a:effectLst>
        </p:spPr>
        <p:txBody>
          <a:bodyPr/>
          <a:lstStyle/>
          <a:p>
            <a:endParaRPr lang="ru-RU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1009412" y="3875127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Рейтинг</a:t>
            </a:r>
            <a:endParaRPr lang="en-US" sz="185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1009412" y="4291965"/>
            <a:ext cx="5993725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ru-RU" sz="15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О</a:t>
            </a:r>
            <a:r>
              <a:rPr lang="en-US" sz="1500" dirty="0" err="1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чки</a:t>
            </a:r>
            <a:r>
              <a:rPr lang="en-US" sz="15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, баллы, рейтинг</a:t>
            </a:r>
            <a:endParaRPr lang="en-US" sz="15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Shape 11"/>
          <p:cNvSpPr/>
          <p:nvPr/>
        </p:nvSpPr>
        <p:spPr>
          <a:xfrm>
            <a:off x="7411522" y="3659505"/>
            <a:ext cx="6425089" cy="1156454"/>
          </a:xfrm>
          <a:prstGeom prst="roundRect">
            <a:avLst>
              <a:gd name="adj" fmla="val 7002"/>
            </a:avLst>
          </a:prstGeom>
          <a:solidFill>
            <a:srgbClr val="FDFBF7"/>
          </a:solidFill>
          <a:ln w="22860">
            <a:solidFill>
              <a:srgbClr val="E6DED2"/>
            </a:solidFill>
            <a:prstDash val="solid"/>
          </a:ln>
          <a:effectLst>
            <a:outerShdw dist="17780" dir="2700000" algn="bl" rotWithShape="0">
              <a:srgbClr val="E6DED2">
                <a:alpha val="100000"/>
              </a:srgbClr>
            </a:outerShdw>
          </a:effectLst>
        </p:spPr>
        <p:txBody>
          <a:bodyPr/>
          <a:lstStyle/>
          <a:p>
            <a:endParaRPr lang="ru-RU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7627144" y="3875127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Мини-игры</a:t>
            </a:r>
            <a:endParaRPr lang="en-US" sz="185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7627144" y="4291965"/>
            <a:ext cx="5993844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ru-RU" sz="15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И</a:t>
            </a:r>
            <a:r>
              <a:rPr lang="en-US" sz="1500" dirty="0" err="1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нтерактивные</a:t>
            </a:r>
            <a:r>
              <a:rPr lang="en-US" sz="15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 задания и мини-игры</a:t>
            </a:r>
            <a:endParaRPr lang="en-US" sz="15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Shape 14"/>
          <p:cNvSpPr/>
          <p:nvPr/>
        </p:nvSpPr>
        <p:spPr>
          <a:xfrm>
            <a:off x="793790" y="5008721"/>
            <a:ext cx="6424970" cy="1464826"/>
          </a:xfrm>
          <a:prstGeom prst="roundRect">
            <a:avLst>
              <a:gd name="adj" fmla="val 5528"/>
            </a:avLst>
          </a:prstGeom>
          <a:solidFill>
            <a:srgbClr val="FDFBF7"/>
          </a:solidFill>
          <a:ln w="22860">
            <a:solidFill>
              <a:srgbClr val="E6DED2"/>
            </a:solidFill>
            <a:prstDash val="solid"/>
          </a:ln>
          <a:effectLst>
            <a:outerShdw dist="17780" dir="2700000" algn="bl" rotWithShape="0">
              <a:srgbClr val="E6DED2">
                <a:alpha val="100000"/>
              </a:srgbClr>
            </a:outerShdw>
          </a:effectLst>
        </p:spPr>
        <p:txBody>
          <a:bodyPr/>
          <a:lstStyle/>
          <a:p>
            <a:endParaRPr lang="ru-RU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1009412" y="5224343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Обратная связь</a:t>
            </a:r>
            <a:endParaRPr lang="en-US" sz="185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1009412" y="5641181"/>
            <a:ext cx="5993725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«</a:t>
            </a:r>
            <a:r>
              <a:rPr lang="ru-RU" sz="15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О</a:t>
            </a:r>
            <a:r>
              <a:rPr lang="en-US" sz="1500" dirty="0" err="1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братная</a:t>
            </a:r>
            <a:r>
              <a:rPr lang="en-US" sz="15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 связь» от системы при правильных/ошибочных действиях</a:t>
            </a:r>
            <a:endParaRPr lang="en-US" sz="15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Shape 17"/>
          <p:cNvSpPr/>
          <p:nvPr/>
        </p:nvSpPr>
        <p:spPr>
          <a:xfrm>
            <a:off x="7411522" y="5008721"/>
            <a:ext cx="6425089" cy="1464826"/>
          </a:xfrm>
          <a:prstGeom prst="roundRect">
            <a:avLst>
              <a:gd name="adj" fmla="val 5528"/>
            </a:avLst>
          </a:prstGeom>
          <a:solidFill>
            <a:srgbClr val="FDFBF7"/>
          </a:solidFill>
          <a:ln w="22860">
            <a:solidFill>
              <a:srgbClr val="E6DED2"/>
            </a:solidFill>
            <a:prstDash val="solid"/>
          </a:ln>
          <a:effectLst>
            <a:outerShdw dist="17780" dir="2700000" algn="bl" rotWithShape="0">
              <a:srgbClr val="E6DED2">
                <a:alpha val="100000"/>
              </a:srgbClr>
            </a:outerShdw>
          </a:effectLst>
        </p:spPr>
        <p:txBody>
          <a:bodyPr/>
          <a:lstStyle/>
          <a:p>
            <a:endParaRPr lang="ru-RU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7627144" y="5224343"/>
            <a:ext cx="2682359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Визуальный прогресс</a:t>
            </a:r>
            <a:endParaRPr lang="en-US" sz="185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Text 19"/>
          <p:cNvSpPr/>
          <p:nvPr/>
        </p:nvSpPr>
        <p:spPr>
          <a:xfrm>
            <a:off x="7627144" y="5641181"/>
            <a:ext cx="5993844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ru-RU" sz="15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В</a:t>
            </a:r>
            <a:r>
              <a:rPr lang="en-US" sz="1500" dirty="0" err="1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изуальное</a:t>
            </a:r>
            <a:r>
              <a:rPr lang="en-US" sz="15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 отображение прогресса обучения</a:t>
            </a:r>
            <a:endParaRPr lang="en-US" sz="15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Text 20"/>
          <p:cNvSpPr/>
          <p:nvPr/>
        </p:nvSpPr>
        <p:spPr>
          <a:xfrm>
            <a:off x="1082993" y="6907173"/>
            <a:ext cx="12753618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Главное правило:</a:t>
            </a:r>
            <a:r>
              <a:rPr lang="en-US" sz="15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 продукт должен быть интересен и мотивировать пользователя двигаться дальше.</a:t>
            </a:r>
            <a:endParaRPr lang="en-US" sz="15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Shape 21"/>
          <p:cNvSpPr/>
          <p:nvPr/>
        </p:nvSpPr>
        <p:spPr>
          <a:xfrm>
            <a:off x="793790" y="6690360"/>
            <a:ext cx="22860" cy="741998"/>
          </a:xfrm>
          <a:prstGeom prst="rect">
            <a:avLst/>
          </a:prstGeom>
          <a:solidFill>
            <a:srgbClr val="9C9283"/>
          </a:solidFill>
          <a:ln/>
        </p:spPr>
        <p:txBody>
          <a:bodyPr/>
          <a:lstStyle/>
          <a:p>
            <a:endParaRPr lang="ru-RU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Text 0">
            <a:extLst>
              <a:ext uri="{FF2B5EF4-FFF2-40B4-BE49-F238E27FC236}">
                <a16:creationId xmlns:a16="http://schemas.microsoft.com/office/drawing/2014/main" id="{305CB66A-3AC8-F35E-AD14-3E688D2E658F}"/>
              </a:ext>
            </a:extLst>
          </p:cNvPr>
          <p:cNvSpPr/>
          <p:nvPr/>
        </p:nvSpPr>
        <p:spPr>
          <a:xfrm>
            <a:off x="793790" y="881658"/>
            <a:ext cx="5935742" cy="6024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800" dirty="0" err="1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Геймификация</a:t>
            </a:r>
            <a:r>
              <a:rPr lang="en-US" sz="48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 и </a:t>
            </a:r>
            <a:r>
              <a:rPr lang="en-US" sz="4800" dirty="0" err="1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интерактив</a:t>
            </a:r>
            <a:endParaRPr lang="en-US" sz="4800" dirty="0">
              <a:solidFill>
                <a:srgbClr val="4C4C4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85070FE-EF1C-231D-B61E-D3CA84B2E21C}"/>
              </a:ext>
            </a:extLst>
          </p:cNvPr>
          <p:cNvSpPr/>
          <p:nvPr/>
        </p:nvSpPr>
        <p:spPr>
          <a:xfrm>
            <a:off x="12839700" y="7747000"/>
            <a:ext cx="1689100" cy="457200"/>
          </a:xfrm>
          <a:prstGeom prst="rect">
            <a:avLst/>
          </a:prstGeom>
          <a:solidFill>
            <a:srgbClr val="FDFBF7"/>
          </a:solidFill>
          <a:ln>
            <a:solidFill>
              <a:srgbClr val="FDFB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" name="Рисунок 29" descr="Влюбленный О'Фокс">
            <a:extLst>
              <a:ext uri="{FF2B5EF4-FFF2-40B4-BE49-F238E27FC236}">
                <a16:creationId xmlns:a16="http://schemas.microsoft.com/office/drawing/2014/main" id="{522EC450-B201-B427-C559-DDD058AE3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1445" y="-77985"/>
            <a:ext cx="2123143" cy="21231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Рисунок 27" descr="Перерыв (О'Фокс)">
            <a:extLst>
              <a:ext uri="{FF2B5EF4-FFF2-40B4-BE49-F238E27FC236}">
                <a16:creationId xmlns:a16="http://schemas.microsoft.com/office/drawing/2014/main" id="{76EDE65F-4C23-9F62-7B77-C25626E68B3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-596900" y="-749300"/>
            <a:ext cx="8978900" cy="89789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01958" y="7468712"/>
            <a:ext cx="7340084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endParaRPr lang="en-US" sz="35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1832610"/>
            <a:ext cx="755642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Приложение должно быть: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793790" y="2326958"/>
            <a:ext cx="7556421" cy="1091208"/>
          </a:xfrm>
          <a:prstGeom prst="roundRect">
            <a:avLst>
              <a:gd name="adj" fmla="val 10056"/>
            </a:avLst>
          </a:prstGeom>
          <a:solidFill>
            <a:srgbClr val="FDFBF7"/>
          </a:solidFill>
          <a:ln w="22860">
            <a:solidFill>
              <a:srgbClr val="E6DED2"/>
            </a:solidFill>
            <a:prstDash val="solid"/>
          </a:ln>
          <a:effectLst>
            <a:outerShdw dist="16510" dir="2700000" algn="bl" rotWithShape="0">
              <a:srgbClr val="E6DED2">
                <a:alpha val="100000"/>
              </a:srgbClr>
            </a:outerShdw>
          </a:effectLst>
        </p:spPr>
        <p:txBody>
          <a:bodyPr/>
          <a:lstStyle/>
          <a:p>
            <a:endParaRPr lang="ru-RU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770930" y="2326958"/>
            <a:ext cx="91440" cy="1091208"/>
          </a:xfrm>
          <a:prstGeom prst="roundRect">
            <a:avLst>
              <a:gd name="adj" fmla="val 83349"/>
            </a:avLst>
          </a:prstGeom>
          <a:solidFill>
            <a:srgbClr val="E6DED2"/>
          </a:solidFill>
          <a:ln/>
        </p:spPr>
        <p:txBody>
          <a:bodyPr/>
          <a:lstStyle/>
          <a:p>
            <a:endParaRPr lang="ru-RU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066681" y="2531269"/>
            <a:ext cx="2708196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Интуитивно понятным</a:t>
            </a:r>
            <a:endParaRPr lang="en-US" sz="175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1066681" y="2923580"/>
            <a:ext cx="7079218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интуитивно понятным и логично структурированным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Shape 6"/>
          <p:cNvSpPr/>
          <p:nvPr/>
        </p:nvSpPr>
        <p:spPr>
          <a:xfrm>
            <a:off x="793790" y="3599617"/>
            <a:ext cx="7556421" cy="1091208"/>
          </a:xfrm>
          <a:prstGeom prst="roundRect">
            <a:avLst>
              <a:gd name="adj" fmla="val 10056"/>
            </a:avLst>
          </a:prstGeom>
          <a:solidFill>
            <a:srgbClr val="FDFBF7"/>
          </a:solidFill>
          <a:ln w="22860">
            <a:solidFill>
              <a:srgbClr val="E6DED2"/>
            </a:solidFill>
            <a:prstDash val="solid"/>
          </a:ln>
          <a:effectLst>
            <a:outerShdw dist="16510" dir="2700000" algn="bl" rotWithShape="0">
              <a:srgbClr val="E6DED2">
                <a:alpha val="100000"/>
              </a:srgbClr>
            </a:outerShdw>
          </a:effectLst>
        </p:spPr>
        <p:txBody>
          <a:bodyPr/>
          <a:lstStyle/>
          <a:p>
            <a:endParaRPr lang="ru-RU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770930" y="3599617"/>
            <a:ext cx="91440" cy="1091208"/>
          </a:xfrm>
          <a:prstGeom prst="roundRect">
            <a:avLst>
              <a:gd name="adj" fmla="val 83349"/>
            </a:avLst>
          </a:prstGeom>
          <a:solidFill>
            <a:srgbClr val="E6DED2"/>
          </a:solidFill>
          <a:ln/>
        </p:spPr>
        <p:txBody>
          <a:bodyPr/>
          <a:lstStyle/>
          <a:p>
            <a:endParaRPr lang="ru-RU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1066681" y="3803928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Доступным</a:t>
            </a:r>
            <a:endParaRPr lang="en-US" sz="175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1066681" y="4196239"/>
            <a:ext cx="7079218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доступным для человека без технического бэкграунда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793790" y="4872276"/>
            <a:ext cx="7556421" cy="1091208"/>
          </a:xfrm>
          <a:prstGeom prst="roundRect">
            <a:avLst>
              <a:gd name="adj" fmla="val 10056"/>
            </a:avLst>
          </a:prstGeom>
          <a:solidFill>
            <a:srgbClr val="FDFBF7"/>
          </a:solidFill>
          <a:ln w="22860">
            <a:solidFill>
              <a:srgbClr val="E6DED2"/>
            </a:solidFill>
            <a:prstDash val="solid"/>
          </a:ln>
          <a:effectLst>
            <a:outerShdw dist="16510" dir="2700000" algn="bl" rotWithShape="0">
              <a:srgbClr val="E6DED2">
                <a:alpha val="100000"/>
              </a:srgbClr>
            </a:outerShdw>
          </a:effectLst>
        </p:spPr>
        <p:txBody>
          <a:bodyPr/>
          <a:lstStyle/>
          <a:p>
            <a:endParaRPr lang="ru-RU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Shape 11"/>
          <p:cNvSpPr/>
          <p:nvPr/>
        </p:nvSpPr>
        <p:spPr>
          <a:xfrm>
            <a:off x="770930" y="4872276"/>
            <a:ext cx="91440" cy="1091208"/>
          </a:xfrm>
          <a:prstGeom prst="roundRect">
            <a:avLst>
              <a:gd name="adj" fmla="val 83349"/>
            </a:avLst>
          </a:prstGeom>
          <a:solidFill>
            <a:srgbClr val="E6DED2"/>
          </a:solidFill>
          <a:ln/>
        </p:spPr>
        <p:txBody>
          <a:bodyPr/>
          <a:lstStyle/>
          <a:p>
            <a:endParaRPr lang="ru-RU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1066681" y="5076587"/>
            <a:ext cx="2744391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Визуально аккуратным</a:t>
            </a:r>
            <a:endParaRPr lang="en-US" sz="175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1066681" y="5468898"/>
            <a:ext cx="7079218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визуально аккуратным и не перегруженным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Shape 14"/>
          <p:cNvSpPr/>
          <p:nvPr/>
        </p:nvSpPr>
        <p:spPr>
          <a:xfrm>
            <a:off x="793790" y="6144935"/>
            <a:ext cx="7556421" cy="1091208"/>
          </a:xfrm>
          <a:prstGeom prst="roundRect">
            <a:avLst>
              <a:gd name="adj" fmla="val 10056"/>
            </a:avLst>
          </a:prstGeom>
          <a:solidFill>
            <a:srgbClr val="FDFBF7"/>
          </a:solidFill>
          <a:ln w="22860">
            <a:solidFill>
              <a:srgbClr val="E6DED2"/>
            </a:solidFill>
            <a:prstDash val="solid"/>
          </a:ln>
          <a:effectLst>
            <a:outerShdw dist="16510" dir="2700000" algn="bl" rotWithShape="0">
              <a:srgbClr val="E6DED2">
                <a:alpha val="100000"/>
              </a:srgbClr>
            </a:outerShdw>
          </a:effectLst>
        </p:spPr>
        <p:txBody>
          <a:bodyPr/>
          <a:lstStyle/>
          <a:p>
            <a:endParaRPr lang="ru-RU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Shape 15"/>
          <p:cNvSpPr/>
          <p:nvPr/>
        </p:nvSpPr>
        <p:spPr>
          <a:xfrm>
            <a:off x="770930" y="6144935"/>
            <a:ext cx="91440" cy="1091208"/>
          </a:xfrm>
          <a:prstGeom prst="roundRect">
            <a:avLst>
              <a:gd name="adj" fmla="val 83349"/>
            </a:avLst>
          </a:prstGeom>
          <a:solidFill>
            <a:srgbClr val="E6DED2"/>
          </a:solidFill>
          <a:ln/>
        </p:spPr>
        <p:txBody>
          <a:bodyPr/>
          <a:lstStyle/>
          <a:p>
            <a:endParaRPr lang="ru-RU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1066681" y="6349246"/>
            <a:ext cx="2770227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С понятной навигацией</a:t>
            </a:r>
            <a:endParaRPr lang="en-US" sz="175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1066681" y="6741557"/>
            <a:ext cx="7079218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с понятной навигацией и чёткой логикой прохождения этапов обучения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Text 0">
            <a:extLst>
              <a:ext uri="{FF2B5EF4-FFF2-40B4-BE49-F238E27FC236}">
                <a16:creationId xmlns:a16="http://schemas.microsoft.com/office/drawing/2014/main" id="{26D8C95D-A191-0557-4CDB-C52DB1E489D7}"/>
              </a:ext>
            </a:extLst>
          </p:cNvPr>
          <p:cNvSpPr/>
          <p:nvPr/>
        </p:nvSpPr>
        <p:spPr>
          <a:xfrm>
            <a:off x="793790" y="881658"/>
            <a:ext cx="5935742" cy="6024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Text 0">
            <a:extLst>
              <a:ext uri="{FF2B5EF4-FFF2-40B4-BE49-F238E27FC236}">
                <a16:creationId xmlns:a16="http://schemas.microsoft.com/office/drawing/2014/main" id="{C6EF5EA6-9570-ECDD-CF6A-6DC7D74BFE25}"/>
              </a:ext>
            </a:extLst>
          </p:cNvPr>
          <p:cNvSpPr/>
          <p:nvPr/>
        </p:nvSpPr>
        <p:spPr>
          <a:xfrm>
            <a:off x="793790" y="1034058"/>
            <a:ext cx="6088142" cy="6024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450"/>
              </a:lnSpc>
            </a:pPr>
            <a:r>
              <a:rPr lang="ru-RU" sz="48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Требования к </a:t>
            </a:r>
            <a:r>
              <a:rPr lang="en-US" sz="48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UX/UI</a:t>
            </a:r>
            <a:endParaRPr lang="en-US" sz="4800" dirty="0">
              <a:solidFill>
                <a:srgbClr val="4C4C4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A01594D8-DAE2-B1A8-001B-51A97DCAB932}"/>
              </a:ext>
            </a:extLst>
          </p:cNvPr>
          <p:cNvSpPr/>
          <p:nvPr/>
        </p:nvSpPr>
        <p:spPr>
          <a:xfrm>
            <a:off x="12839700" y="7747000"/>
            <a:ext cx="1689100" cy="457200"/>
          </a:xfrm>
          <a:prstGeom prst="rect">
            <a:avLst/>
          </a:prstGeom>
          <a:solidFill>
            <a:srgbClr val="FDFBF7"/>
          </a:solidFill>
          <a:ln>
            <a:solidFill>
              <a:srgbClr val="FDFB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 descr="График и заметка бумаги с карандашами">
            <a:extLst>
              <a:ext uri="{FF2B5EF4-FFF2-40B4-BE49-F238E27FC236}">
                <a16:creationId xmlns:a16="http://schemas.microsoft.com/office/drawing/2014/main" id="{783149B3-A207-C55B-DC66-D9A250511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315200" y="371713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 descr="Перерыв (О'Фокс)">
            <a:extLst>
              <a:ext uri="{FF2B5EF4-FFF2-40B4-BE49-F238E27FC236}">
                <a16:creationId xmlns:a16="http://schemas.microsoft.com/office/drawing/2014/main" id="{89087143-3AC5-647A-4BD3-F02B2EA404C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-596900" y="-749300"/>
            <a:ext cx="8978900" cy="8978900"/>
          </a:xfrm>
          <a:prstGeom prst="rect">
            <a:avLst/>
          </a:prstGeom>
        </p:spPr>
      </p:pic>
      <p:sp>
        <p:nvSpPr>
          <p:cNvPr id="2" name="Text 0"/>
          <p:cNvSpPr/>
          <p:nvPr/>
        </p:nvSpPr>
        <p:spPr>
          <a:xfrm>
            <a:off x="793790" y="724972"/>
            <a:ext cx="8682276" cy="637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endParaRPr lang="en-US" sz="4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1771174"/>
            <a:ext cx="13042821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Особое внимание уделите качеству учебного материала: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327434"/>
            <a:ext cx="1020723" cy="1502807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18586" y="2531507"/>
            <a:ext cx="3729157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Соответствие документации</a:t>
            </a:r>
            <a:endParaRPr lang="en-US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2018586" y="2972753"/>
            <a:ext cx="11818025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вся информация о языке Python должна соответствовать официальной документации и современным версиям языка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3830241"/>
            <a:ext cx="1020723" cy="122479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018586" y="4034314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Актуальность</a:t>
            </a:r>
            <a:endParaRPr lang="en-US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2018586" y="4475559"/>
            <a:ext cx="11818025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нельзя включать устаревшие или ошибочные сведения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055037"/>
            <a:ext cx="1020723" cy="122479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2018586" y="5259110"/>
            <a:ext cx="2566392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Качество примеров</a:t>
            </a:r>
            <a:endParaRPr lang="en-US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 7"/>
          <p:cNvSpPr/>
          <p:nvPr/>
        </p:nvSpPr>
        <p:spPr>
          <a:xfrm>
            <a:off x="2018586" y="5700355"/>
            <a:ext cx="11818025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примеры кода должны быть простыми, понятными и исполняемыми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90" y="6279833"/>
            <a:ext cx="1020723" cy="1224796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2018586" y="6483906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Ясность пояснений</a:t>
            </a:r>
            <a:endParaRPr lang="en-US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 9"/>
          <p:cNvSpPr/>
          <p:nvPr/>
        </p:nvSpPr>
        <p:spPr>
          <a:xfrm>
            <a:off x="2018586" y="6925151"/>
            <a:ext cx="11818025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текстовые пояснения — краткими, но точными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 0">
            <a:extLst>
              <a:ext uri="{FF2B5EF4-FFF2-40B4-BE49-F238E27FC236}">
                <a16:creationId xmlns:a16="http://schemas.microsoft.com/office/drawing/2014/main" id="{B7509C08-E235-B8F2-54CC-2D0783AFE94E}"/>
              </a:ext>
            </a:extLst>
          </p:cNvPr>
          <p:cNvSpPr/>
          <p:nvPr/>
        </p:nvSpPr>
        <p:spPr>
          <a:xfrm>
            <a:off x="793790" y="881658"/>
            <a:ext cx="5935742" cy="6024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000"/>
              </a:lnSpc>
            </a:pPr>
            <a:r>
              <a:rPr lang="en-US" sz="4800" dirty="0" err="1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Корректность</a:t>
            </a:r>
            <a:r>
              <a:rPr lang="en-US" sz="48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 </a:t>
            </a:r>
            <a:r>
              <a:rPr lang="en-US" sz="4800" dirty="0" err="1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учебного</a:t>
            </a:r>
            <a:r>
              <a:rPr lang="en-US" sz="48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 </a:t>
            </a:r>
            <a:r>
              <a:rPr lang="en-US" sz="4800" dirty="0" err="1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контента</a:t>
            </a:r>
            <a:endParaRPr lang="en-US" sz="4800" dirty="0">
              <a:solidFill>
                <a:srgbClr val="4C4C4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C52A9F8-3F2C-CA7B-BE99-A94B053E5754}"/>
              </a:ext>
            </a:extLst>
          </p:cNvPr>
          <p:cNvSpPr/>
          <p:nvPr/>
        </p:nvSpPr>
        <p:spPr>
          <a:xfrm>
            <a:off x="12839700" y="7747000"/>
            <a:ext cx="1689100" cy="457200"/>
          </a:xfrm>
          <a:prstGeom prst="rect">
            <a:avLst/>
          </a:prstGeom>
          <a:solidFill>
            <a:srgbClr val="FDFBF7"/>
          </a:solidFill>
          <a:ln>
            <a:solidFill>
              <a:srgbClr val="FDFB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 descr="Уставший (О'Фокс)">
            <a:extLst>
              <a:ext uri="{FF2B5EF4-FFF2-40B4-BE49-F238E27FC236}">
                <a16:creationId xmlns:a16="http://schemas.microsoft.com/office/drawing/2014/main" id="{D3100D3D-A3DA-F5EC-35F3-CCA93C3337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42987" y="-642055"/>
            <a:ext cx="2869625" cy="28696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 descr="Перерыв (О'Фокс)">
            <a:extLst>
              <a:ext uri="{FF2B5EF4-FFF2-40B4-BE49-F238E27FC236}">
                <a16:creationId xmlns:a16="http://schemas.microsoft.com/office/drawing/2014/main" id="{8E9F58A0-D55F-D894-6FA8-C9AF864570B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-596900" y="-749300"/>
            <a:ext cx="8978900" cy="8978900"/>
          </a:xfrm>
          <a:prstGeom prst="rect">
            <a:avLst/>
          </a:prstGeom>
        </p:spPr>
      </p:pic>
      <p:sp>
        <p:nvSpPr>
          <p:cNvPr id="3" name="Text 1"/>
          <p:cNvSpPr/>
          <p:nvPr/>
        </p:nvSpPr>
        <p:spPr>
          <a:xfrm>
            <a:off x="793789" y="201838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Приложение должно сохранять прогресс пользователя. </a:t>
            </a:r>
            <a:endParaRPr lang="ru-RU" sz="1750" dirty="0">
              <a:solidFill>
                <a:srgbClr val="4C4C4C"/>
              </a:solidFill>
              <a:latin typeface="Roboto" panose="02000000000000000000" pitchFamily="2" charset="0"/>
              <a:ea typeface="Roboto" panose="02000000000000000000" pitchFamily="2" charset="0"/>
              <a:cs typeface="Noto Serif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endParaRPr lang="ru-RU" sz="1750" dirty="0">
              <a:solidFill>
                <a:srgbClr val="4C4C4C"/>
              </a:solidFill>
              <a:latin typeface="Roboto" panose="02000000000000000000" pitchFamily="2" charset="0"/>
              <a:ea typeface="Roboto" panose="02000000000000000000" pitchFamily="2" charset="0"/>
              <a:cs typeface="Noto Serif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Минимальные</a:t>
            </a:r>
            <a:r>
              <a:rPr lang="en-US" sz="17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 требования:</a:t>
            </a:r>
            <a:endParaRPr lang="en-US" sz="17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1822490" y="3802697"/>
            <a:ext cx="62293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  <a:buSzPct val="100000"/>
            </a:pPr>
            <a:r>
              <a:rPr lang="en-US" sz="17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отображение текущего уровня или пройденных тем</a:t>
            </a:r>
            <a:endParaRPr lang="en-US" sz="17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1822492" y="4522788"/>
            <a:ext cx="62293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  <a:buSzPct val="100000"/>
            </a:pPr>
            <a:r>
              <a:rPr lang="en-US" sz="17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возможность вернуться к пройденному материалу</a:t>
            </a:r>
            <a:endParaRPr lang="en-US" sz="17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1822488" y="5357692"/>
            <a:ext cx="716911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  <a:buSzPct val="100000"/>
            </a:pPr>
            <a:r>
              <a:rPr lang="en-US" sz="175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" pitchFamily="34" charset="-120"/>
              </a:rPr>
              <a:t>понятный показатель успеха (очки, проценты, уровни и т.д.)</a:t>
            </a:r>
            <a:endParaRPr lang="en-US" sz="17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1868190B-9D6E-0123-8BD1-16B0391B831E}"/>
              </a:ext>
            </a:extLst>
          </p:cNvPr>
          <p:cNvSpPr/>
          <p:nvPr/>
        </p:nvSpPr>
        <p:spPr>
          <a:xfrm>
            <a:off x="793790" y="881658"/>
            <a:ext cx="5935742" cy="6024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450"/>
              </a:lnSpc>
            </a:pPr>
            <a:r>
              <a:rPr lang="en-US" sz="4800" dirty="0" err="1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Система</a:t>
            </a:r>
            <a:r>
              <a:rPr lang="en-US" sz="4800" dirty="0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 </a:t>
            </a:r>
            <a:r>
              <a:rPr lang="en-US" sz="4800" dirty="0" err="1">
                <a:solidFill>
                  <a:srgbClr val="4C4C4C"/>
                </a:solidFill>
                <a:latin typeface="Roboto" panose="02000000000000000000" pitchFamily="2" charset="0"/>
                <a:ea typeface="Roboto" panose="02000000000000000000" pitchFamily="2" charset="0"/>
                <a:cs typeface="Noto Serif Medium" pitchFamily="34" charset="-120"/>
              </a:rPr>
              <a:t>прогресса</a:t>
            </a:r>
            <a:endParaRPr lang="en-US" sz="4800" dirty="0">
              <a:solidFill>
                <a:srgbClr val="4C4C4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Рисунок 8" descr="Флажок со сплошной заливкой">
            <a:extLst>
              <a:ext uri="{FF2B5EF4-FFF2-40B4-BE49-F238E27FC236}">
                <a16:creationId xmlns:a16="http://schemas.microsoft.com/office/drawing/2014/main" id="{8FCD7BD4-0CDF-8841-C034-129975776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84290" y="3570525"/>
            <a:ext cx="638652" cy="638652"/>
          </a:xfrm>
          <a:prstGeom prst="rect">
            <a:avLst/>
          </a:prstGeom>
        </p:spPr>
      </p:pic>
      <p:pic>
        <p:nvPicPr>
          <p:cNvPr id="11" name="Рисунок 10" descr="Флажок со сплошной заливкой">
            <a:extLst>
              <a:ext uri="{FF2B5EF4-FFF2-40B4-BE49-F238E27FC236}">
                <a16:creationId xmlns:a16="http://schemas.microsoft.com/office/drawing/2014/main" id="{720F978C-234F-8029-57F9-82A89784F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84290" y="4345225"/>
            <a:ext cx="638652" cy="638652"/>
          </a:xfrm>
          <a:prstGeom prst="rect">
            <a:avLst/>
          </a:prstGeom>
        </p:spPr>
      </p:pic>
      <p:pic>
        <p:nvPicPr>
          <p:cNvPr id="12" name="Рисунок 11" descr="Флажок со сплошной заливкой">
            <a:extLst>
              <a:ext uri="{FF2B5EF4-FFF2-40B4-BE49-F238E27FC236}">
                <a16:creationId xmlns:a16="http://schemas.microsoft.com/office/drawing/2014/main" id="{8DECDA44-5F3D-6B0F-A422-1B77C1295F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84290" y="5119925"/>
            <a:ext cx="638652" cy="638652"/>
          </a:xfrm>
          <a:prstGeom prst="rect">
            <a:avLst/>
          </a:prstGeom>
        </p:spPr>
      </p:pic>
      <p:pic>
        <p:nvPicPr>
          <p:cNvPr id="14" name="Рисунок 13" descr="Сетка с маленькими кругами">
            <a:extLst>
              <a:ext uri="{FF2B5EF4-FFF2-40B4-BE49-F238E27FC236}">
                <a16:creationId xmlns:a16="http://schemas.microsoft.com/office/drawing/2014/main" id="{1829AA34-315A-3264-A6DC-971034C5AF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162800" y="-224949"/>
            <a:ext cx="8229600" cy="8229600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698F0CA-8E90-E4F3-0C0B-CDEF11F6A9E1}"/>
              </a:ext>
            </a:extLst>
          </p:cNvPr>
          <p:cNvSpPr/>
          <p:nvPr/>
        </p:nvSpPr>
        <p:spPr>
          <a:xfrm>
            <a:off x="12839700" y="7747000"/>
            <a:ext cx="1689100" cy="457200"/>
          </a:xfrm>
          <a:prstGeom prst="rect">
            <a:avLst/>
          </a:prstGeom>
          <a:solidFill>
            <a:srgbClr val="FDFBF7"/>
          </a:solidFill>
          <a:ln>
            <a:solidFill>
              <a:srgbClr val="FDFB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924</Words>
  <Application>Microsoft Office PowerPoint</Application>
  <PresentationFormat>Произвольный</PresentationFormat>
  <Paragraphs>162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Aptos</vt:lpstr>
      <vt:lpstr>Noto Serif</vt:lpstr>
      <vt:lpstr>Noto Serif Light</vt:lpstr>
      <vt:lpstr>Noto Serif Medium</vt:lpstr>
      <vt:lpstr>Roboto</vt:lpstr>
      <vt:lpstr>Arial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lastModifiedBy>Lector</cp:lastModifiedBy>
  <cp:revision>20</cp:revision>
  <dcterms:created xsi:type="dcterms:W3CDTF">2025-10-01T04:06:02Z</dcterms:created>
  <dcterms:modified xsi:type="dcterms:W3CDTF">2025-10-01T11:08:14Z</dcterms:modified>
</cp:coreProperties>
</file>