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Roboto" panose="02020500000000000000" charset="0"/>
      <p:regular r:id="rId16"/>
      <p:bold r:id="rId17"/>
      <p:italic r:id="rId18"/>
      <p:boldItalic r:id="rId19"/>
    </p:embeddedFont>
    <p:embeddedFont>
      <p:font typeface="Roboto Slab" panose="02020500000000000000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656" autoAdjust="0"/>
  </p:normalViewPr>
  <p:slideViewPr>
    <p:cSldViewPr snapToGrid="0">
      <p:cViewPr>
        <p:scale>
          <a:sx n="75" d="100"/>
          <a:sy n="75" d="100"/>
        </p:scale>
        <p:origin x="123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print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Data_type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Data_size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mtClean="0"/>
              <a:t>overflow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88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ng374561@chivincent.n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inux.org.tw/~jserv/archives/001876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z2learn.com/2008/09/27/evil-undefined-behavio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Undefined_behavio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IEEE_75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0" y="1295924"/>
            <a:ext cx="5783400" cy="1350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02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資料處理與條件判斷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id="65" name="Shape 65" descr="by-nc-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選讀二：sizeof 的陷阱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試比較 sizeof(char) 跟 sizeof(‘A’) 的差異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在 C 與 C++ 上是否有所不同？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參考資料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《sizeof 在語言層面的陷阱》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作者：jserv</a:t>
            </a:r>
          </a:p>
          <a:p>
            <a:pPr marL="1371600" lvl="2" indent="-228600">
              <a:spcBef>
                <a:spcPts val="0"/>
              </a:spcBef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http://blog.linux.org.tw/~jserv/archives/001876.html</a:t>
            </a:r>
            <a:r>
              <a:rPr lang="zh-TW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選讀三：Undefined Behavior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int i = 0 ; i = i ++ + ++i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問：當上述程式執行完後，i 的值會是多少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參考資料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《萬惡的未定義行為》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作者：Victor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http://blog.ez2learn.com/2008/09/27/evil-undefined-behavior/</a:t>
            </a:r>
            <a:r>
              <a:rPr lang="zh-TW" dirty="0"/>
              <a:t>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《Undefined Behavior》</a:t>
            </a:r>
          </a:p>
          <a:p>
            <a:pPr marL="1371600" lvl="2" indent="-228600">
              <a:spcBef>
                <a:spcPts val="0"/>
              </a:spcBef>
            </a:pPr>
            <a:r>
              <a:rPr lang="zh-TW" u="sng" dirty="0">
                <a:solidFill>
                  <a:schemeClr val="hlink"/>
                </a:solidFill>
                <a:hlinkClick r:id="rId4"/>
              </a:rPr>
              <a:t>https://en.wikipedia.org/wiki/Undefined_behavior</a:t>
            </a:r>
            <a:r>
              <a:rPr lang="zh-TW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作業一：簡易五則運算器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試實作一五則運算程式（ + 、 - 、 * 、 / 、 % ）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輸入：</a:t>
            </a:r>
            <a:r>
              <a:rPr lang="zh-TW"/>
              <a:t>兩</a:t>
            </a:r>
            <a:r>
              <a:rPr lang="zh-TW" smtClean="0"/>
              <a:t>個</a:t>
            </a:r>
            <a:r>
              <a:rPr lang="zh-TW" altLang="en-US" smtClean="0"/>
              <a:t>正</a:t>
            </a:r>
            <a:r>
              <a:rPr lang="zh-TW" smtClean="0"/>
              <a:t>整數</a:t>
            </a:r>
            <a:r>
              <a:rPr lang="zh-TW" dirty="0"/>
              <a:t>（會超過 int 上限）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輸出：五則運算結果，每個結果</a:t>
            </a:r>
            <a:r>
              <a:rPr lang="zh-TW" dirty="0" smtClean="0"/>
              <a:t>一行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不能有小數點 </a:t>
            </a:r>
            <a:r>
              <a:rPr lang="en-US" altLang="zh-TW" dirty="0" smtClean="0"/>
              <a:t>)</a:t>
            </a:r>
            <a:endParaRPr 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繳交內容</a:t>
            </a:r>
          </a:p>
          <a:p>
            <a:pPr marL="914400" lvl="1" indent="-228600">
              <a:spcBef>
                <a:spcPts val="0"/>
              </a:spcBef>
            </a:pPr>
            <a:r>
              <a:rPr lang="zh-TW" dirty="0"/>
              <a:t>.c 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作業二：toLower OR toUpper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作業內容</a:t>
            </a:r>
          </a:p>
          <a:p>
            <a:pPr marL="914400" lvl="1" indent="-180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dirty="0"/>
              <a:t>實作小寫轉換器</a:t>
            </a:r>
            <a:r>
              <a:rPr lang="en-US" altLang="zh-TW" dirty="0"/>
              <a:t> (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ASCII</a:t>
            </a:r>
            <a:r>
              <a:rPr lang="zh-TW" altLang="en-US" dirty="0"/>
              <a:t> </a:t>
            </a:r>
            <a:r>
              <a:rPr lang="en-US" altLang="zh-TW" dirty="0"/>
              <a:t>code)</a:t>
            </a:r>
            <a:endParaRPr lang="zh-TW" dirty="0"/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輸入：英文字母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輸出：若英文字母為大寫，則輸出小寫；若英文字母為小寫，則輸出大寫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加分：不使用任何算術運算元達成目標（20%）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繳交內容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.c 檔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altLang="zh-TW" dirty="0"/>
              <a:t>Word</a:t>
            </a:r>
            <a:r>
              <a:rPr lang="zh-TW" dirty="0"/>
              <a:t> </a:t>
            </a:r>
            <a:r>
              <a:rPr lang="zh-TW" dirty="0" smtClean="0"/>
              <a:t>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 要有作業二的流程圖 </a:t>
            </a:r>
            <a:r>
              <a:rPr lang="en-US" altLang="zh-TW" dirty="0" smtClean="0"/>
              <a:t>)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實驗一：資料的輸入及輸出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 printf 與 scanf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瞭解逃脫字元（escape character）的使用方式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輸入：整數 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輸出：整數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實驗二：基本的資料型態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認識基本的資料型態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瞭解各式資料型態所佔記憶體空間（sizeof 運算元）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能夠根據資料使用正確的資料型態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認識 scanf 與 printf 的參數格式意義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</a:t>
            </a:r>
            <a:r>
              <a:rPr lang="zh-TW" dirty="0" smtClean="0"/>
              <a:t>檢查項目</a:t>
            </a:r>
            <a:endParaRPr lang="zh-TW" dirty="0"/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根據題目，宣告正確的資料型態並輸出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實驗三：算術運算子與賦值運算子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77380" y="1214750"/>
            <a:ext cx="8589239" cy="31684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 + 、 - 、 * 、 / 、 % 的作用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 = 的意義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 += 、 -= 、 *= 、 /= 、 %= 的作用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 ++ 、 -- 的作用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能夠實作簡易的加法器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輸入：兩個整數 m, n</a:t>
            </a:r>
            <a:r>
              <a:rPr lang="en-US" altLang="zh-TW" dirty="0"/>
              <a:t>	</a:t>
            </a:r>
            <a:r>
              <a:rPr lang="zh-TW" dirty="0"/>
              <a:t>輸出：m +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 smtClean="0"/>
              <a:t>瞭解 </a:t>
            </a:r>
            <a:r>
              <a:rPr lang="zh-TW" dirty="0"/>
              <a:t>&amp; 、 | 、 ^ 、 ~ 、 &gt;&gt; 與 &lt;&lt; </a:t>
            </a:r>
            <a:r>
              <a:rPr lang="zh-TW" dirty="0" smtClean="0"/>
              <a:t>的作用</a:t>
            </a:r>
            <a:endParaRPr lang="en-US" altLang="zh-TW" dirty="0" smtClean="0"/>
          </a:p>
          <a:p>
            <a:pPr marL="914400" lvl="1" indent="-228600" rtl="0">
              <a:spcBef>
                <a:spcPts val="0"/>
              </a:spcBef>
            </a:pPr>
            <a:endParaRPr lang="en-US" altLang="zh-TW" dirty="0" smtClean="0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實驗四：位元運算子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62914"/>
              </p:ext>
            </p:extLst>
          </p:nvPr>
        </p:nvGraphicFramePr>
        <p:xfrm>
          <a:off x="1024128" y="2108013"/>
          <a:ext cx="6912864" cy="284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216">
                  <a:extLst>
                    <a:ext uri="{9D8B030D-6E8A-4147-A177-3AD203B41FA5}">
                      <a16:colId xmlns:a16="http://schemas.microsoft.com/office/drawing/2014/main" val="2797730350"/>
                    </a:ext>
                  </a:extLst>
                </a:gridCol>
                <a:gridCol w="1507004">
                  <a:extLst>
                    <a:ext uri="{9D8B030D-6E8A-4147-A177-3AD203B41FA5}">
                      <a16:colId xmlns:a16="http://schemas.microsoft.com/office/drawing/2014/main" val="2850390994"/>
                    </a:ext>
                  </a:extLst>
                </a:gridCol>
                <a:gridCol w="1589959">
                  <a:extLst>
                    <a:ext uri="{9D8B030D-6E8A-4147-A177-3AD203B41FA5}">
                      <a16:colId xmlns:a16="http://schemas.microsoft.com/office/drawing/2014/main" val="129630001"/>
                    </a:ext>
                  </a:extLst>
                </a:gridCol>
                <a:gridCol w="2087685">
                  <a:extLst>
                    <a:ext uri="{9D8B030D-6E8A-4147-A177-3AD203B41FA5}">
                      <a16:colId xmlns:a16="http://schemas.microsoft.com/office/drawing/2014/main" val="1611616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&amp;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and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都 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就 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&amp; 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      1</a:t>
                      </a:r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 = 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47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|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有 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就 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| 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       </a:t>
                      </a:r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 = 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7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^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xor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都異都 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^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      </a:t>
                      </a:r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22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~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not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補數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~ 011</a:t>
                      </a:r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= 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altLang="zh-TW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0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&gt;&gt;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Shift right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位元右移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011 &gt;&gt; 1 = 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r>
                        <a:rPr lang="en-US" altLang="zh-TW" sz="1600" b="1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02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&lt;&lt;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Shift left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位元左移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011 &lt;&lt; 1 = </a:t>
                      </a:r>
                      <a:r>
                        <a:rPr lang="en-US" altLang="zh-TW" sz="1600" b="1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110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1715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228600" rtl="0">
              <a:spcBef>
                <a:spcPts val="0"/>
              </a:spcBef>
            </a:pPr>
            <a:endParaRPr lang="en-US" altLang="zh-TW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en-US" altLang="zh-TW" dirty="0" smtClean="0"/>
              <a:t>		</a:t>
            </a:r>
            <a:r>
              <a:rPr lang="zh-TW" altLang="en-US" dirty="0" smtClean="0"/>
              <a:t>  </a:t>
            </a:r>
            <a:r>
              <a:rPr lang="zh-TW" altLang="en-US" sz="1600" b="1" dirty="0" smtClean="0"/>
              <a:t>向右移動</a:t>
            </a:r>
            <a:r>
              <a:rPr lang="en-US" altLang="zh-TW" sz="1600" b="1" dirty="0" smtClean="0"/>
              <a:t>			</a:t>
            </a:r>
            <a:r>
              <a:rPr lang="zh-TW" altLang="en-US" sz="1600" b="1" dirty="0" smtClean="0"/>
              <a:t> 向左移動</a:t>
            </a:r>
            <a:endParaRPr lang="en-US" altLang="zh-TW" sz="1600" b="1" dirty="0" smtClean="0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 smtClean="0"/>
              <a:t>Shift</a:t>
            </a:r>
            <a:endParaRPr 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38864"/>
              </p:ext>
            </p:extLst>
          </p:nvPr>
        </p:nvGraphicFramePr>
        <p:xfrm>
          <a:off x="1668780" y="2186939"/>
          <a:ext cx="5311140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5570">
                  <a:extLst>
                    <a:ext uri="{9D8B030D-6E8A-4147-A177-3AD203B41FA5}">
                      <a16:colId xmlns:a16="http://schemas.microsoft.com/office/drawing/2014/main" val="2797730350"/>
                    </a:ext>
                  </a:extLst>
                </a:gridCol>
                <a:gridCol w="2655570">
                  <a:extLst>
                    <a:ext uri="{9D8B030D-6E8A-4147-A177-3AD203B41FA5}">
                      <a16:colId xmlns:a16="http://schemas.microsoft.com/office/drawing/2014/main" val="865507615"/>
                    </a:ext>
                  </a:extLst>
                </a:gridCol>
              </a:tblGrid>
              <a:tr h="1539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u="none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zh-TW" sz="3200" b="1" u="sng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r>
                        <a:rPr lang="en-US" altLang="zh-TW" sz="3200" b="1" u="none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zh-TW" sz="3200" b="1" u="none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</a:p>
                    <a:p>
                      <a:pPr algn="l"/>
                      <a:r>
                        <a:rPr lang="en-US" altLang="zh-TW" sz="3200" b="1" u="none" baseline="0" dirty="0" smtClean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en-US" altLang="zh-TW" sz="3200" b="1" u="sng" baseline="0" dirty="0" smtClean="0">
                          <a:solidFill>
                            <a:srgbClr val="FF0000"/>
                          </a:solidFill>
                        </a:rPr>
                        <a:t>  01</a:t>
                      </a:r>
                      <a:r>
                        <a:rPr lang="en-US" altLang="zh-TW" sz="3200" b="1" u="none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  <a:p>
                      <a:pPr algn="l"/>
                      <a:r>
                        <a:rPr lang="en-US" altLang="zh-TW" sz="3200" b="1" u="none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= </a:t>
                      </a:r>
                      <a:r>
                        <a:rPr lang="en-US" altLang="zh-TW" sz="3200" b="1" u="none" baseline="0" dirty="0" smtClean="0">
                          <a:solidFill>
                            <a:srgbClr val="FFC000"/>
                          </a:solidFill>
                        </a:rPr>
                        <a:t>001</a:t>
                      </a:r>
                      <a:endParaRPr lang="en-US" altLang="zh-TW" sz="3200" b="1" u="none" dirty="0" smtClean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u="none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zh-TW" sz="3200" b="1" u="sng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r>
                        <a:rPr lang="en-US" altLang="zh-TW" sz="3200" b="1" u="none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zh-TW" sz="3200" b="1" u="none" dirty="0" smtClean="0">
                          <a:solidFill>
                            <a:srgbClr val="FF0000"/>
                          </a:solidFill>
                        </a:rPr>
                        <a:t>&lt;&lt;</a:t>
                      </a:r>
                    </a:p>
                    <a:p>
                      <a:pPr algn="l"/>
                      <a:r>
                        <a:rPr lang="en-US" altLang="zh-TW" sz="3200" b="1" u="none" baseline="0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altLang="zh-TW" sz="3200" b="1" u="none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0</a:t>
                      </a:r>
                      <a:r>
                        <a:rPr lang="en-US" altLang="zh-TW" sz="3200" b="1" u="sng" baseline="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zh-TW" altLang="en-US" sz="3200" b="1" u="sng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zh-TW" sz="800" b="1" u="sng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/>
                      <a:r>
                        <a:rPr lang="en-US" altLang="zh-TW" sz="3200" b="1" u="none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= </a:t>
                      </a:r>
                      <a:r>
                        <a:rPr lang="en-US" altLang="zh-TW" sz="3200" b="1" u="none" baseline="0" dirty="0" smtClean="0">
                          <a:solidFill>
                            <a:srgbClr val="FFC000"/>
                          </a:solidFill>
                        </a:rPr>
                        <a:t>110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47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7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實驗五：比較運算子與邏輯運算子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認識比較運算子 != 、 == 、 &gt;= 、 &lt;= 、 &gt; 、 &lt; 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認識邏輯運算子 &amp;&amp; 、 ||  、 </a:t>
            </a:r>
            <a:r>
              <a:rPr lang="zh-TW" dirty="0" smtClean="0"/>
              <a:t>!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實驗六：條件判斷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7899" y="1357303"/>
            <a:ext cx="8368201" cy="32757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zh-TW" sz="1600" dirty="0">
                <a:latin typeface="+mn-ea"/>
                <a:ea typeface="+mn-ea"/>
              </a:rPr>
              <a:t>實驗目的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zh-TW" sz="1200" dirty="0">
                <a:latin typeface="+mn-ea"/>
                <a:ea typeface="+mn-ea"/>
              </a:rPr>
              <a:t>瞭解 if, else if, else 的用法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zh-TW" sz="1200" dirty="0">
                <a:latin typeface="+mn-ea"/>
                <a:ea typeface="+mn-ea"/>
              </a:rPr>
              <a:t>瞭解 switch case 的用法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zh-TW" sz="1200" dirty="0">
                <a:latin typeface="+mn-ea"/>
                <a:ea typeface="+mn-ea"/>
              </a:rPr>
              <a:t>瞭解三元運算子的用法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zh-TW" sz="1200" dirty="0" smtClean="0">
                <a:latin typeface="+mn-ea"/>
                <a:ea typeface="+mn-ea"/>
              </a:rPr>
              <a:t>瞭解 </a:t>
            </a:r>
            <a:r>
              <a:rPr lang="zh-TW" sz="1200" dirty="0">
                <a:latin typeface="+mn-ea"/>
                <a:ea typeface="+mn-ea"/>
              </a:rPr>
              <a:t>break 在 switch case 中的</a:t>
            </a:r>
            <a:r>
              <a:rPr lang="zh-TW" sz="1200" dirty="0" smtClean="0">
                <a:latin typeface="+mn-ea"/>
                <a:ea typeface="+mn-ea"/>
              </a:rPr>
              <a:t>用途</a:t>
            </a:r>
            <a:r>
              <a:rPr lang="zh-TW" altLang="en-US" sz="1200" dirty="0" smtClean="0">
                <a:latin typeface="+mn-ea"/>
                <a:ea typeface="+mn-ea"/>
              </a:rPr>
              <a:t> </a:t>
            </a:r>
            <a:endParaRPr lang="en-US" altLang="zh-TW" sz="1200" dirty="0" smtClean="0">
              <a:latin typeface="+mn-ea"/>
              <a:ea typeface="+mn-ea"/>
            </a:endParaRP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endParaRPr lang="zh-TW" sz="1200" dirty="0">
              <a:latin typeface="+mn-ea"/>
              <a:ea typeface="+mn-ea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zh-TW" sz="1600" dirty="0">
                <a:latin typeface="+mn-ea"/>
                <a:ea typeface="+mn-ea"/>
              </a:rPr>
              <a:t>實驗檢查項目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zh-TW" sz="1200" dirty="0">
                <a:latin typeface="+mn-ea"/>
                <a:ea typeface="+mn-ea"/>
              </a:rPr>
              <a:t>輸入：整數 n，代表年齡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zh-TW" sz="1200" dirty="0">
                <a:latin typeface="+mn-ea"/>
                <a:ea typeface="+mn-ea"/>
              </a:rPr>
              <a:t>輸出：字串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zh-TW" sz="1200" dirty="0">
                <a:latin typeface="+mn-ea"/>
                <a:ea typeface="+mn-ea"/>
              </a:rPr>
              <a:t>若 n &lt; 6 免費； 6 &lt;= n &lt; 12 半票；  12 &lt;= n &lt; 65 全票； n &gt;= 65 敬老票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選讀一：浮點數的陷阱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0.02 - 0.03 + 0.01 = ？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IEEE 754</a:t>
            </a:r>
          </a:p>
          <a:p>
            <a:pPr marL="1371600" lvl="2" indent="-228600">
              <a:spcBef>
                <a:spcPts val="0"/>
              </a:spcBef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https://zh.wikipedia.org/wiki/IEEE_754</a:t>
            </a:r>
            <a:r>
              <a:rPr lang="zh-TW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849</Words>
  <Application>Microsoft Office PowerPoint</Application>
  <PresentationFormat>如螢幕大小 (16:9)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Roboto</vt:lpstr>
      <vt:lpstr>Roboto Slab</vt:lpstr>
      <vt:lpstr>新細明體</vt:lpstr>
      <vt:lpstr>marina</vt:lpstr>
      <vt:lpstr>Lab 02 資料處理與條件判斷</vt:lpstr>
      <vt:lpstr>實驗一：資料的輸入及輸出</vt:lpstr>
      <vt:lpstr>實驗二：基本的資料型態</vt:lpstr>
      <vt:lpstr>實驗三：算術運算子與賦值運算子</vt:lpstr>
      <vt:lpstr>實驗四：位元運算子</vt:lpstr>
      <vt:lpstr>Shift</vt:lpstr>
      <vt:lpstr>實驗五：比較運算子與邏輯運算子</vt:lpstr>
      <vt:lpstr>實驗六：條件判斷</vt:lpstr>
      <vt:lpstr>選讀一：浮點數的陷阱</vt:lpstr>
      <vt:lpstr>選讀二：sizeof 的陷阱</vt:lpstr>
      <vt:lpstr>選讀三：Undefined Behavior</vt:lpstr>
      <vt:lpstr>作業一：簡易五則運算器</vt:lpstr>
      <vt:lpstr>作業二：toLower OR toUpper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 資料處理與條件判斷</dc:title>
  <cp:lastModifiedBy>charliebot00@hotmail.com</cp:lastModifiedBy>
  <cp:revision>27</cp:revision>
  <dcterms:modified xsi:type="dcterms:W3CDTF">2017-03-08T15:57:28Z</dcterms:modified>
</cp:coreProperties>
</file>