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95" r:id="rId8"/>
    <p:sldId id="297" r:id="rId9"/>
    <p:sldId id="298" r:id="rId10"/>
    <p:sldId id="299" r:id="rId11"/>
    <p:sldId id="300" r:id="rId12"/>
    <p:sldId id="302" r:id="rId13"/>
    <p:sldId id="303" r:id="rId14"/>
    <p:sldId id="27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Oswald" panose="00000500000000000000" pitchFamily="2" charset="0"/>
      <p:regular r:id="rId21"/>
      <p:bold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24A"/>
    <a:srgbClr val="33CC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573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873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498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138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520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Stock Trends Website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0" y="1413619"/>
            <a:ext cx="24732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b="1" dirty="0">
                <a:solidFill>
                  <a:srgbClr val="FFFFFF"/>
                </a:solidFill>
                <a:latin typeface="Oswald"/>
                <a:ea typeface="Oswald"/>
                <a:cs typeface="Oswald"/>
                <a:sym typeface="Oswald"/>
              </a:rPr>
              <a:t>Interactive graph</a:t>
            </a:r>
          </a:p>
          <a:p>
            <a:pPr marL="0" lvl="0" indent="0" algn="l" rtl="0">
              <a:spcBef>
                <a:spcPts val="600"/>
              </a:spcBef>
              <a:spcAft>
                <a:spcPts val="0"/>
              </a:spcAft>
              <a:buNone/>
            </a:pPr>
            <a:r>
              <a:rPr lang="en-US" dirty="0"/>
              <a:t>User can know the price at a particular day by hovering the mouse on the graph</a:t>
            </a: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16" name="Google Shape;709;p34">
            <a:extLst>
              <a:ext uri="{FF2B5EF4-FFF2-40B4-BE49-F238E27FC236}">
                <a16:creationId xmlns:a16="http://schemas.microsoft.com/office/drawing/2014/main" id="{1AB2A0E3-9148-4696-93A8-4F3AC23B34EE}"/>
              </a:ext>
            </a:extLst>
          </p:cNvPr>
          <p:cNvGrpSpPr/>
          <p:nvPr/>
        </p:nvGrpSpPr>
        <p:grpSpPr>
          <a:xfrm>
            <a:off x="2145600" y="1627200"/>
            <a:ext cx="6959875" cy="3283199"/>
            <a:chOff x="1177450" y="241631"/>
            <a:chExt cx="6173152" cy="3616776"/>
          </a:xfrm>
        </p:grpSpPr>
        <p:sp>
          <p:nvSpPr>
            <p:cNvPr id="17" name="Google Shape;710;p34">
              <a:extLst>
                <a:ext uri="{FF2B5EF4-FFF2-40B4-BE49-F238E27FC236}">
                  <a16:creationId xmlns:a16="http://schemas.microsoft.com/office/drawing/2014/main" id="{FBFF1B18-3732-4BD4-8100-75B9C5EA55D8}"/>
                </a:ext>
              </a:extLst>
            </p:cNvPr>
            <p:cNvSpPr/>
            <p:nvPr/>
          </p:nvSpPr>
          <p:spPr>
            <a:xfrm>
              <a:off x="1555962" y="241631"/>
              <a:ext cx="5287920"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11;p34">
              <a:extLst>
                <a:ext uri="{FF2B5EF4-FFF2-40B4-BE49-F238E27FC236}">
                  <a16:creationId xmlns:a16="http://schemas.microsoft.com/office/drawing/2014/main" id="{6D203C30-EA65-4CAC-AF67-C61EF92F715F}"/>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12;p34">
              <a:extLst>
                <a:ext uri="{FF2B5EF4-FFF2-40B4-BE49-F238E27FC236}">
                  <a16:creationId xmlns:a16="http://schemas.microsoft.com/office/drawing/2014/main" id="{51303291-8F3F-4C7E-9A63-EF2814CF548C}"/>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13;p34">
              <a:extLst>
                <a:ext uri="{FF2B5EF4-FFF2-40B4-BE49-F238E27FC236}">
                  <a16:creationId xmlns:a16="http://schemas.microsoft.com/office/drawing/2014/main" id="{B9EA846D-2376-421C-AF7F-9D764C7B4A26}"/>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66565570-B2C6-454F-81F4-B3AADA4B2DE4}"/>
              </a:ext>
            </a:extLst>
          </p:cNvPr>
          <p:cNvPicPr>
            <a:picLocks noChangeAspect="1"/>
          </p:cNvPicPr>
          <p:nvPr/>
        </p:nvPicPr>
        <p:blipFill>
          <a:blip r:embed="rId3"/>
          <a:stretch>
            <a:fillRect/>
          </a:stretch>
        </p:blipFill>
        <p:spPr>
          <a:xfrm>
            <a:off x="2767787" y="1797644"/>
            <a:ext cx="5587200" cy="2787534"/>
          </a:xfrm>
          <a:prstGeom prst="rect">
            <a:avLst/>
          </a:prstGeom>
        </p:spPr>
      </p:pic>
    </p:spTree>
    <p:extLst>
      <p:ext uri="{BB962C8B-B14F-4D97-AF65-F5344CB8AC3E}">
        <p14:creationId xmlns:p14="http://schemas.microsoft.com/office/powerpoint/2010/main" val="245360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0" y="1413619"/>
            <a:ext cx="24732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b="1" dirty="0">
                <a:solidFill>
                  <a:srgbClr val="FFFFFF"/>
                </a:solidFill>
                <a:latin typeface="Oswald"/>
                <a:ea typeface="Oswald"/>
                <a:cs typeface="Oswald"/>
                <a:sym typeface="Oswald"/>
              </a:rPr>
              <a:t>Trending stocks</a:t>
            </a:r>
          </a:p>
          <a:p>
            <a:pPr marL="0" lvl="0" indent="0" algn="l" rtl="0">
              <a:spcBef>
                <a:spcPts val="600"/>
              </a:spcBef>
              <a:spcAft>
                <a:spcPts val="0"/>
              </a:spcAft>
              <a:buNone/>
            </a:pPr>
            <a:r>
              <a:rPr lang="en-US" dirty="0"/>
              <a:t>User can also access trending stocks from google finance by clicking on today’s stocks button</a:t>
            </a: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16" name="Google Shape;709;p34">
            <a:extLst>
              <a:ext uri="{FF2B5EF4-FFF2-40B4-BE49-F238E27FC236}">
                <a16:creationId xmlns:a16="http://schemas.microsoft.com/office/drawing/2014/main" id="{1AB2A0E3-9148-4696-93A8-4F3AC23B34EE}"/>
              </a:ext>
            </a:extLst>
          </p:cNvPr>
          <p:cNvGrpSpPr/>
          <p:nvPr/>
        </p:nvGrpSpPr>
        <p:grpSpPr>
          <a:xfrm>
            <a:off x="2145600" y="1627200"/>
            <a:ext cx="6959875" cy="3283199"/>
            <a:chOff x="1177450" y="241631"/>
            <a:chExt cx="6173152" cy="3616776"/>
          </a:xfrm>
        </p:grpSpPr>
        <p:sp>
          <p:nvSpPr>
            <p:cNvPr id="17" name="Google Shape;710;p34">
              <a:extLst>
                <a:ext uri="{FF2B5EF4-FFF2-40B4-BE49-F238E27FC236}">
                  <a16:creationId xmlns:a16="http://schemas.microsoft.com/office/drawing/2014/main" id="{FBFF1B18-3732-4BD4-8100-75B9C5EA55D8}"/>
                </a:ext>
              </a:extLst>
            </p:cNvPr>
            <p:cNvSpPr/>
            <p:nvPr/>
          </p:nvSpPr>
          <p:spPr>
            <a:xfrm>
              <a:off x="1555962" y="241631"/>
              <a:ext cx="5287920"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11;p34">
              <a:extLst>
                <a:ext uri="{FF2B5EF4-FFF2-40B4-BE49-F238E27FC236}">
                  <a16:creationId xmlns:a16="http://schemas.microsoft.com/office/drawing/2014/main" id="{6D203C30-EA65-4CAC-AF67-C61EF92F715F}"/>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12;p34">
              <a:extLst>
                <a:ext uri="{FF2B5EF4-FFF2-40B4-BE49-F238E27FC236}">
                  <a16:creationId xmlns:a16="http://schemas.microsoft.com/office/drawing/2014/main" id="{51303291-8F3F-4C7E-9A63-EF2814CF548C}"/>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13;p34">
              <a:extLst>
                <a:ext uri="{FF2B5EF4-FFF2-40B4-BE49-F238E27FC236}">
                  <a16:creationId xmlns:a16="http://schemas.microsoft.com/office/drawing/2014/main" id="{B9EA846D-2376-421C-AF7F-9D764C7B4A26}"/>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66565570-B2C6-454F-81F4-B3AADA4B2DE4}"/>
              </a:ext>
            </a:extLst>
          </p:cNvPr>
          <p:cNvPicPr>
            <a:picLocks noChangeAspect="1"/>
          </p:cNvPicPr>
          <p:nvPr/>
        </p:nvPicPr>
        <p:blipFill>
          <a:blip r:embed="rId3"/>
          <a:stretch>
            <a:fillRect/>
          </a:stretch>
        </p:blipFill>
        <p:spPr>
          <a:xfrm>
            <a:off x="2767787" y="1797644"/>
            <a:ext cx="5587200" cy="2787534"/>
          </a:xfrm>
          <a:prstGeom prst="rect">
            <a:avLst/>
          </a:prstGeom>
        </p:spPr>
      </p:pic>
      <p:pic>
        <p:nvPicPr>
          <p:cNvPr id="4" name="Picture 3">
            <a:extLst>
              <a:ext uri="{FF2B5EF4-FFF2-40B4-BE49-F238E27FC236}">
                <a16:creationId xmlns:a16="http://schemas.microsoft.com/office/drawing/2014/main" id="{4CAB06D8-0775-4A63-A577-2DBE80D5EAAF}"/>
              </a:ext>
            </a:extLst>
          </p:cNvPr>
          <p:cNvPicPr>
            <a:picLocks noChangeAspect="1"/>
          </p:cNvPicPr>
          <p:nvPr/>
        </p:nvPicPr>
        <p:blipFill>
          <a:blip r:embed="rId4"/>
          <a:stretch>
            <a:fillRect/>
          </a:stretch>
        </p:blipFill>
        <p:spPr>
          <a:xfrm>
            <a:off x="2767787" y="1771725"/>
            <a:ext cx="5587200" cy="2848436"/>
          </a:xfrm>
          <a:prstGeom prst="rect">
            <a:avLst/>
          </a:prstGeom>
        </p:spPr>
      </p:pic>
    </p:spTree>
    <p:extLst>
      <p:ext uri="{BB962C8B-B14F-4D97-AF65-F5344CB8AC3E}">
        <p14:creationId xmlns:p14="http://schemas.microsoft.com/office/powerpoint/2010/main" val="280655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7D1A-5787-4611-8E5C-921DC6329B0C}"/>
              </a:ext>
            </a:extLst>
          </p:cNvPr>
          <p:cNvSpPr>
            <a:spLocks noGrp="1"/>
          </p:cNvSpPr>
          <p:nvPr>
            <p:ph type="title"/>
          </p:nvPr>
        </p:nvSpPr>
        <p:spPr>
          <a:xfrm>
            <a:off x="1073700" y="482925"/>
            <a:ext cx="6996600" cy="715800"/>
          </a:xfrm>
        </p:spPr>
        <p:txBody>
          <a:bodyPr/>
          <a:lstStyle/>
          <a:p>
            <a:r>
              <a:rPr lang="en-US" dirty="0"/>
              <a:t>Future work</a:t>
            </a:r>
            <a:endParaRPr lang="en-IN" dirty="0"/>
          </a:p>
        </p:txBody>
      </p:sp>
      <p:sp>
        <p:nvSpPr>
          <p:cNvPr id="3" name="Text Placeholder 2">
            <a:extLst>
              <a:ext uri="{FF2B5EF4-FFF2-40B4-BE49-F238E27FC236}">
                <a16:creationId xmlns:a16="http://schemas.microsoft.com/office/drawing/2014/main" id="{B9C8F112-0EA3-4444-9E3A-48C5E98FC723}"/>
              </a:ext>
            </a:extLst>
          </p:cNvPr>
          <p:cNvSpPr>
            <a:spLocks noGrp="1"/>
          </p:cNvSpPr>
          <p:nvPr>
            <p:ph type="body" idx="1"/>
          </p:nvPr>
        </p:nvSpPr>
        <p:spPr>
          <a:xfrm>
            <a:off x="1073700" y="1324175"/>
            <a:ext cx="6996600" cy="1922100"/>
          </a:xfrm>
        </p:spPr>
        <p:txBody>
          <a:bodyPr/>
          <a:lstStyle/>
          <a:p>
            <a:r>
              <a:rPr lang="en-US" dirty="0"/>
              <a:t>Provision for trending stocks will be done in website instead of google finance.</a:t>
            </a:r>
          </a:p>
          <a:p>
            <a:r>
              <a:rPr lang="en-US" dirty="0"/>
              <a:t>User can see predictions of future stock trends through website.</a:t>
            </a:r>
          </a:p>
          <a:p>
            <a:r>
              <a:rPr lang="en-US" dirty="0"/>
              <a:t>User will also be suggested stocks based upon the risk he is willing to endure.</a:t>
            </a:r>
          </a:p>
          <a:p>
            <a:r>
              <a:rPr lang="en-US" dirty="0"/>
              <a:t>Crypto currency prices can also be accessed.</a:t>
            </a:r>
            <a:endParaRPr lang="en-IN" dirty="0"/>
          </a:p>
        </p:txBody>
      </p:sp>
      <p:sp>
        <p:nvSpPr>
          <p:cNvPr id="4" name="Slide Number Placeholder 3">
            <a:extLst>
              <a:ext uri="{FF2B5EF4-FFF2-40B4-BE49-F238E27FC236}">
                <a16:creationId xmlns:a16="http://schemas.microsoft.com/office/drawing/2014/main" id="{060D0545-29A1-4376-8128-8AA7743D0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23995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D96-E5A2-42F4-8382-E7AF10CD3F69}"/>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258352EF-A2F1-4B65-A10A-FBBB472430B7}"/>
              </a:ext>
            </a:extLst>
          </p:cNvPr>
          <p:cNvSpPr>
            <a:spLocks noGrp="1"/>
          </p:cNvSpPr>
          <p:nvPr>
            <p:ph type="body" idx="1"/>
          </p:nvPr>
        </p:nvSpPr>
        <p:spPr/>
        <p:txBody>
          <a:bodyPr/>
          <a:lstStyle/>
          <a:p>
            <a:r>
              <a:rPr lang="en-US" dirty="0"/>
              <a:t>MDN web docs</a:t>
            </a:r>
          </a:p>
          <a:p>
            <a:r>
              <a:rPr lang="en-US" dirty="0"/>
              <a:t>Rapid API</a:t>
            </a:r>
          </a:p>
          <a:p>
            <a:r>
              <a:rPr lang="en-US" dirty="0"/>
              <a:t>Chart JS</a:t>
            </a:r>
          </a:p>
          <a:p>
            <a:r>
              <a:rPr lang="en-US" dirty="0"/>
              <a:t>W3Schools</a:t>
            </a:r>
            <a:endParaRPr lang="en-IN" dirty="0"/>
          </a:p>
        </p:txBody>
      </p:sp>
      <p:sp>
        <p:nvSpPr>
          <p:cNvPr id="4" name="Slide Number Placeholder 3">
            <a:extLst>
              <a:ext uri="{FF2B5EF4-FFF2-40B4-BE49-F238E27FC236}">
                <a16:creationId xmlns:a16="http://schemas.microsoft.com/office/drawing/2014/main" id="{A0BCB682-AF5F-4B08-A6A7-7CD2F9AC4A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21550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339423"/>
            <a:ext cx="6593700" cy="19726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 YOU!</a:t>
            </a:r>
            <a:endParaRPr sz="10000" dirty="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Abstract</a:t>
            </a:r>
          </a:p>
        </p:txBody>
      </p:sp>
      <p:sp>
        <p:nvSpPr>
          <p:cNvPr id="470" name="Google Shape;470;p14"/>
          <p:cNvSpPr txBox="1"/>
          <p:nvPr/>
        </p:nvSpPr>
        <p:spPr>
          <a:xfrm>
            <a:off x="1073700" y="942825"/>
            <a:ext cx="6996600" cy="325785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US" dirty="0">
                <a:solidFill>
                  <a:schemeClr val="accent3">
                    <a:lumMod val="50000"/>
                  </a:schemeClr>
                </a:solidFill>
                <a:latin typeface="Source Sans Pro" panose="020B0503030403020204" pitchFamily="34" charset="0"/>
                <a:ea typeface="Source Sans Pro" panose="020B0503030403020204" pitchFamily="34" charset="0"/>
              </a:rPr>
              <a:t>This project is a website that displays stock price information for a specific company. Users can input the company's ticker symbol, and the website will display current stock prices as well as historical data. The website also includes charts and graphs to visually display the stock's performance over time. The website is user-friendly and easy to navigate, making it a convenient tool for investors and traders to stay up-to-date on their investments. Additionally, the website is responsive and can be accessed on any device. Overall, this project aims to provide a reliable and accessible source of stock market information for individual investors.</a:t>
            </a:r>
            <a:endParaRPr lang="en-US" dirty="0">
              <a:solidFill>
                <a:schemeClr val="accent3">
                  <a:lumMod val="50000"/>
                </a:schemeClr>
              </a:solidFill>
              <a:latin typeface="Source Sans Pro" panose="020B0503030403020204" pitchFamily="34" charset="0"/>
              <a:ea typeface="Source Sans Pro" panose="020B0503030403020204" pitchFamily="34" charset="0"/>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title"/>
          </p:nvPr>
        </p:nvSpPr>
        <p:spPr>
          <a:xfrm>
            <a:off x="1073700" y="403199"/>
            <a:ext cx="6996600" cy="593925"/>
          </a:xfrm>
        </p:spPr>
        <p:txBody>
          <a:bodyPr spcFirstLastPara="1" wrap="square" lIns="91425" tIns="91425" rIns="91425" bIns="91425" anchor="b" anchorCtr="0">
            <a:normAutofit/>
          </a:bodyPr>
          <a:lstStyle/>
          <a:p>
            <a:pPr lvl="0"/>
            <a:r>
              <a:rPr lang="en-US" dirty="0"/>
              <a:t>Introduction</a:t>
            </a:r>
          </a:p>
        </p:txBody>
      </p:sp>
      <p:sp>
        <p:nvSpPr>
          <p:cNvPr id="479" name="Google Shape;479;p15"/>
          <p:cNvSpPr txBox="1">
            <a:spLocks noGrp="1"/>
          </p:cNvSpPr>
          <p:nvPr>
            <p:ph type="body" idx="1"/>
          </p:nvPr>
        </p:nvSpPr>
        <p:spPr>
          <a:xfrm>
            <a:off x="1073700" y="1209600"/>
            <a:ext cx="6996600" cy="2007875"/>
          </a:xfrm>
        </p:spPr>
        <p:txBody>
          <a:bodyPr spcFirstLastPara="1" wrap="square" lIns="91425" tIns="91425" rIns="91425" bIns="91425" anchor="t" anchorCtr="0">
            <a:noAutofit/>
          </a:bodyPr>
          <a:lstStyle/>
          <a:p>
            <a:pPr marL="101600" lvl="0" indent="0">
              <a:buNone/>
            </a:pPr>
            <a:r>
              <a:rPr lang="en-US" dirty="0"/>
              <a:t>This is a web development project which gives the stock price history of a company stock by its name .It helps the users better understand the company stock performance and make informed decisions while buying a stock.</a:t>
            </a:r>
          </a:p>
          <a:p>
            <a:pPr marL="101600" lvl="0" indent="0">
              <a:buNone/>
            </a:pPr>
            <a:r>
              <a:rPr lang="en-US" dirty="0"/>
              <a:t>This website also provide information regarding crypto currencies it also shows the user information regarding todays best performing stock </a:t>
            </a:r>
          </a:p>
        </p:txBody>
      </p:sp>
      <p:sp>
        <p:nvSpPr>
          <p:cNvPr id="480" name="Google Shape;480;p15"/>
          <p:cNvSpPr txBox="1">
            <a:spLocks noGrp="1"/>
          </p:cNvSpPr>
          <p:nvPr>
            <p:ph type="sldNum" idx="12"/>
          </p:nvPr>
        </p:nvSpPr>
        <p:spPr/>
        <p:txBody>
          <a:bodyPr spcFirstLastPara="1" wrap="square" lIns="91425" tIns="91425" rIns="91425" bIns="91425" anchor="t" anchorCtr="0">
            <a:noAutofit/>
          </a:bodyPr>
          <a:lstStyle/>
          <a:p>
            <a:pPr lvl="0"/>
            <a:fld id="{00000000-1234-1234-1234-123412341234}" type="slidenum">
              <a:rPr lang="en"/>
              <a:pPr lvl="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extBox 3">
            <a:extLst>
              <a:ext uri="{FF2B5EF4-FFF2-40B4-BE49-F238E27FC236}">
                <a16:creationId xmlns:a16="http://schemas.microsoft.com/office/drawing/2014/main" id="{3D46B42D-B2C5-4676-A07E-D06466F67042}"/>
              </a:ext>
            </a:extLst>
          </p:cNvPr>
          <p:cNvSpPr txBox="1"/>
          <p:nvPr/>
        </p:nvSpPr>
        <p:spPr>
          <a:xfrm>
            <a:off x="3747600" y="1555200"/>
            <a:ext cx="1465200" cy="400110"/>
          </a:xfrm>
          <a:prstGeom prst="rect">
            <a:avLst/>
          </a:prstGeom>
          <a:noFill/>
        </p:spPr>
        <p:txBody>
          <a:bodyPr wrap="square" rtlCol="0">
            <a:spAutoFit/>
          </a:bodyPr>
          <a:lstStyle/>
          <a:p>
            <a:r>
              <a:rPr lang="en-US" sz="2000" b="1" dirty="0">
                <a:solidFill>
                  <a:schemeClr val="accent2">
                    <a:lumMod val="75000"/>
                  </a:schemeClr>
                </a:solidFill>
                <a:latin typeface="Oswald"/>
                <a:ea typeface="Source Sans Pro" panose="020B0503030403020204" pitchFamily="34" charset="0"/>
                <a:sym typeface="Oswald"/>
              </a:rPr>
              <a:t>Overview</a:t>
            </a:r>
            <a:endParaRPr lang="en-IN" sz="2000" dirty="0">
              <a:solidFill>
                <a:schemeClr val="accent2">
                  <a:lumMod val="75000"/>
                </a:schemeClr>
              </a:solidFill>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a16="http://schemas.microsoft.com/office/drawing/2014/main" id="{AAA4EF4E-A774-44AF-9B84-3A5145A61845}"/>
              </a:ext>
            </a:extLst>
          </p:cNvPr>
          <p:cNvSpPr txBox="1"/>
          <p:nvPr/>
        </p:nvSpPr>
        <p:spPr>
          <a:xfrm>
            <a:off x="909000" y="2060808"/>
            <a:ext cx="7142400" cy="1161472"/>
          </a:xfrm>
          <a:prstGeom prst="rect">
            <a:avLst/>
          </a:prstGeom>
          <a:noFill/>
        </p:spPr>
        <p:txBody>
          <a:bodyPr wrap="square" rtlCol="0">
            <a:spAutoFit/>
          </a:bodyPr>
          <a:lstStyle/>
          <a:p>
            <a:pPr>
              <a:lnSpc>
                <a:spcPct val="150000"/>
              </a:lnSpc>
            </a:pPr>
            <a:r>
              <a:rPr lang="en-US" sz="1600" dirty="0">
                <a:solidFill>
                  <a:schemeClr val="accent3">
                    <a:lumMod val="50000"/>
                  </a:schemeClr>
                </a:solidFill>
                <a:latin typeface="Source Sans Pro" panose="020B0503030403020204" pitchFamily="34" charset="0"/>
                <a:ea typeface="Source Sans Pro" panose="020B0503030403020204" pitchFamily="34" charset="0"/>
              </a:rPr>
              <a:t>Stock market on an average provides 13%growth every year so it is important for every on to have basic knowledge about stock market Our website is user friendly any one can use it very easily.</a:t>
            </a:r>
            <a:endParaRPr lang="en-IN" sz="1600" dirty="0">
              <a:solidFill>
                <a:schemeClr val="accent3">
                  <a:lumMod val="50000"/>
                </a:schemeClr>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2" name="Title 1">
            <a:extLst>
              <a:ext uri="{FF2B5EF4-FFF2-40B4-BE49-F238E27FC236}">
                <a16:creationId xmlns:a16="http://schemas.microsoft.com/office/drawing/2014/main" id="{D5C8B335-42BF-48F8-A19D-2461F439432C}"/>
              </a:ext>
            </a:extLst>
          </p:cNvPr>
          <p:cNvSpPr>
            <a:spLocks noGrp="1"/>
          </p:cNvSpPr>
          <p:nvPr>
            <p:ph type="title"/>
          </p:nvPr>
        </p:nvSpPr>
        <p:spPr/>
        <p:txBody>
          <a:bodyPr/>
          <a:lstStyle/>
          <a:p>
            <a:r>
              <a:rPr lang="en-US" dirty="0"/>
              <a:t>System Requirements</a:t>
            </a:r>
            <a:endParaRPr lang="en-IN" dirty="0"/>
          </a:p>
        </p:txBody>
      </p:sp>
      <p:sp>
        <p:nvSpPr>
          <p:cNvPr id="493" name="Google Shape;493;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US" dirty="0"/>
              <a:t>This project is build using HTML ,CSS ,and Java Script. So it doesn’t need more then basic bowser like Chrome and a good enough internet connection.</a:t>
            </a:r>
          </a:p>
        </p:txBody>
      </p:sp>
      <p:sp>
        <p:nvSpPr>
          <p:cNvPr id="494" name="Google Shape;494;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rPr>
              <a:t>Working</a:t>
            </a:r>
            <a:endParaRPr dirty="0">
              <a:solidFill>
                <a:schemeClr val="accent2"/>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r>
              <a:rPr lang="en-US" dirty="0"/>
              <a:t>This website works by taking in the stock name of a stock from the user and then accessing the previous stock prices from Yahoo finance API and mapping them though Chart JS.</a:t>
            </a: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457200" y="2152275"/>
            <a:ext cx="3160693"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dirty="0">
                <a:solidFill>
                  <a:srgbClr val="FFFFFF"/>
                </a:solidFill>
                <a:latin typeface="Oswald"/>
                <a:ea typeface="Oswald"/>
                <a:cs typeface="Oswald"/>
                <a:sym typeface="Oswald"/>
              </a:rPr>
              <a:t>Initial login page</a:t>
            </a:r>
            <a:endParaRPr b="1" dirty="0">
              <a:solidFill>
                <a:srgbClr val="FFFFFF"/>
              </a:solidFill>
              <a:latin typeface="Oswald"/>
              <a:ea typeface="Oswald"/>
              <a:cs typeface="Oswald"/>
              <a:sym typeface="Oswald"/>
            </a:endParaRPr>
          </a:p>
          <a:p>
            <a:pPr marL="0" lvl="0" indent="0" algn="l" rtl="0">
              <a:spcBef>
                <a:spcPts val="600"/>
              </a:spcBef>
              <a:spcAft>
                <a:spcPts val="0"/>
              </a:spcAft>
              <a:buNone/>
            </a:pPr>
            <a:r>
              <a:rPr lang="en-IN" dirty="0"/>
              <a:t>A</a:t>
            </a:r>
            <a:r>
              <a:rPr lang="en" dirty="0"/>
              <a:t>sks t</a:t>
            </a:r>
            <a:r>
              <a:rPr lang="en-IN" dirty="0"/>
              <a:t>he</a:t>
            </a:r>
            <a:r>
              <a:rPr lang="en" dirty="0"/>
              <a:t> user for his userId and password</a:t>
            </a:r>
            <a:endParaRPr dirty="0"/>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709" name="Google Shape;709;p34"/>
          <p:cNvGrpSpPr/>
          <p:nvPr/>
        </p:nvGrpSpPr>
        <p:grpSpPr>
          <a:xfrm>
            <a:off x="3139200" y="1849779"/>
            <a:ext cx="5966274"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10062C73-7841-4192-8F34-FA1CF1619C07}"/>
              </a:ext>
            </a:extLst>
          </p:cNvPr>
          <p:cNvPicPr>
            <a:picLocks noChangeAspect="1"/>
          </p:cNvPicPr>
          <p:nvPr/>
        </p:nvPicPr>
        <p:blipFill>
          <a:blip r:embed="rId3"/>
          <a:stretch>
            <a:fillRect/>
          </a:stretch>
        </p:blipFill>
        <p:spPr>
          <a:xfrm>
            <a:off x="3787200" y="1989938"/>
            <a:ext cx="4680000" cy="2299785"/>
          </a:xfrm>
          <a:prstGeom prst="rect">
            <a:avLst/>
          </a:prstGeom>
        </p:spPr>
      </p:pic>
    </p:spTree>
    <p:extLst>
      <p:ext uri="{BB962C8B-B14F-4D97-AF65-F5344CB8AC3E}">
        <p14:creationId xmlns:p14="http://schemas.microsoft.com/office/powerpoint/2010/main" val="82841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300392" y="1321050"/>
            <a:ext cx="24732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dirty="0">
                <a:solidFill>
                  <a:srgbClr val="FFFFFF"/>
                </a:solidFill>
                <a:latin typeface="Oswald"/>
                <a:ea typeface="Oswald"/>
                <a:cs typeface="Oswald"/>
                <a:sym typeface="Oswald"/>
              </a:rPr>
              <a:t>Search bar</a:t>
            </a:r>
            <a:endParaRPr lang="en-US" b="1" dirty="0">
              <a:solidFill>
                <a:srgbClr val="FFFFFF"/>
              </a:solidFill>
              <a:latin typeface="Oswald"/>
              <a:ea typeface="Oswald"/>
              <a:cs typeface="Oswald"/>
              <a:sym typeface="Oswald"/>
            </a:endParaRPr>
          </a:p>
          <a:p>
            <a:pPr marL="0" lvl="0" indent="0" algn="l" rtl="0">
              <a:spcBef>
                <a:spcPts val="600"/>
              </a:spcBef>
              <a:spcAft>
                <a:spcPts val="0"/>
              </a:spcAft>
              <a:buNone/>
            </a:pPr>
            <a:r>
              <a:rPr lang="en-US" dirty="0"/>
              <a:t>Ask the user for the name of the stock to show the trends.</a:t>
            </a: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0" name="Google Shape;709;p34">
            <a:extLst>
              <a:ext uri="{FF2B5EF4-FFF2-40B4-BE49-F238E27FC236}">
                <a16:creationId xmlns:a16="http://schemas.microsoft.com/office/drawing/2014/main" id="{F912A811-46BD-463C-8A7B-89C8C716BEE3}"/>
              </a:ext>
            </a:extLst>
          </p:cNvPr>
          <p:cNvGrpSpPr/>
          <p:nvPr/>
        </p:nvGrpSpPr>
        <p:grpSpPr>
          <a:xfrm>
            <a:off x="2584800" y="1526400"/>
            <a:ext cx="6520675" cy="2984603"/>
            <a:chOff x="1177450" y="241631"/>
            <a:chExt cx="6173152" cy="3616776"/>
          </a:xfrm>
        </p:grpSpPr>
        <p:sp>
          <p:nvSpPr>
            <p:cNvPr id="11" name="Google Shape;710;p34">
              <a:extLst>
                <a:ext uri="{FF2B5EF4-FFF2-40B4-BE49-F238E27FC236}">
                  <a16:creationId xmlns:a16="http://schemas.microsoft.com/office/drawing/2014/main" id="{2637955D-A42D-4F17-A9B8-84F9221BFFFD}"/>
                </a:ext>
              </a:extLst>
            </p:cNvPr>
            <p:cNvSpPr/>
            <p:nvPr/>
          </p:nvSpPr>
          <p:spPr>
            <a:xfrm>
              <a:off x="1555962" y="241631"/>
              <a:ext cx="5287920"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11;p34">
              <a:extLst>
                <a:ext uri="{FF2B5EF4-FFF2-40B4-BE49-F238E27FC236}">
                  <a16:creationId xmlns:a16="http://schemas.microsoft.com/office/drawing/2014/main" id="{E9FFA509-1CD0-4795-82B2-95D6263BDECF}"/>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12;p34">
              <a:extLst>
                <a:ext uri="{FF2B5EF4-FFF2-40B4-BE49-F238E27FC236}">
                  <a16:creationId xmlns:a16="http://schemas.microsoft.com/office/drawing/2014/main" id="{AB5D4642-3FD8-4568-82E9-84B5E0FE4A27}"/>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13;p34">
              <a:extLst>
                <a:ext uri="{FF2B5EF4-FFF2-40B4-BE49-F238E27FC236}">
                  <a16:creationId xmlns:a16="http://schemas.microsoft.com/office/drawing/2014/main" id="{C451ADDA-85C4-444F-901D-0DCA0A0B2C2E}"/>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id="{D46AC137-1740-47CA-906C-2C5D02393C55}"/>
              </a:ext>
            </a:extLst>
          </p:cNvPr>
          <p:cNvPicPr>
            <a:picLocks noChangeAspect="1"/>
          </p:cNvPicPr>
          <p:nvPr/>
        </p:nvPicPr>
        <p:blipFill>
          <a:blip r:embed="rId3"/>
          <a:stretch>
            <a:fillRect/>
          </a:stretch>
        </p:blipFill>
        <p:spPr>
          <a:xfrm>
            <a:off x="3199175" y="1699088"/>
            <a:ext cx="5160025" cy="2523172"/>
          </a:xfrm>
          <a:prstGeom prst="rect">
            <a:avLst/>
          </a:prstGeom>
        </p:spPr>
      </p:pic>
    </p:spTree>
    <p:extLst>
      <p:ext uri="{BB962C8B-B14F-4D97-AF65-F5344CB8AC3E}">
        <p14:creationId xmlns:p14="http://schemas.microsoft.com/office/powerpoint/2010/main" val="224268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0" y="1413619"/>
            <a:ext cx="24732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a:solidFill>
                  <a:srgbClr val="FFFFFF"/>
                </a:solidFill>
                <a:latin typeface="Oswald"/>
                <a:ea typeface="Oswald"/>
                <a:cs typeface="Oswald"/>
                <a:sym typeface="Oswald"/>
              </a:rPr>
              <a:t>Stock trends graph</a:t>
            </a:r>
            <a:endParaRPr lang="en-US" b="1" dirty="0">
              <a:solidFill>
                <a:srgbClr val="FFFFFF"/>
              </a:solidFill>
              <a:latin typeface="Oswald"/>
              <a:ea typeface="Oswald"/>
              <a:cs typeface="Oswald"/>
              <a:sym typeface="Oswald"/>
            </a:endParaRPr>
          </a:p>
          <a:p>
            <a:pPr marL="0" lvl="0" indent="0" algn="l" rtl="0">
              <a:spcBef>
                <a:spcPts val="600"/>
              </a:spcBef>
              <a:spcAft>
                <a:spcPts val="0"/>
              </a:spcAft>
              <a:buNone/>
            </a:pPr>
            <a:r>
              <a:rPr lang="en-US" dirty="0"/>
              <a:t>On entering the stork name and clicking submit an interactive stock graph is shown</a:t>
            </a: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6" name="Google Shape;709;p34">
            <a:extLst>
              <a:ext uri="{FF2B5EF4-FFF2-40B4-BE49-F238E27FC236}">
                <a16:creationId xmlns:a16="http://schemas.microsoft.com/office/drawing/2014/main" id="{1AB2A0E3-9148-4696-93A8-4F3AC23B34EE}"/>
              </a:ext>
            </a:extLst>
          </p:cNvPr>
          <p:cNvGrpSpPr/>
          <p:nvPr/>
        </p:nvGrpSpPr>
        <p:grpSpPr>
          <a:xfrm>
            <a:off x="2030400" y="1413618"/>
            <a:ext cx="7075075" cy="3496781"/>
            <a:chOff x="1177450" y="241631"/>
            <a:chExt cx="6173152" cy="3616776"/>
          </a:xfrm>
        </p:grpSpPr>
        <p:sp>
          <p:nvSpPr>
            <p:cNvPr id="17" name="Google Shape;710;p34">
              <a:extLst>
                <a:ext uri="{FF2B5EF4-FFF2-40B4-BE49-F238E27FC236}">
                  <a16:creationId xmlns:a16="http://schemas.microsoft.com/office/drawing/2014/main" id="{FBFF1B18-3732-4BD4-8100-75B9C5EA55D8}"/>
                </a:ext>
              </a:extLst>
            </p:cNvPr>
            <p:cNvSpPr/>
            <p:nvPr/>
          </p:nvSpPr>
          <p:spPr>
            <a:xfrm>
              <a:off x="1555962" y="241631"/>
              <a:ext cx="5287920"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11;p34">
              <a:extLst>
                <a:ext uri="{FF2B5EF4-FFF2-40B4-BE49-F238E27FC236}">
                  <a16:creationId xmlns:a16="http://schemas.microsoft.com/office/drawing/2014/main" id="{6D203C30-EA65-4CAC-AF67-C61EF92F715F}"/>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12;p34">
              <a:extLst>
                <a:ext uri="{FF2B5EF4-FFF2-40B4-BE49-F238E27FC236}">
                  <a16:creationId xmlns:a16="http://schemas.microsoft.com/office/drawing/2014/main" id="{51303291-8F3F-4C7E-9A63-EF2814CF548C}"/>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13;p34">
              <a:extLst>
                <a:ext uri="{FF2B5EF4-FFF2-40B4-BE49-F238E27FC236}">
                  <a16:creationId xmlns:a16="http://schemas.microsoft.com/office/drawing/2014/main" id="{B9EA846D-2376-421C-AF7F-9D764C7B4A26}"/>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1" name="Picture 20">
            <a:extLst>
              <a:ext uri="{FF2B5EF4-FFF2-40B4-BE49-F238E27FC236}">
                <a16:creationId xmlns:a16="http://schemas.microsoft.com/office/drawing/2014/main" id="{1A4CDD5C-A09F-4C3E-BE2F-5F433BC4B2E9}"/>
              </a:ext>
            </a:extLst>
          </p:cNvPr>
          <p:cNvPicPr>
            <a:picLocks noChangeAspect="1"/>
          </p:cNvPicPr>
          <p:nvPr/>
        </p:nvPicPr>
        <p:blipFill>
          <a:blip r:embed="rId3"/>
          <a:stretch>
            <a:fillRect/>
          </a:stretch>
        </p:blipFill>
        <p:spPr>
          <a:xfrm>
            <a:off x="2685600" y="1567086"/>
            <a:ext cx="5680800" cy="3021061"/>
          </a:xfrm>
          <a:prstGeom prst="rect">
            <a:avLst/>
          </a:prstGeom>
        </p:spPr>
      </p:pic>
    </p:spTree>
    <p:extLst>
      <p:ext uri="{BB962C8B-B14F-4D97-AF65-F5344CB8AC3E}">
        <p14:creationId xmlns:p14="http://schemas.microsoft.com/office/powerpoint/2010/main" val="685524108"/>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437</Words>
  <Application>Microsoft Office PowerPoint</Application>
  <PresentationFormat>On-screen Show (16:9)</PresentationFormat>
  <Paragraphs>46</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Arial</vt:lpstr>
      <vt:lpstr>Source Sans Pro</vt:lpstr>
      <vt:lpstr>Oswald</vt:lpstr>
      <vt:lpstr>Quince template</vt:lpstr>
      <vt:lpstr>Stock Trends Website</vt:lpstr>
      <vt:lpstr>Abstract</vt:lpstr>
      <vt:lpstr>Introduction</vt:lpstr>
      <vt:lpstr>PowerPoint Presentation</vt:lpstr>
      <vt:lpstr>System Requirements</vt:lpstr>
      <vt:lpstr>Working</vt:lpstr>
      <vt:lpstr>PowerPoint Presentation</vt:lpstr>
      <vt:lpstr>PowerPoint Presentation</vt:lpstr>
      <vt:lpstr>PowerPoint Presentation</vt:lpstr>
      <vt:lpstr>PowerPoint Presentation</vt:lpstr>
      <vt:lpstr>PowerPoint Presentation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Trends Website</dc:title>
  <dc:creator>Vishroth Pulichinthala</dc:creator>
  <cp:lastModifiedBy>Vishroth Pulichinthala</cp:lastModifiedBy>
  <cp:revision>13</cp:revision>
  <dcterms:modified xsi:type="dcterms:W3CDTF">2023-02-06T03:44:36Z</dcterms:modified>
</cp:coreProperties>
</file>