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  <p:sldMasterId id="2147483667" r:id="rId3"/>
    <p:sldMasterId id="2147483668" r:id="rId4"/>
    <p:sldMasterId id="2147483669" r:id="rId5"/>
    <p:sldMasterId id="2147483670" r:id="rId6"/>
  </p:sldMasterIdLst>
  <p:notesMasterIdLst>
    <p:notesMasterId r:id="rId16"/>
  </p:notesMasterIdLst>
  <p:sldIdLst>
    <p:sldId id="256" r:id="rId7"/>
    <p:sldId id="265" r:id="rId8"/>
    <p:sldId id="264" r:id="rId9"/>
    <p:sldId id="258" r:id="rId10"/>
    <p:sldId id="266" r:id="rId11"/>
    <p:sldId id="259" r:id="rId12"/>
    <p:sldId id="260" r:id="rId13"/>
    <p:sldId id="261" r:id="rId14"/>
    <p:sldId id="26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1B1B4-B16B-E603-867A-4A5AFFBF0161}" v="8" dt="2025-03-13T17:00:38.902"/>
    <p1510:client id="{7FE9A0AF-BAE8-4B01-B80C-A2CD44911D38}" v="1088" dt="2025-03-13T20:52:15.915"/>
    <p1510:client id="{BAA8D3AC-2434-AA56-4FE9-8490C6365AD8}" v="17" dt="2025-03-13T17:02:33.853"/>
    <p1510:client id="{E2F26E03-4358-41EE-9C50-F5640C90DA6D}" v="1040" dt="2025-03-13T20:04:58.820"/>
    <p1510:client id="{FEF6AC99-1B74-4FED-9647-BD330633A0D8}" v="581" dt="2025-03-13T20:29:31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11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19:11:04.7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19:11:36.0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19:11:36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19:11:36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19:11:36.8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19:11:38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19:11:38.5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19:11:38.8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19:11:39.3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489ec059b_2_25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33489ec059b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3489ec059b_2_76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33489ec059b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AC91E822-2823-5B64-A886-0B9EE0E8F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3489ec059b_2_76:notes">
            <a:extLst>
              <a:ext uri="{FF2B5EF4-FFF2-40B4-BE49-F238E27FC236}">
                <a16:creationId xmlns:a16="http://schemas.microsoft.com/office/drawing/2014/main" id="{296C185D-5592-AD4F-5A50-1FFB895759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33489ec059b_2_76:notes">
            <a:extLst>
              <a:ext uri="{FF2B5EF4-FFF2-40B4-BE49-F238E27FC236}">
                <a16:creationId xmlns:a16="http://schemas.microsoft.com/office/drawing/2014/main" id="{EF1CE286-07B4-104E-6022-3356B168B1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231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489ec059b_2_109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33489ec059b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86E4AA9C-98B7-AF0A-EC10-EC0E93409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489ec059b_2_109:notes">
            <a:extLst>
              <a:ext uri="{FF2B5EF4-FFF2-40B4-BE49-F238E27FC236}">
                <a16:creationId xmlns:a16="http://schemas.microsoft.com/office/drawing/2014/main" id="{951A790C-723C-BEA4-289E-CA4F929858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33489ec059b_2_109:notes">
            <a:extLst>
              <a:ext uri="{FF2B5EF4-FFF2-40B4-BE49-F238E27FC236}">
                <a16:creationId xmlns:a16="http://schemas.microsoft.com/office/drawing/2014/main" id="{C7CDF685-17BF-8254-9404-458AC926EF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927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489ec059b_2_141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33489ec059b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489ec059b_2_171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33489ec059b_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3489ec059b_2_206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33489ec059b_2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3489ec059b_2_220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33489ec059b_2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blank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63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_1_1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_1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6" type="blank">
  <p:cSld name="BLANK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6120" y="-1231920"/>
            <a:ext cx="9806580" cy="7973460"/>
            <a:chOff x="-6120" y="-1231920"/>
            <a:chExt cx="9806580" cy="7973460"/>
          </a:xfrm>
        </p:grpSpPr>
        <p:sp>
          <p:nvSpPr>
            <p:cNvPr id="52" name="Google Shape;52;p13"/>
            <p:cNvSpPr/>
            <p:nvPr/>
          </p:nvSpPr>
          <p:spPr>
            <a:xfrm rot="-5400000">
              <a:off x="7120080" y="4061160"/>
              <a:ext cx="3519720" cy="184104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0" y="4104720"/>
              <a:ext cx="3519720" cy="184104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 rot="10800000">
              <a:off x="-6120" y="-1231920"/>
              <a:ext cx="9150120" cy="1910520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13"/>
          <p:cNvGrpSpPr/>
          <p:nvPr/>
        </p:nvGrpSpPr>
        <p:grpSpPr>
          <a:xfrm>
            <a:off x="-886320" y="302400"/>
            <a:ext cx="10998720" cy="4878360"/>
            <a:chOff x="-886320" y="302400"/>
            <a:chExt cx="10998720" cy="4878360"/>
          </a:xfrm>
        </p:grpSpPr>
        <p:sp>
          <p:nvSpPr>
            <p:cNvPr id="56" name="Google Shape;56;p13"/>
            <p:cNvSpPr/>
            <p:nvPr/>
          </p:nvSpPr>
          <p:spPr>
            <a:xfrm>
              <a:off x="2581200" y="4914360"/>
              <a:ext cx="1417680" cy="266400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 flipH="1">
              <a:off x="7266240" y="4937760"/>
              <a:ext cx="1204920" cy="218880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-293400" y="4455720"/>
              <a:ext cx="1006200" cy="182880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 rot="10800000" flipH="1">
              <a:off x="8291160" y="570240"/>
              <a:ext cx="1821240" cy="183600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 flipH="1">
              <a:off x="-886320" y="302400"/>
              <a:ext cx="1417680" cy="266400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13"/>
          <p:cNvGrpSpPr/>
          <p:nvPr/>
        </p:nvGrpSpPr>
        <p:grpSpPr>
          <a:xfrm>
            <a:off x="-688680" y="-2416320"/>
            <a:ext cx="11167200" cy="9104040"/>
            <a:chOff x="-688680" y="-2416320"/>
            <a:chExt cx="11167200" cy="9104040"/>
          </a:xfrm>
        </p:grpSpPr>
        <p:grpSp>
          <p:nvGrpSpPr>
            <p:cNvPr id="62" name="Google Shape;62;p13"/>
            <p:cNvGrpSpPr/>
            <p:nvPr/>
          </p:nvGrpSpPr>
          <p:grpSpPr>
            <a:xfrm>
              <a:off x="6699600" y="4455720"/>
              <a:ext cx="3778920" cy="1782360"/>
              <a:chOff x="6699600" y="4455720"/>
              <a:chExt cx="3778920" cy="1782360"/>
            </a:xfrm>
          </p:grpSpPr>
          <p:sp>
            <p:nvSpPr>
              <p:cNvPr id="63" name="Google Shape;63;p13"/>
              <p:cNvSpPr/>
              <p:nvPr/>
            </p:nvSpPr>
            <p:spPr>
              <a:xfrm>
                <a:off x="7674120" y="4455720"/>
                <a:ext cx="2804400" cy="1536840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91425" rIns="90000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6699600" y="4701240"/>
                <a:ext cx="2804400" cy="1536840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91425" rIns="90000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3"/>
            <p:cNvGrpSpPr/>
            <p:nvPr/>
          </p:nvGrpSpPr>
          <p:grpSpPr>
            <a:xfrm>
              <a:off x="-48960" y="4604040"/>
              <a:ext cx="5423760" cy="2083680"/>
              <a:chOff x="-48960" y="4604040"/>
              <a:chExt cx="5423760" cy="208368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-48960" y="4604040"/>
                <a:ext cx="4494240" cy="2083680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91425" rIns="90000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880560" y="4604040"/>
                <a:ext cx="4494240" cy="2083680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91425" rIns="90000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" name="Google Shape;68;p13"/>
            <p:cNvSpPr/>
            <p:nvPr/>
          </p:nvSpPr>
          <p:spPr>
            <a:xfrm rot="10800000">
              <a:off x="-688680" y="-1172880"/>
              <a:ext cx="2804400" cy="1536840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10800000">
              <a:off x="4881240" y="-2416320"/>
              <a:ext cx="5114520" cy="3016800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7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-642240" y="-1482480"/>
            <a:ext cx="10415520" cy="7927560"/>
            <a:chOff x="-642240" y="-1482480"/>
            <a:chExt cx="10415520" cy="7927560"/>
          </a:xfrm>
        </p:grpSpPr>
        <p:sp>
          <p:nvSpPr>
            <p:cNvPr id="77" name="Google Shape;77;p15"/>
            <p:cNvSpPr/>
            <p:nvPr/>
          </p:nvSpPr>
          <p:spPr>
            <a:xfrm rot="10800000">
              <a:off x="-642240" y="-1482480"/>
              <a:ext cx="9294120" cy="1910520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6253560" y="4604040"/>
              <a:ext cx="3519720" cy="184104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-733680" y="0"/>
            <a:ext cx="7267320" cy="5159880"/>
            <a:chOff x="-733680" y="0"/>
            <a:chExt cx="7267320" cy="5159880"/>
          </a:xfrm>
        </p:grpSpPr>
        <p:sp>
          <p:nvSpPr>
            <p:cNvPr id="80" name="Google Shape;80;p15"/>
            <p:cNvSpPr/>
            <p:nvPr/>
          </p:nvSpPr>
          <p:spPr>
            <a:xfrm rot="10800000">
              <a:off x="4162320" y="4977000"/>
              <a:ext cx="1006200" cy="182880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 rot="10800000">
              <a:off x="5115960" y="0"/>
              <a:ext cx="1417680" cy="266400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-733680" y="4325040"/>
              <a:ext cx="1821240" cy="183600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0" y="-2236320"/>
            <a:ext cx="9822600" cy="9718920"/>
            <a:chOff x="0" y="-2236320"/>
            <a:chExt cx="9822600" cy="9718920"/>
          </a:xfrm>
        </p:grpSpPr>
        <p:sp>
          <p:nvSpPr>
            <p:cNvPr id="84" name="Google Shape;84;p15"/>
            <p:cNvSpPr/>
            <p:nvPr/>
          </p:nvSpPr>
          <p:spPr>
            <a:xfrm rot="10800000">
              <a:off x="4708080" y="-2236320"/>
              <a:ext cx="5114520" cy="3016800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0" y="4465800"/>
              <a:ext cx="5114520" cy="3016800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15"/>
          <p:cNvGrpSpPr/>
          <p:nvPr/>
        </p:nvGrpSpPr>
        <p:grpSpPr>
          <a:xfrm>
            <a:off x="-1344240" y="539640"/>
            <a:ext cx="3074040" cy="453240"/>
            <a:chOff x="-1344240" y="539640"/>
            <a:chExt cx="3074040" cy="453240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-1344240" y="614520"/>
              <a:ext cx="2877120" cy="223200"/>
              <a:chOff x="-1344240" y="614520"/>
              <a:chExt cx="2877120" cy="223200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-1344240" y="614520"/>
                <a:ext cx="2831760" cy="203760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1487880" y="792720"/>
                <a:ext cx="45000" cy="4500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5825" rIns="90000" bIns="158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-1279800" y="947880"/>
              <a:ext cx="3009600" cy="45000"/>
              <a:chOff x="-1279800" y="947880"/>
              <a:chExt cx="3009600" cy="45000"/>
            </a:xfrm>
          </p:grpSpPr>
          <p:cxnSp>
            <p:nvCxnSpPr>
              <p:cNvPr id="91" name="Google Shape;91;p15"/>
              <p:cNvCxnSpPr/>
              <p:nvPr/>
            </p:nvCxnSpPr>
            <p:spPr>
              <a:xfrm>
                <a:off x="-1279800" y="970560"/>
                <a:ext cx="2970720" cy="72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2" name="Google Shape;92;p15"/>
              <p:cNvSpPr/>
              <p:nvPr/>
            </p:nvSpPr>
            <p:spPr>
              <a:xfrm>
                <a:off x="1684800" y="947880"/>
                <a:ext cx="45000" cy="4500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5825" rIns="90000" bIns="158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Google Shape;93;p15"/>
            <p:cNvGrpSpPr/>
            <p:nvPr/>
          </p:nvGrpSpPr>
          <p:grpSpPr>
            <a:xfrm>
              <a:off x="-1294560" y="539640"/>
              <a:ext cx="2430000" cy="184680"/>
              <a:chOff x="-1294560" y="539640"/>
              <a:chExt cx="2430000" cy="184680"/>
            </a:xfrm>
          </p:grpSpPr>
          <p:sp>
            <p:nvSpPr>
              <p:cNvPr id="94" name="Google Shape;94;p15"/>
              <p:cNvSpPr/>
              <p:nvPr/>
            </p:nvSpPr>
            <p:spPr>
              <a:xfrm>
                <a:off x="1087560" y="676440"/>
                <a:ext cx="47880" cy="4788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6900" rIns="90000" bIns="16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-1294560" y="539640"/>
                <a:ext cx="2381760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7"/>
          <p:cNvGrpSpPr/>
          <p:nvPr/>
        </p:nvGrpSpPr>
        <p:grpSpPr>
          <a:xfrm>
            <a:off x="-106920" y="-1643760"/>
            <a:ext cx="9547560" cy="7355880"/>
            <a:chOff x="-106920" y="-1643760"/>
            <a:chExt cx="9547560" cy="7355880"/>
          </a:xfrm>
        </p:grpSpPr>
        <p:sp>
          <p:nvSpPr>
            <p:cNvPr id="101" name="Google Shape;101;p17"/>
            <p:cNvSpPr/>
            <p:nvPr/>
          </p:nvSpPr>
          <p:spPr>
            <a:xfrm>
              <a:off x="6636240" y="4175280"/>
              <a:ext cx="2804400" cy="1536840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 rot="10800000" flipH="1">
              <a:off x="-106920" y="-1643760"/>
              <a:ext cx="9356760" cy="1886400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7"/>
          <p:cNvSpPr/>
          <p:nvPr/>
        </p:nvSpPr>
        <p:spPr>
          <a:xfrm rot="10800000" flipH="1">
            <a:off x="5675040" y="4960800"/>
            <a:ext cx="1006200" cy="182880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17"/>
          <p:cNvGrpSpPr/>
          <p:nvPr/>
        </p:nvGrpSpPr>
        <p:grpSpPr>
          <a:xfrm>
            <a:off x="-1227600" y="-1129680"/>
            <a:ext cx="11724120" cy="8567640"/>
            <a:chOff x="-1227600" y="-1129680"/>
            <a:chExt cx="11724120" cy="8567640"/>
          </a:xfrm>
        </p:grpSpPr>
        <p:sp>
          <p:nvSpPr>
            <p:cNvPr id="105" name="Google Shape;105;p17"/>
            <p:cNvSpPr/>
            <p:nvPr/>
          </p:nvSpPr>
          <p:spPr>
            <a:xfrm flipH="1">
              <a:off x="5382000" y="4421160"/>
              <a:ext cx="5114520" cy="3016800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 flipH="1">
              <a:off x="-309240" y="-845280"/>
              <a:ext cx="1417680" cy="266400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 rot="10800000">
              <a:off x="-1227600" y="-1129680"/>
              <a:ext cx="2804400" cy="1536840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17"/>
          <p:cNvGrpSpPr/>
          <p:nvPr/>
        </p:nvGrpSpPr>
        <p:grpSpPr>
          <a:xfrm>
            <a:off x="-1315440" y="4348800"/>
            <a:ext cx="3295800" cy="702360"/>
            <a:chOff x="-1315440" y="4348800"/>
            <a:chExt cx="3295800" cy="702360"/>
          </a:xfrm>
        </p:grpSpPr>
        <p:grpSp>
          <p:nvGrpSpPr>
            <p:cNvPr id="109" name="Google Shape;109;p17"/>
            <p:cNvGrpSpPr/>
            <p:nvPr/>
          </p:nvGrpSpPr>
          <p:grpSpPr>
            <a:xfrm>
              <a:off x="-460440" y="4638240"/>
              <a:ext cx="1566360" cy="45000"/>
              <a:chOff x="-460440" y="4638240"/>
              <a:chExt cx="1566360" cy="45000"/>
            </a:xfrm>
          </p:grpSpPr>
          <p:cxnSp>
            <p:nvCxnSpPr>
              <p:cNvPr id="110" name="Google Shape;110;p17"/>
              <p:cNvCxnSpPr/>
              <p:nvPr/>
            </p:nvCxnSpPr>
            <p:spPr>
              <a:xfrm>
                <a:off x="-460440" y="4661280"/>
                <a:ext cx="1527480" cy="72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11" name="Google Shape;111;p17"/>
              <p:cNvSpPr/>
              <p:nvPr/>
            </p:nvSpPr>
            <p:spPr>
              <a:xfrm rot="10800000" flipH="1">
                <a:off x="1060920" y="4638240"/>
                <a:ext cx="45000" cy="4500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5825" rIns="90000" bIns="158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Google Shape;112;p17"/>
            <p:cNvGrpSpPr/>
            <p:nvPr/>
          </p:nvGrpSpPr>
          <p:grpSpPr>
            <a:xfrm>
              <a:off x="-797040" y="4348800"/>
              <a:ext cx="1560600" cy="135360"/>
              <a:chOff x="-797040" y="4348800"/>
              <a:chExt cx="1560600" cy="135360"/>
            </a:xfrm>
          </p:grpSpPr>
          <p:sp>
            <p:nvSpPr>
              <p:cNvPr id="113" name="Google Shape;113;p17"/>
              <p:cNvSpPr/>
              <p:nvPr/>
            </p:nvSpPr>
            <p:spPr>
              <a:xfrm rot="10800000" flipH="1">
                <a:off x="-797040" y="4367520"/>
                <a:ext cx="1516320" cy="11664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7"/>
              <p:cNvSpPr/>
              <p:nvPr/>
            </p:nvSpPr>
            <p:spPr>
              <a:xfrm rot="10800000" flipH="1">
                <a:off x="720000" y="4348800"/>
                <a:ext cx="43560" cy="4356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5475" rIns="90000" bIns="154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17"/>
            <p:cNvGrpSpPr/>
            <p:nvPr/>
          </p:nvGrpSpPr>
          <p:grpSpPr>
            <a:xfrm>
              <a:off x="-1089000" y="4813200"/>
              <a:ext cx="3069360" cy="101520"/>
              <a:chOff x="-1089000" y="4813200"/>
              <a:chExt cx="3069360" cy="101520"/>
            </a:xfrm>
          </p:grpSpPr>
          <p:sp>
            <p:nvSpPr>
              <p:cNvPr id="116" name="Google Shape;116;p17"/>
              <p:cNvSpPr/>
              <p:nvPr/>
            </p:nvSpPr>
            <p:spPr>
              <a:xfrm rot="10800000" flipH="1">
                <a:off x="-1089000" y="4813200"/>
                <a:ext cx="3023640" cy="80640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36350" rIns="90000" bIns="363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 rot="10800000" flipH="1">
                <a:off x="1935360" y="4869720"/>
                <a:ext cx="45000" cy="4500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5825" rIns="90000" bIns="158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7"/>
            <p:cNvGrpSpPr/>
            <p:nvPr/>
          </p:nvGrpSpPr>
          <p:grpSpPr>
            <a:xfrm>
              <a:off x="-1315440" y="5006160"/>
              <a:ext cx="3009600" cy="45000"/>
              <a:chOff x="-1315440" y="5006160"/>
              <a:chExt cx="3009600" cy="45000"/>
            </a:xfrm>
          </p:grpSpPr>
          <p:cxnSp>
            <p:nvCxnSpPr>
              <p:cNvPr id="119" name="Google Shape;119;p17"/>
              <p:cNvCxnSpPr/>
              <p:nvPr/>
            </p:nvCxnSpPr>
            <p:spPr>
              <a:xfrm>
                <a:off x="-1315440" y="5029560"/>
                <a:ext cx="2970720" cy="72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0" name="Google Shape;120;p17"/>
              <p:cNvSpPr/>
              <p:nvPr/>
            </p:nvSpPr>
            <p:spPr>
              <a:xfrm rot="10800000" flipH="1">
                <a:off x="1649160" y="5006160"/>
                <a:ext cx="45000" cy="4500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5825" rIns="90000" bIns="158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-1098720" y="4604040"/>
            <a:ext cx="5114520" cy="3016800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627"/>
            </a:srgbClr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 rot="10800000" flipH="1">
            <a:off x="-1594440" y="-602640"/>
            <a:ext cx="3246480" cy="169812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25"/>
            </a:srgbClr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19"/>
          <p:cNvGrpSpPr/>
          <p:nvPr/>
        </p:nvGrpSpPr>
        <p:grpSpPr>
          <a:xfrm>
            <a:off x="646560" y="0"/>
            <a:ext cx="7229520" cy="5143680"/>
            <a:chOff x="646560" y="0"/>
            <a:chExt cx="7229520" cy="5143680"/>
          </a:xfrm>
        </p:grpSpPr>
        <p:sp>
          <p:nvSpPr>
            <p:cNvPr id="128" name="Google Shape;128;p19"/>
            <p:cNvSpPr/>
            <p:nvPr/>
          </p:nvSpPr>
          <p:spPr>
            <a:xfrm rot="10800000">
              <a:off x="6458400" y="0"/>
              <a:ext cx="1417680" cy="266400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 rot="10800000">
              <a:off x="646560" y="4960800"/>
              <a:ext cx="1006200" cy="182880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19"/>
          <p:cNvGrpSpPr/>
          <p:nvPr/>
        </p:nvGrpSpPr>
        <p:grpSpPr>
          <a:xfrm>
            <a:off x="-1509840" y="314640"/>
            <a:ext cx="3295440" cy="702360"/>
            <a:chOff x="-1509840" y="314640"/>
            <a:chExt cx="3295440" cy="702360"/>
          </a:xfrm>
        </p:grpSpPr>
        <p:grpSp>
          <p:nvGrpSpPr>
            <p:cNvPr id="131" name="Google Shape;131;p19"/>
            <p:cNvGrpSpPr/>
            <p:nvPr/>
          </p:nvGrpSpPr>
          <p:grpSpPr>
            <a:xfrm>
              <a:off x="-654840" y="682920"/>
              <a:ext cx="1566000" cy="45000"/>
              <a:chOff x="-654840" y="682920"/>
              <a:chExt cx="1566000" cy="45000"/>
            </a:xfrm>
          </p:grpSpPr>
          <p:cxnSp>
            <p:nvCxnSpPr>
              <p:cNvPr id="132" name="Google Shape;132;p19"/>
              <p:cNvCxnSpPr/>
              <p:nvPr/>
            </p:nvCxnSpPr>
            <p:spPr>
              <a:xfrm>
                <a:off x="-654840" y="705240"/>
                <a:ext cx="1527120" cy="72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33" name="Google Shape;133;p19"/>
              <p:cNvSpPr/>
              <p:nvPr/>
            </p:nvSpPr>
            <p:spPr>
              <a:xfrm>
                <a:off x="866160" y="682920"/>
                <a:ext cx="45000" cy="4500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5825" rIns="90000" bIns="158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19"/>
            <p:cNvGrpSpPr/>
            <p:nvPr/>
          </p:nvGrpSpPr>
          <p:grpSpPr>
            <a:xfrm>
              <a:off x="-991800" y="881640"/>
              <a:ext cx="1560600" cy="135360"/>
              <a:chOff x="-991800" y="881640"/>
              <a:chExt cx="1560600" cy="135360"/>
            </a:xfrm>
          </p:grpSpPr>
          <p:sp>
            <p:nvSpPr>
              <p:cNvPr id="135" name="Google Shape;135;p19"/>
              <p:cNvSpPr/>
              <p:nvPr/>
            </p:nvSpPr>
            <p:spPr>
              <a:xfrm>
                <a:off x="-991800" y="881640"/>
                <a:ext cx="1516320" cy="11664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9"/>
              <p:cNvSpPr/>
              <p:nvPr/>
            </p:nvSpPr>
            <p:spPr>
              <a:xfrm>
                <a:off x="525240" y="973440"/>
                <a:ext cx="43560" cy="4356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5475" rIns="90000" bIns="154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Google Shape;137;p19"/>
            <p:cNvGrpSpPr/>
            <p:nvPr/>
          </p:nvGrpSpPr>
          <p:grpSpPr>
            <a:xfrm>
              <a:off x="-1283760" y="451080"/>
              <a:ext cx="3069360" cy="101520"/>
              <a:chOff x="-1283760" y="451080"/>
              <a:chExt cx="3069360" cy="101520"/>
            </a:xfrm>
          </p:grpSpPr>
          <p:sp>
            <p:nvSpPr>
              <p:cNvPr id="138" name="Google Shape;138;p19"/>
              <p:cNvSpPr/>
              <p:nvPr/>
            </p:nvSpPr>
            <p:spPr>
              <a:xfrm>
                <a:off x="-1283760" y="471960"/>
                <a:ext cx="3023640" cy="80640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36350" rIns="90000" bIns="363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9"/>
              <p:cNvSpPr/>
              <p:nvPr/>
            </p:nvSpPr>
            <p:spPr>
              <a:xfrm>
                <a:off x="1740600" y="451080"/>
                <a:ext cx="45000" cy="4500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5825" rIns="90000" bIns="158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19"/>
            <p:cNvGrpSpPr/>
            <p:nvPr/>
          </p:nvGrpSpPr>
          <p:grpSpPr>
            <a:xfrm>
              <a:off x="-1509840" y="314640"/>
              <a:ext cx="3009600" cy="45000"/>
              <a:chOff x="-1509840" y="314640"/>
              <a:chExt cx="3009600" cy="45000"/>
            </a:xfrm>
          </p:grpSpPr>
          <p:cxnSp>
            <p:nvCxnSpPr>
              <p:cNvPr id="141" name="Google Shape;141;p19"/>
              <p:cNvCxnSpPr/>
              <p:nvPr/>
            </p:nvCxnSpPr>
            <p:spPr>
              <a:xfrm>
                <a:off x="-1509840" y="337320"/>
                <a:ext cx="2970720" cy="72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42" name="Google Shape;142;p19"/>
              <p:cNvSpPr/>
              <p:nvPr/>
            </p:nvSpPr>
            <p:spPr>
              <a:xfrm>
                <a:off x="1454760" y="314640"/>
                <a:ext cx="45000" cy="4500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5825" rIns="90000" bIns="158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3" name="Google Shape;143;p19"/>
          <p:cNvGrpSpPr/>
          <p:nvPr/>
        </p:nvGrpSpPr>
        <p:grpSpPr>
          <a:xfrm>
            <a:off x="-1510200" y="-1588320"/>
            <a:ext cx="11920680" cy="7773480"/>
            <a:chOff x="-1510200" y="-1588320"/>
            <a:chExt cx="11920680" cy="7773480"/>
          </a:xfrm>
        </p:grpSpPr>
        <p:sp>
          <p:nvSpPr>
            <p:cNvPr id="144" name="Google Shape;144;p19"/>
            <p:cNvSpPr/>
            <p:nvPr/>
          </p:nvSpPr>
          <p:spPr>
            <a:xfrm rot="10800000">
              <a:off x="6802920" y="-1588320"/>
              <a:ext cx="3607560" cy="2127960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-1510200" y="4316760"/>
              <a:ext cx="3572280" cy="18684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1"/>
          <p:cNvGrpSpPr/>
          <p:nvPr/>
        </p:nvGrpSpPr>
        <p:grpSpPr>
          <a:xfrm>
            <a:off x="-706320" y="-1527480"/>
            <a:ext cx="9861120" cy="9148320"/>
            <a:chOff x="-706320" y="-1527480"/>
            <a:chExt cx="9861120" cy="9148320"/>
          </a:xfrm>
        </p:grpSpPr>
        <p:sp>
          <p:nvSpPr>
            <p:cNvPr id="151" name="Google Shape;151;p21"/>
            <p:cNvSpPr/>
            <p:nvPr/>
          </p:nvSpPr>
          <p:spPr>
            <a:xfrm>
              <a:off x="-706320" y="4604040"/>
              <a:ext cx="5114520" cy="3016800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 rot="10800000" flipH="1">
              <a:off x="-201960" y="-1527480"/>
              <a:ext cx="9356760" cy="1886400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1"/>
          <p:cNvSpPr/>
          <p:nvPr/>
        </p:nvSpPr>
        <p:spPr>
          <a:xfrm>
            <a:off x="-1021680" y="3983760"/>
            <a:ext cx="1417680" cy="266400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1"/>
          <p:cNvSpPr/>
          <p:nvPr/>
        </p:nvSpPr>
        <p:spPr>
          <a:xfrm flipH="1">
            <a:off x="-829800" y="4250880"/>
            <a:ext cx="2804400" cy="1536840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21"/>
          <p:cNvGrpSpPr/>
          <p:nvPr/>
        </p:nvGrpSpPr>
        <p:grpSpPr>
          <a:xfrm>
            <a:off x="7631280" y="4367520"/>
            <a:ext cx="3895200" cy="691920"/>
            <a:chOff x="7631280" y="4367520"/>
            <a:chExt cx="3895200" cy="691920"/>
          </a:xfrm>
        </p:grpSpPr>
        <p:grpSp>
          <p:nvGrpSpPr>
            <p:cNvPr id="156" name="Google Shape;156;p21"/>
            <p:cNvGrpSpPr/>
            <p:nvPr/>
          </p:nvGrpSpPr>
          <p:grpSpPr>
            <a:xfrm>
              <a:off x="7957800" y="4957560"/>
              <a:ext cx="3069000" cy="101880"/>
              <a:chOff x="7957800" y="4957560"/>
              <a:chExt cx="3069000" cy="101880"/>
            </a:xfrm>
          </p:grpSpPr>
          <p:sp>
            <p:nvSpPr>
              <p:cNvPr id="157" name="Google Shape;157;p21"/>
              <p:cNvSpPr/>
              <p:nvPr/>
            </p:nvSpPr>
            <p:spPr>
              <a:xfrm flipH="1">
                <a:off x="8003160" y="4978800"/>
                <a:ext cx="3023640" cy="80640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36350" rIns="90000" bIns="363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1"/>
              <p:cNvSpPr/>
              <p:nvPr/>
            </p:nvSpPr>
            <p:spPr>
              <a:xfrm flipH="1">
                <a:off x="7957800" y="4957560"/>
                <a:ext cx="45000" cy="4500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5825" rIns="90000" bIns="158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1"/>
            <p:cNvGrpSpPr/>
            <p:nvPr/>
          </p:nvGrpSpPr>
          <p:grpSpPr>
            <a:xfrm>
              <a:off x="8052120" y="4565880"/>
              <a:ext cx="1568520" cy="45000"/>
              <a:chOff x="8052120" y="4565880"/>
              <a:chExt cx="1568520" cy="45000"/>
            </a:xfrm>
          </p:grpSpPr>
          <p:cxnSp>
            <p:nvCxnSpPr>
              <p:cNvPr id="160" name="Google Shape;160;p21"/>
              <p:cNvCxnSpPr/>
              <p:nvPr/>
            </p:nvCxnSpPr>
            <p:spPr>
              <a:xfrm flipH="1">
                <a:off x="8092800" y="4588560"/>
                <a:ext cx="1527840" cy="72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61" name="Google Shape;161;p21"/>
              <p:cNvSpPr/>
              <p:nvPr/>
            </p:nvSpPr>
            <p:spPr>
              <a:xfrm flipH="1">
                <a:off x="8052120" y="4565880"/>
                <a:ext cx="45000" cy="4500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5825" rIns="90000" bIns="158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" name="Google Shape;162;p21"/>
            <p:cNvGrpSpPr/>
            <p:nvPr/>
          </p:nvGrpSpPr>
          <p:grpSpPr>
            <a:xfrm>
              <a:off x="7631280" y="4764240"/>
              <a:ext cx="1560600" cy="135360"/>
              <a:chOff x="7631280" y="4764240"/>
              <a:chExt cx="1560600" cy="135360"/>
            </a:xfrm>
          </p:grpSpPr>
          <p:sp>
            <p:nvSpPr>
              <p:cNvPr id="163" name="Google Shape;163;p21"/>
              <p:cNvSpPr/>
              <p:nvPr/>
            </p:nvSpPr>
            <p:spPr>
              <a:xfrm flipH="1">
                <a:off x="7675560" y="4764240"/>
                <a:ext cx="1516320" cy="11664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1"/>
              <p:cNvSpPr/>
              <p:nvPr/>
            </p:nvSpPr>
            <p:spPr>
              <a:xfrm flipH="1">
                <a:off x="7631280" y="4856040"/>
                <a:ext cx="43560" cy="4356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5475" rIns="90000" bIns="154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" name="Google Shape;165;p21"/>
            <p:cNvGrpSpPr/>
            <p:nvPr/>
          </p:nvGrpSpPr>
          <p:grpSpPr>
            <a:xfrm>
              <a:off x="8515080" y="4367520"/>
              <a:ext cx="3011400" cy="45000"/>
              <a:chOff x="8515080" y="4367520"/>
              <a:chExt cx="3011400" cy="45000"/>
            </a:xfrm>
          </p:grpSpPr>
          <p:cxnSp>
            <p:nvCxnSpPr>
              <p:cNvPr id="166" name="Google Shape;166;p21"/>
              <p:cNvCxnSpPr/>
              <p:nvPr/>
            </p:nvCxnSpPr>
            <p:spPr>
              <a:xfrm flipH="1">
                <a:off x="8555760" y="4390200"/>
                <a:ext cx="2970720" cy="72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67" name="Google Shape;167;p21"/>
              <p:cNvSpPr/>
              <p:nvPr/>
            </p:nvSpPr>
            <p:spPr>
              <a:xfrm flipH="1">
                <a:off x="8515080" y="4367520"/>
                <a:ext cx="45000" cy="4500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5825" rIns="90000" bIns="158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3"/>
          <p:cNvGrpSpPr/>
          <p:nvPr/>
        </p:nvGrpSpPr>
        <p:grpSpPr>
          <a:xfrm>
            <a:off x="-1123560" y="-1435680"/>
            <a:ext cx="12023280" cy="8841240"/>
            <a:chOff x="-1123560" y="-1435680"/>
            <a:chExt cx="12023280" cy="8841240"/>
          </a:xfrm>
        </p:grpSpPr>
        <p:sp>
          <p:nvSpPr>
            <p:cNvPr id="173" name="Google Shape;173;p23"/>
            <p:cNvSpPr/>
            <p:nvPr/>
          </p:nvSpPr>
          <p:spPr>
            <a:xfrm flipH="1">
              <a:off x="5785200" y="4388760"/>
              <a:ext cx="5114520" cy="3016800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3"/>
            <p:cNvSpPr/>
            <p:nvPr/>
          </p:nvSpPr>
          <p:spPr>
            <a:xfrm rot="10800000">
              <a:off x="6986880" y="-885960"/>
              <a:ext cx="3246480" cy="169812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25"/>
              </a:srgbClr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3"/>
            <p:cNvSpPr/>
            <p:nvPr/>
          </p:nvSpPr>
          <p:spPr>
            <a:xfrm rot="10800000" flipH="1">
              <a:off x="-1123560" y="-1435680"/>
              <a:ext cx="3114720" cy="1837080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23"/>
          <p:cNvGrpSpPr/>
          <p:nvPr/>
        </p:nvGrpSpPr>
        <p:grpSpPr>
          <a:xfrm>
            <a:off x="-1468800" y="4289400"/>
            <a:ext cx="3295440" cy="702360"/>
            <a:chOff x="-1468800" y="4289400"/>
            <a:chExt cx="3295440" cy="702360"/>
          </a:xfrm>
        </p:grpSpPr>
        <p:grpSp>
          <p:nvGrpSpPr>
            <p:cNvPr id="177" name="Google Shape;177;p23"/>
            <p:cNvGrpSpPr/>
            <p:nvPr/>
          </p:nvGrpSpPr>
          <p:grpSpPr>
            <a:xfrm>
              <a:off x="-614160" y="4578480"/>
              <a:ext cx="1566360" cy="45000"/>
              <a:chOff x="-614160" y="4578480"/>
              <a:chExt cx="1566360" cy="45000"/>
            </a:xfrm>
          </p:grpSpPr>
          <p:cxnSp>
            <p:nvCxnSpPr>
              <p:cNvPr id="178" name="Google Shape;178;p23"/>
              <p:cNvCxnSpPr/>
              <p:nvPr/>
            </p:nvCxnSpPr>
            <p:spPr>
              <a:xfrm>
                <a:off x="-614160" y="4601880"/>
                <a:ext cx="1527480" cy="72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79" name="Google Shape;179;p23"/>
              <p:cNvSpPr/>
              <p:nvPr/>
            </p:nvSpPr>
            <p:spPr>
              <a:xfrm rot="10800000" flipH="1">
                <a:off x="907200" y="4578480"/>
                <a:ext cx="45000" cy="4500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5825" rIns="90000" bIns="158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" name="Google Shape;180;p23"/>
            <p:cNvGrpSpPr/>
            <p:nvPr/>
          </p:nvGrpSpPr>
          <p:grpSpPr>
            <a:xfrm>
              <a:off x="-950760" y="4289400"/>
              <a:ext cx="1560600" cy="135360"/>
              <a:chOff x="-950760" y="4289400"/>
              <a:chExt cx="1560600" cy="135360"/>
            </a:xfrm>
          </p:grpSpPr>
          <p:sp>
            <p:nvSpPr>
              <p:cNvPr id="181" name="Google Shape;181;p23"/>
              <p:cNvSpPr/>
              <p:nvPr/>
            </p:nvSpPr>
            <p:spPr>
              <a:xfrm rot="10800000" flipH="1">
                <a:off x="-950760" y="4308120"/>
                <a:ext cx="1516320" cy="11664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3"/>
              <p:cNvSpPr/>
              <p:nvPr/>
            </p:nvSpPr>
            <p:spPr>
              <a:xfrm rot="10800000" flipH="1">
                <a:off x="566280" y="4289400"/>
                <a:ext cx="43560" cy="4356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5475" rIns="90000" bIns="154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" name="Google Shape;183;p23"/>
            <p:cNvGrpSpPr/>
            <p:nvPr/>
          </p:nvGrpSpPr>
          <p:grpSpPr>
            <a:xfrm>
              <a:off x="-1242720" y="4753800"/>
              <a:ext cx="3069360" cy="101520"/>
              <a:chOff x="-1242720" y="4753800"/>
              <a:chExt cx="3069360" cy="101520"/>
            </a:xfrm>
          </p:grpSpPr>
          <p:sp>
            <p:nvSpPr>
              <p:cNvPr id="184" name="Google Shape;184;p23"/>
              <p:cNvSpPr/>
              <p:nvPr/>
            </p:nvSpPr>
            <p:spPr>
              <a:xfrm rot="10800000" flipH="1">
                <a:off x="-1242720" y="4753800"/>
                <a:ext cx="3023640" cy="80640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36350" rIns="90000" bIns="363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3"/>
              <p:cNvSpPr/>
              <p:nvPr/>
            </p:nvSpPr>
            <p:spPr>
              <a:xfrm rot="10800000" flipH="1">
                <a:off x="1781640" y="4810320"/>
                <a:ext cx="45000" cy="4500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5825" rIns="90000" bIns="158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23"/>
            <p:cNvGrpSpPr/>
            <p:nvPr/>
          </p:nvGrpSpPr>
          <p:grpSpPr>
            <a:xfrm>
              <a:off x="-1468800" y="4946760"/>
              <a:ext cx="3009240" cy="45000"/>
              <a:chOff x="-1468800" y="4946760"/>
              <a:chExt cx="3009240" cy="45000"/>
            </a:xfrm>
          </p:grpSpPr>
          <p:cxnSp>
            <p:nvCxnSpPr>
              <p:cNvPr id="187" name="Google Shape;187;p23"/>
              <p:cNvCxnSpPr/>
              <p:nvPr/>
            </p:nvCxnSpPr>
            <p:spPr>
              <a:xfrm>
                <a:off x="-1468800" y="4970160"/>
                <a:ext cx="2970360" cy="72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8" name="Google Shape;188;p23"/>
              <p:cNvSpPr/>
              <p:nvPr/>
            </p:nvSpPr>
            <p:spPr>
              <a:xfrm rot="10800000" flipH="1">
                <a:off x="1495440" y="4946760"/>
                <a:ext cx="45000" cy="4500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5825" rIns="90000" bIns="158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9" name="Google Shape;189;p23"/>
          <p:cNvGrpSpPr/>
          <p:nvPr/>
        </p:nvGrpSpPr>
        <p:grpSpPr>
          <a:xfrm>
            <a:off x="-592560" y="-9000"/>
            <a:ext cx="7480800" cy="5157720"/>
            <a:chOff x="-592560" y="-9000"/>
            <a:chExt cx="7480800" cy="5157720"/>
          </a:xfrm>
        </p:grpSpPr>
        <p:sp>
          <p:nvSpPr>
            <p:cNvPr id="190" name="Google Shape;190;p23"/>
            <p:cNvSpPr/>
            <p:nvPr/>
          </p:nvSpPr>
          <p:spPr>
            <a:xfrm rot="10800000" flipH="1">
              <a:off x="-592560" y="-9000"/>
              <a:ext cx="1417680" cy="266400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3"/>
            <p:cNvSpPr/>
            <p:nvPr/>
          </p:nvSpPr>
          <p:spPr>
            <a:xfrm rot="10800000" flipH="1">
              <a:off x="5882040" y="4965840"/>
              <a:ext cx="1006200" cy="182880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23"/>
          <p:cNvSpPr/>
          <p:nvPr/>
        </p:nvSpPr>
        <p:spPr>
          <a:xfrm flipH="1">
            <a:off x="6760440" y="4250520"/>
            <a:ext cx="3572280" cy="186840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8.xml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12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customXml" Target="../ink/ink6.xml"/><Relationship Id="rId5" Type="http://schemas.openxmlformats.org/officeDocument/2006/relationships/customXml" Target="../ink/ink1.xml"/><Relationship Id="rId15" Type="http://schemas.openxmlformats.org/officeDocument/2006/relationships/image" Target="../media/image6.png"/><Relationship Id="rId10" Type="http://schemas.openxmlformats.org/officeDocument/2006/relationships/customXml" Target="../ink/ink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subTitle" idx="1"/>
          </p:nvPr>
        </p:nvSpPr>
        <p:spPr>
          <a:xfrm>
            <a:off x="1452900" y="2028960"/>
            <a:ext cx="7184570" cy="160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GB" sz="1600" b="1" i="0" u="none" strike="noStrike" cap="none" dirty="0">
                <a:solidFill>
                  <a:schemeClr val="dk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Project Name:</a:t>
            </a:r>
            <a:r>
              <a:rPr lang="en-GB" sz="1600" b="1" dirty="0">
                <a:solidFill>
                  <a:schemeClr val="dk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GB" sz="1600" b="1" err="1">
                <a:solidFill>
                  <a:schemeClr val="dk1"/>
                </a:solidFill>
                <a:latin typeface="Barlow" panose="00000500000000000000" pitchFamily="2" charset="0"/>
                <a:ea typeface="Barlow"/>
                <a:sym typeface="Barlow"/>
              </a:rPr>
              <a:t>MetaQuery</a:t>
            </a:r>
            <a:r>
              <a:rPr lang="en-GB" sz="1600" b="1" dirty="0">
                <a:solidFill>
                  <a:schemeClr val="dk1"/>
                </a:solidFill>
                <a:latin typeface="Barlow" panose="00000500000000000000" pitchFamily="2" charset="0"/>
                <a:ea typeface="Barlow"/>
                <a:sym typeface="Barlow"/>
              </a:rPr>
              <a:t>: Seamless Insights, One Query Away.</a:t>
            </a:r>
            <a:endParaRPr lang="en-GB" sz="1600" b="0" i="0" u="none" strike="noStrike" cap="none" dirty="0">
              <a:solidFill>
                <a:schemeClr val="dk1"/>
              </a:solidFill>
              <a:latin typeface="Barlow" panose="00000500000000000000" pitchFamily="2" charset="0"/>
              <a:sym typeface="Arial"/>
            </a:endParaRPr>
          </a:p>
          <a:p>
            <a:pPr marL="0" indent="0" algn="just"/>
            <a:r>
              <a:rPr lang="en-GB" sz="1600" b="1" i="0" u="none" strike="noStrike" cap="none" dirty="0">
                <a:solidFill>
                  <a:schemeClr val="dk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Problem Statement &amp; ID: </a:t>
            </a:r>
            <a:r>
              <a:rPr lang="en-GB" sz="1600" b="1" dirty="0">
                <a:solidFill>
                  <a:schemeClr val="dk1"/>
                </a:solidFill>
                <a:latin typeface="Barlow" panose="00000500000000000000" pitchFamily="2" charset="0"/>
                <a:ea typeface="Barlow"/>
                <a:sym typeface="Barlow"/>
              </a:rPr>
              <a:t>2 - S3 </a:t>
            </a:r>
            <a:r>
              <a:rPr lang="en-GB" sz="1600" b="1" err="1">
                <a:solidFill>
                  <a:schemeClr val="dk1"/>
                </a:solidFill>
                <a:latin typeface="Barlow" panose="00000500000000000000" pitchFamily="2" charset="0"/>
                <a:ea typeface="Barlow"/>
                <a:sym typeface="Barlow"/>
              </a:rPr>
              <a:t>Metastore</a:t>
            </a:r>
            <a:r>
              <a:rPr lang="en-GB" sz="1600" b="1" dirty="0">
                <a:solidFill>
                  <a:schemeClr val="dk1"/>
                </a:solidFill>
                <a:latin typeface="Barlow" panose="00000500000000000000" pitchFamily="2" charset="0"/>
                <a:ea typeface="Barlow"/>
                <a:sym typeface="Barlow"/>
              </a:rPr>
              <a:t> Viewer for </a:t>
            </a:r>
            <a:r>
              <a:rPr lang="en-GB" sz="1600" b="1">
                <a:solidFill>
                  <a:schemeClr val="dk1"/>
                </a:solidFill>
                <a:latin typeface="Barlow" panose="00000500000000000000" pitchFamily="2" charset="0"/>
                <a:ea typeface="Barlow"/>
                <a:sym typeface="Barlow"/>
              </a:rPr>
              <a:t>Parquet , Iceberg ,</a:t>
            </a:r>
            <a:endParaRPr lang="en-GB" sz="1600">
              <a:solidFill>
                <a:schemeClr val="dk1"/>
              </a:solidFill>
              <a:latin typeface="Barlow" panose="00000500000000000000" pitchFamily="2" charset="0"/>
              <a:ea typeface="Barlow"/>
              <a:sym typeface="Barlow"/>
            </a:endParaRPr>
          </a:p>
          <a:p>
            <a:pPr algn="just"/>
            <a:r>
              <a:rPr lang="en-GB" sz="1600" b="1">
                <a:solidFill>
                  <a:schemeClr val="dk1"/>
                </a:solidFill>
                <a:latin typeface="Barlow" panose="00000500000000000000" pitchFamily="2" charset="0"/>
                <a:ea typeface="Barlow"/>
                <a:sym typeface="Barlow"/>
              </a:rPr>
              <a:t>                                                         </a:t>
            </a:r>
            <a:r>
              <a:rPr lang="en-GB" sz="1600" b="1" dirty="0">
                <a:solidFill>
                  <a:schemeClr val="dk1"/>
                </a:solidFill>
                <a:latin typeface="Barlow" panose="00000500000000000000" pitchFamily="2" charset="0"/>
                <a:ea typeface="Barlow"/>
                <a:sym typeface="Barlow"/>
              </a:rPr>
              <a:t>Delta &amp; Hudi Tables.</a:t>
            </a:r>
            <a:endParaRPr lang="en-GB" sz="1600">
              <a:solidFill>
                <a:schemeClr val="dk1"/>
              </a:solidFill>
              <a:latin typeface="Barlow" panose="00000500000000000000" pitchFamily="2" charset="0"/>
              <a:sym typeface="Barlo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 dirty="0">
                <a:solidFill>
                  <a:schemeClr val="dk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Team Name: </a:t>
            </a:r>
            <a:r>
              <a:rPr lang="en-GB" sz="1600" b="1" dirty="0">
                <a:solidFill>
                  <a:schemeClr val="dk1"/>
                </a:solidFill>
                <a:latin typeface="Barlow" panose="00000500000000000000" pitchFamily="2" charset="0"/>
                <a:ea typeface="Barlow"/>
                <a:sym typeface="Barlow"/>
              </a:rPr>
              <a:t>A.D.O.R. </a:t>
            </a:r>
            <a:endParaRPr lang="en-IN" sz="1600" b="0" i="0" u="none" strike="noStrike" cap="none" dirty="0">
              <a:solidFill>
                <a:schemeClr val="dk1"/>
              </a:solidFill>
              <a:latin typeface="Barlow" panose="00000500000000000000" pitchFamily="2" charset="0"/>
              <a:sym typeface="Arial"/>
            </a:endParaRPr>
          </a:p>
          <a:p>
            <a:pPr marL="0" indent="0" algn="just"/>
            <a:r>
              <a:rPr lang="en-GB" sz="1600" b="1" i="0" u="none" strike="noStrike" cap="none" dirty="0">
                <a:solidFill>
                  <a:schemeClr val="dk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College: </a:t>
            </a:r>
            <a:r>
              <a:rPr lang="en-GB" sz="1600" b="1" dirty="0">
                <a:solidFill>
                  <a:schemeClr val="dk1"/>
                </a:solidFill>
                <a:latin typeface="Barlow" panose="00000500000000000000" pitchFamily="2" charset="0"/>
                <a:ea typeface="Barlow"/>
                <a:sym typeface="Barlow"/>
              </a:rPr>
              <a:t>Vishwakarma Institute of Technology</a:t>
            </a:r>
            <a:endParaRPr lang="en-IN" sz="1600" b="0" i="0" u="none" strike="noStrike" cap="none" dirty="0">
              <a:solidFill>
                <a:schemeClr val="dk1"/>
              </a:solidFill>
              <a:latin typeface="Barlow" panose="00000500000000000000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 dirty="0">
                <a:solidFill>
                  <a:schemeClr val="dk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City: </a:t>
            </a:r>
            <a:r>
              <a:rPr lang="en-GB" sz="1600" b="1" dirty="0">
                <a:solidFill>
                  <a:schemeClr val="dk1"/>
                </a:solidFill>
                <a:latin typeface="Barlow" panose="00000500000000000000" pitchFamily="2" charset="0"/>
                <a:ea typeface="Barlow"/>
                <a:sym typeface="Barlow"/>
              </a:rPr>
              <a:t>Pune</a:t>
            </a:r>
            <a:endParaRPr lang="en-IN" sz="1600" b="0" i="0" u="none" strike="noStrike" cap="none" dirty="0">
              <a:solidFill>
                <a:schemeClr val="dk1"/>
              </a:solidFill>
              <a:latin typeface="Barlow" panose="00000500000000000000" pitchFamily="2" charset="0"/>
              <a:sym typeface="Arial"/>
            </a:endParaRPr>
          </a:p>
        </p:txBody>
      </p:sp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1448280" y="100800"/>
            <a:ext cx="6354720" cy="160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 Black"/>
              <a:buNone/>
            </a:pPr>
            <a:r>
              <a:rPr lang="en-GB" sz="3400" b="1" strike="noStrike" dirty="0">
                <a:solidFill>
                  <a:schemeClr val="dk1"/>
                </a:solidFill>
                <a:latin typeface="Barlow" panose="00000500000000000000" pitchFamily="2" charset="0"/>
                <a:ea typeface="Poppins Black"/>
                <a:cs typeface="Poppins Black"/>
                <a:sym typeface="Poppins Black"/>
              </a:rPr>
              <a:t>HACKATHON PROJECT</a:t>
            </a:r>
            <a:br>
              <a:rPr lang="en-GB" sz="3400" b="1" dirty="0">
                <a:latin typeface="Barlow" panose="00000500000000000000" pitchFamily="2" charset="0"/>
              </a:rPr>
            </a:br>
            <a:r>
              <a:rPr lang="en-GB" sz="3400" b="1" strike="noStrike" dirty="0">
                <a:solidFill>
                  <a:schemeClr val="dk1"/>
                </a:solidFill>
                <a:latin typeface="Barlow" panose="00000500000000000000" pitchFamily="2" charset="0"/>
                <a:ea typeface="Poppins Black"/>
                <a:cs typeface="Poppins Black"/>
                <a:sym typeface="Poppins Black"/>
              </a:rPr>
              <a:t>OVERVIEW</a:t>
            </a:r>
            <a:endParaRPr sz="3400" b="1" strike="noStrike" dirty="0">
              <a:solidFill>
                <a:srgbClr val="000000"/>
              </a:solidFill>
              <a:latin typeface="Barlow" panose="00000500000000000000" pitchFamily="2" charset="0"/>
              <a:sym typeface="Arial"/>
            </a:endParaRPr>
          </a:p>
        </p:txBody>
      </p:sp>
      <p:grpSp>
        <p:nvGrpSpPr>
          <p:cNvPr id="202" name="Google Shape;202;p25"/>
          <p:cNvGrpSpPr/>
          <p:nvPr/>
        </p:nvGrpSpPr>
        <p:grpSpPr>
          <a:xfrm>
            <a:off x="-2205360" y="2141280"/>
            <a:ext cx="3598920" cy="1043280"/>
            <a:chOff x="-2205360" y="2141280"/>
            <a:chExt cx="3598920" cy="1043280"/>
          </a:xfrm>
        </p:grpSpPr>
        <p:grpSp>
          <p:nvGrpSpPr>
            <p:cNvPr id="203" name="Google Shape;203;p25"/>
            <p:cNvGrpSpPr/>
            <p:nvPr/>
          </p:nvGrpSpPr>
          <p:grpSpPr>
            <a:xfrm>
              <a:off x="-1142280" y="2917800"/>
              <a:ext cx="1566360" cy="45000"/>
              <a:chOff x="-1142280" y="2917800"/>
              <a:chExt cx="1566360" cy="45000"/>
            </a:xfrm>
          </p:grpSpPr>
          <p:cxnSp>
            <p:nvCxnSpPr>
              <p:cNvPr id="204" name="Google Shape;204;p25"/>
              <p:cNvCxnSpPr/>
              <p:nvPr/>
            </p:nvCxnSpPr>
            <p:spPr>
              <a:xfrm>
                <a:off x="-1142280" y="2940480"/>
                <a:ext cx="1527480" cy="72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05" name="Google Shape;205;p25"/>
              <p:cNvSpPr/>
              <p:nvPr/>
            </p:nvSpPr>
            <p:spPr>
              <a:xfrm>
                <a:off x="379080" y="2917800"/>
                <a:ext cx="45000" cy="4500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5825" rIns="90000" bIns="158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25"/>
            <p:cNvGrpSpPr/>
            <p:nvPr/>
          </p:nvGrpSpPr>
          <p:grpSpPr>
            <a:xfrm>
              <a:off x="-1540440" y="3049200"/>
              <a:ext cx="1560600" cy="135360"/>
              <a:chOff x="-1540440" y="3049200"/>
              <a:chExt cx="1560600" cy="135360"/>
            </a:xfrm>
          </p:grpSpPr>
          <p:sp>
            <p:nvSpPr>
              <p:cNvPr id="207" name="Google Shape;207;p25"/>
              <p:cNvSpPr/>
              <p:nvPr/>
            </p:nvSpPr>
            <p:spPr>
              <a:xfrm>
                <a:off x="-1540440" y="3049200"/>
                <a:ext cx="1516320" cy="11664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5"/>
              <p:cNvSpPr/>
              <p:nvPr/>
            </p:nvSpPr>
            <p:spPr>
              <a:xfrm>
                <a:off x="-23400" y="3141000"/>
                <a:ext cx="43560" cy="4356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5475" rIns="90000" bIns="154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Google Shape;209;p25"/>
            <p:cNvGrpSpPr/>
            <p:nvPr/>
          </p:nvGrpSpPr>
          <p:grpSpPr>
            <a:xfrm>
              <a:off x="-2205360" y="2685960"/>
              <a:ext cx="3069360" cy="101880"/>
              <a:chOff x="-2205360" y="2685960"/>
              <a:chExt cx="3069360" cy="101880"/>
            </a:xfrm>
          </p:grpSpPr>
          <p:sp>
            <p:nvSpPr>
              <p:cNvPr id="210" name="Google Shape;210;p25"/>
              <p:cNvSpPr/>
              <p:nvPr/>
            </p:nvSpPr>
            <p:spPr>
              <a:xfrm>
                <a:off x="-2205360" y="2707200"/>
                <a:ext cx="3023640" cy="80640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36350" rIns="90000" bIns="363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>
                <a:off x="819000" y="2685960"/>
                <a:ext cx="45000" cy="4500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5825" rIns="90000" bIns="158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2" name="Google Shape;212;p25"/>
            <p:cNvGrpSpPr/>
            <p:nvPr/>
          </p:nvGrpSpPr>
          <p:grpSpPr>
            <a:xfrm>
              <a:off x="-1630800" y="2258640"/>
              <a:ext cx="2877480" cy="223200"/>
              <a:chOff x="-1630800" y="2258640"/>
              <a:chExt cx="2877480" cy="223200"/>
            </a:xfrm>
          </p:grpSpPr>
          <p:sp>
            <p:nvSpPr>
              <p:cNvPr id="213" name="Google Shape;213;p25"/>
              <p:cNvSpPr/>
              <p:nvPr/>
            </p:nvSpPr>
            <p:spPr>
              <a:xfrm>
                <a:off x="-1630800" y="2258640"/>
                <a:ext cx="2831760" cy="203760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5"/>
              <p:cNvSpPr/>
              <p:nvPr/>
            </p:nvSpPr>
            <p:spPr>
              <a:xfrm>
                <a:off x="1201680" y="2436840"/>
                <a:ext cx="45000" cy="4500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5825" rIns="90000" bIns="158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" name="Google Shape;215;p25"/>
            <p:cNvGrpSpPr/>
            <p:nvPr/>
          </p:nvGrpSpPr>
          <p:grpSpPr>
            <a:xfrm>
              <a:off x="-1630800" y="2141280"/>
              <a:ext cx="2430000" cy="185040"/>
              <a:chOff x="-1630800" y="2141280"/>
              <a:chExt cx="2430000" cy="185040"/>
            </a:xfrm>
          </p:grpSpPr>
          <p:sp>
            <p:nvSpPr>
              <p:cNvPr id="216" name="Google Shape;216;p25"/>
              <p:cNvSpPr/>
              <p:nvPr/>
            </p:nvSpPr>
            <p:spPr>
              <a:xfrm>
                <a:off x="-1630800" y="2141280"/>
                <a:ext cx="2381400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>
                <a:off x="751320" y="2278440"/>
                <a:ext cx="47880" cy="4788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6900" rIns="90000" bIns="16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8" name="Google Shape;218;p25"/>
            <p:cNvGrpSpPr/>
            <p:nvPr/>
          </p:nvGrpSpPr>
          <p:grpSpPr>
            <a:xfrm>
              <a:off x="-1616040" y="2549520"/>
              <a:ext cx="3009600" cy="45000"/>
              <a:chOff x="-1616040" y="2549520"/>
              <a:chExt cx="3009600" cy="45000"/>
            </a:xfrm>
          </p:grpSpPr>
          <p:cxnSp>
            <p:nvCxnSpPr>
              <p:cNvPr id="219" name="Google Shape;219;p25"/>
              <p:cNvCxnSpPr/>
              <p:nvPr/>
            </p:nvCxnSpPr>
            <p:spPr>
              <a:xfrm>
                <a:off x="-1616040" y="2572200"/>
                <a:ext cx="2970720" cy="72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0" name="Google Shape;220;p25"/>
              <p:cNvSpPr/>
              <p:nvPr/>
            </p:nvSpPr>
            <p:spPr>
              <a:xfrm>
                <a:off x="1348560" y="2549520"/>
                <a:ext cx="45000" cy="4500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15825" rIns="90000" bIns="158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21" name="Google Shape;221;p25" descr="A blue and white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9520" y="136080"/>
            <a:ext cx="880920" cy="88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 descr="A purple and blue logo&#10;&#10;AI-generated content may be incorrect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4160" y="905760"/>
            <a:ext cx="1728720" cy="7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title" idx="4294967295"/>
          </p:nvPr>
        </p:nvSpPr>
        <p:spPr>
          <a:xfrm>
            <a:off x="2078640" y="0"/>
            <a:ext cx="4986000" cy="1510560"/>
          </a:xfrm>
          <a:prstGeom prst="rect">
            <a:avLst/>
          </a:prstGeom>
          <a:noFill/>
          <a:ln>
            <a:noFill/>
          </a:ln>
          <a:effectLst>
            <a:glow rad="101600">
              <a:schemeClr val="bg2">
                <a:lumMod val="25000"/>
                <a:lumOff val="75000"/>
                <a:alpha val="6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 Black"/>
              <a:buNone/>
            </a:pPr>
            <a:r>
              <a:rPr lang="en-GB" sz="3400" b="0" i="0" u="none" strike="noStrike" cap="none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PROPOSED SOLUTION</a:t>
            </a:r>
            <a:endParaRPr sz="3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32040" y="1168740"/>
            <a:ext cx="4093200" cy="146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>
              <a:latin typeface="Barlow" panose="00000500000000000000" pitchFamily="2" charset="0"/>
            </a:endParaRPr>
          </a:p>
        </p:txBody>
      </p:sp>
      <p:pic>
        <p:nvPicPr>
          <p:cNvPr id="230" name="Google Shape;230;p26" descr="A blue and white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9520" y="136080"/>
            <a:ext cx="880920" cy="88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 descr="A purple and blue logo&#10;&#10;AI-generated content may be incorrect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4160" y="905760"/>
            <a:ext cx="1728720" cy="7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8742DE9-D242-FEA8-D2C0-6A682806034A}"/>
              </a:ext>
            </a:extLst>
          </p:cNvPr>
          <p:cNvSpPr/>
          <p:nvPr/>
        </p:nvSpPr>
        <p:spPr>
          <a:xfrm>
            <a:off x="150006" y="1899360"/>
            <a:ext cx="3629956" cy="24567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glow rad="101600">
              <a:schemeClr val="accent1">
                <a:lumMod val="40000"/>
                <a:lumOff val="60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</a:effectLst>
                <a:latin typeface="Barlow" panose="00000500000000000000" pitchFamily="2" charset="0"/>
              </a:rPr>
              <a:t>Extracts metadata directly</a:t>
            </a:r>
            <a:r>
              <a:rPr lang="en-GB" dirty="0"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</a:effectLst>
                <a:latin typeface="Barlow" panose="00000500000000000000" pitchFamily="2" charset="0"/>
              </a:rPr>
              <a:t> from S3/Azure/</a:t>
            </a:r>
            <a:r>
              <a:rPr lang="en-GB" dirty="0" err="1"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</a:effectLst>
                <a:latin typeface="Barlow" panose="00000500000000000000" pitchFamily="2" charset="0"/>
              </a:rPr>
              <a:t>MinIO</a:t>
            </a:r>
            <a:r>
              <a:rPr lang="en-GB" dirty="0"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</a:effectLst>
                <a:latin typeface="Barlow" panose="00000500000000000000" pitchFamily="2" charset="0"/>
              </a:rPr>
              <a:t> without a </a:t>
            </a:r>
            <a:r>
              <a:rPr lang="en-GB" dirty="0" err="1"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</a:effectLst>
                <a:latin typeface="Barlow" panose="00000500000000000000" pitchFamily="2" charset="0"/>
              </a:rPr>
              <a:t>metastore</a:t>
            </a:r>
            <a:r>
              <a:rPr lang="en-GB" dirty="0"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</a:effectLst>
                <a:latin typeface="Barlow" panose="00000500000000000000" pitchFamily="2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</a:effectLst>
                <a:latin typeface="Barlow" panose="00000500000000000000" pitchFamily="2" charset="0"/>
              </a:rPr>
              <a:t>Supports </a:t>
            </a:r>
            <a:r>
              <a:rPr lang="en-GB" b="1" dirty="0"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</a:effectLst>
                <a:latin typeface="Barlow" panose="00000500000000000000" pitchFamily="2" charset="0"/>
              </a:rPr>
              <a:t>Parquet, Iceberg, Delta, and Hudi</a:t>
            </a:r>
            <a:r>
              <a:rPr lang="en-GB" dirty="0"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</a:effectLst>
                <a:latin typeface="Barlow" panose="00000500000000000000" pitchFamily="2" charset="0"/>
              </a:rPr>
              <a:t> formats.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</a:effectLst>
                <a:latin typeface="Barlow" panose="00000500000000000000" pitchFamily="2" charset="0"/>
              </a:rPr>
              <a:t>Interactive UI</a:t>
            </a:r>
            <a:r>
              <a:rPr lang="en-GB" dirty="0"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</a:effectLst>
                <a:latin typeface="Barlow" panose="00000500000000000000" pitchFamily="2" charset="0"/>
              </a:rPr>
              <a:t> for schema, partitions, snapshots, and data insights.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</a:effectLst>
                <a:latin typeface="Barlow" panose="00000500000000000000" pitchFamily="2" charset="0"/>
              </a:rPr>
              <a:t>Enables </a:t>
            </a:r>
            <a:r>
              <a:rPr lang="en-GB" b="1" dirty="0"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</a:effectLst>
                <a:latin typeface="Barlow" panose="00000500000000000000" pitchFamily="2" charset="0"/>
              </a:rPr>
              <a:t>version-aware navigation</a:t>
            </a:r>
            <a:r>
              <a:rPr lang="en-GB" dirty="0"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</a:effectLst>
                <a:latin typeface="Barlow" panose="00000500000000000000" pitchFamily="2" charset="0"/>
              </a:rPr>
              <a:t> and </a:t>
            </a:r>
            <a:r>
              <a:rPr lang="en-GB" b="1" dirty="0"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</a:effectLst>
                <a:latin typeface="Barlow" panose="00000500000000000000" pitchFamily="2" charset="0"/>
              </a:rPr>
              <a:t>real-time table tracking</a:t>
            </a:r>
            <a:r>
              <a:rPr lang="en-GB" dirty="0"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</a:effectLst>
                <a:latin typeface="Barlow" panose="00000500000000000000" pitchFamily="2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</a:effectLst>
              </a:rPr>
              <a:t>Supports Automated Schema Detection</a:t>
            </a:r>
            <a:r>
              <a:rPr lang="en-US" dirty="0"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</a:effectLst>
              </a:rPr>
              <a:t> – Instantly identifies table structures without manual setup.</a:t>
            </a:r>
            <a:endParaRPr lang="en-IN" dirty="0">
              <a:effectLst>
                <a:glow rad="101600">
                  <a:schemeClr val="accent1">
                    <a:lumMod val="20000"/>
                    <a:lumOff val="80000"/>
                    <a:alpha val="60000"/>
                  </a:schemeClr>
                </a:glo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9917FD-C122-516F-540A-481546560EBD}"/>
              </a:ext>
            </a:extLst>
          </p:cNvPr>
          <p:cNvSpPr/>
          <p:nvPr/>
        </p:nvSpPr>
        <p:spPr>
          <a:xfrm>
            <a:off x="4125240" y="1803592"/>
            <a:ext cx="4574152" cy="2915642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  <a:effectLst>
            <a:glow rad="101600">
              <a:schemeClr val="bg2">
                <a:lumMod val="25000"/>
                <a:lumOff val="75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Barlow" panose="00000500000000000000" pitchFamily="2" charset="0"/>
              </a:rPr>
              <a:t>Integrate Object Storage </a:t>
            </a:r>
            <a:r>
              <a:rPr lang="en-IN" dirty="0">
                <a:latin typeface="Barlow" panose="00000500000000000000" pitchFamily="2" charset="0"/>
              </a:rPr>
              <a:t>– Extracts metadata directly from S3/Azure/</a:t>
            </a:r>
            <a:r>
              <a:rPr lang="en-IN" dirty="0" err="1">
                <a:latin typeface="Barlow" panose="00000500000000000000" pitchFamily="2" charset="0"/>
              </a:rPr>
              <a:t>MinIO</a:t>
            </a:r>
            <a:r>
              <a:rPr lang="en-IN" dirty="0">
                <a:latin typeface="Barlow" panose="00000500000000000000" pitchFamily="2" charset="0"/>
              </a:rPr>
              <a:t> without </a:t>
            </a:r>
            <a:r>
              <a:rPr lang="en-IN" dirty="0" err="1">
                <a:latin typeface="Barlow" panose="00000500000000000000" pitchFamily="2" charset="0"/>
              </a:rPr>
              <a:t>metastore</a:t>
            </a:r>
            <a:r>
              <a:rPr lang="en-IN" dirty="0">
                <a:latin typeface="Barlow" panose="00000500000000000000" pitchFamily="2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Barlow" panose="00000500000000000000" pitchFamily="2" charset="0"/>
              </a:rPr>
              <a:t>Backend</a:t>
            </a:r>
            <a:r>
              <a:rPr lang="en-IN" dirty="0">
                <a:latin typeface="Barlow" panose="00000500000000000000" pitchFamily="2" charset="0"/>
              </a:rPr>
              <a:t> – Parses manifests and metadata files via REST API.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Barlow" panose="00000500000000000000" pitchFamily="2" charset="0"/>
              </a:rPr>
              <a:t>Frontend</a:t>
            </a:r>
            <a:r>
              <a:rPr lang="en-IN" dirty="0">
                <a:latin typeface="Barlow" panose="00000500000000000000" pitchFamily="2" charset="0"/>
              </a:rPr>
              <a:t> – Provides an interactive UI for schemas, partitions, snapshots, and table properties.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Barlow" panose="00000500000000000000" pitchFamily="2" charset="0"/>
              </a:rPr>
              <a:t>Schema &amp; Snapshot Visualization</a:t>
            </a:r>
            <a:r>
              <a:rPr lang="en-IN" dirty="0">
                <a:latin typeface="Barlow" panose="00000500000000000000" pitchFamily="2" charset="0"/>
              </a:rPr>
              <a:t> – Tracks schema evolution and version history in real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Barlow" panose="00000500000000000000" pitchFamily="2" charset="0"/>
              </a:rPr>
              <a:t>Efficient &amp; Scalable</a:t>
            </a:r>
            <a:r>
              <a:rPr lang="en-IN" dirty="0">
                <a:latin typeface="Barlow" panose="00000500000000000000" pitchFamily="2" charset="0"/>
              </a:rPr>
              <a:t> – Eliminates manual setup, supports multiple formats (Parquet, Iceberg, Delta, Hudi), and improves metadata accessibility for large datasets.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90376-2CC2-8079-96D2-CFF9E79669C8}"/>
              </a:ext>
            </a:extLst>
          </p:cNvPr>
          <p:cNvSpPr txBox="1"/>
          <p:nvPr/>
        </p:nvSpPr>
        <p:spPr>
          <a:xfrm>
            <a:off x="1503828" y="1551071"/>
            <a:ext cx="968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arlow" panose="00000500000000000000" pitchFamily="2" charset="0"/>
              </a:rPr>
              <a:t>Solution</a:t>
            </a:r>
            <a:endParaRPr lang="en-IN" b="1">
              <a:latin typeface="Barlow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1C2FE-4095-1C56-F465-DE5F6F4EB9DC}"/>
              </a:ext>
            </a:extLst>
          </p:cNvPr>
          <p:cNvSpPr txBox="1"/>
          <p:nvPr/>
        </p:nvSpPr>
        <p:spPr>
          <a:xfrm>
            <a:off x="4125240" y="1434319"/>
            <a:ext cx="56823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rlow" panose="00000500000000000000" pitchFamily="2" charset="0"/>
              </a:rPr>
              <a:t>How the Solution Works &amp; Addresses the Problem</a:t>
            </a:r>
            <a:endParaRPr lang="en-IN" b="1" dirty="0">
              <a:latin typeface="Barlow" panose="0000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82ADD43D-C8A6-AFDA-C8FF-E2934061B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>
            <a:extLst>
              <a:ext uri="{FF2B5EF4-FFF2-40B4-BE49-F238E27FC236}">
                <a16:creationId xmlns:a16="http://schemas.microsoft.com/office/drawing/2014/main" id="{9A4D2D20-2A13-4A3E-A9A8-35FFEEA76A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078640" y="0"/>
            <a:ext cx="4986000" cy="151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 Black"/>
              <a:buNone/>
            </a:pPr>
            <a:r>
              <a:rPr lang="en-GB" sz="3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PROPOSED SOLUTION</a:t>
            </a: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>
            <a:extLst>
              <a:ext uri="{FF2B5EF4-FFF2-40B4-BE49-F238E27FC236}">
                <a16:creationId xmlns:a16="http://schemas.microsoft.com/office/drawing/2014/main" id="{345799F7-073A-59CF-8F61-B590DE6138B5}"/>
              </a:ext>
            </a:extLst>
          </p:cNvPr>
          <p:cNvSpPr/>
          <p:nvPr/>
        </p:nvSpPr>
        <p:spPr>
          <a:xfrm>
            <a:off x="223560" y="830580"/>
            <a:ext cx="8592780" cy="340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just">
              <a:lnSpc>
                <a:spcPts val="4275"/>
              </a:lnSpc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How It Solves the Problem:</a:t>
            </a:r>
            <a:endParaRPr lang="en-US" dirty="0">
              <a:solidFill>
                <a:srgbClr val="000000"/>
              </a:solidFill>
              <a:effectLst/>
              <a:latin typeface="Barlow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Eliminates the need for external </a:t>
            </a:r>
            <a:r>
              <a:rPr lang="en-US" i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metastore</a:t>
            </a:r>
            <a:r>
              <a:rPr lang="en-US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 services like Hive/Glue.</a:t>
            </a:r>
            <a:endParaRPr lang="en-US" dirty="0">
              <a:latin typeface="Barlow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Supports all major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lakehouse</a:t>
            </a:r>
            <a:r>
              <a:rPr lang="en-US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 formats (Iceberg, Delta, Hudi).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Barlow" panose="00000500000000000000" pitchFamily="2" charset="0"/>
              </a:rPr>
              <a:t>Interactive and seamless UI for interacting and working with data tables.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Real-time table evolution tracking.</a:t>
            </a:r>
            <a:endParaRPr lang="en-US" dirty="0">
              <a:latin typeface="Barlow" panose="000005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1" i="0" u="none" strike="noStrike" cap="none" dirty="0">
              <a:solidFill>
                <a:srgbClr val="000000"/>
              </a:solidFill>
              <a:latin typeface="Barlow" panose="00000500000000000000" pitchFamily="2" charset="0"/>
              <a:ea typeface="Barlow"/>
              <a:cs typeface="Barlow"/>
              <a:sym typeface="Barlow"/>
            </a:endParaRPr>
          </a:p>
          <a:p>
            <a:pPr algn="just"/>
            <a:r>
              <a:rPr lang="en-GB" b="1" i="0" u="none" strike="noStrike" cap="none" dirty="0">
                <a:solidFill>
                  <a:srgbClr val="000000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Innovation &amp; </a:t>
            </a:r>
            <a:r>
              <a:rPr lang="en-GB" b="1" i="0" u="none" strike="noStrike" cap="none">
                <a:solidFill>
                  <a:srgbClr val="000000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Uniqueness</a:t>
            </a:r>
            <a:r>
              <a:rPr lang="en-GB" b="1" i="0" u="none" strike="noStrike" cap="none" dirty="0">
                <a:solidFill>
                  <a:srgbClr val="000000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:</a:t>
            </a:r>
            <a:endParaRPr lang="en-GB" b="1" i="0" u="none" strike="noStrike" cap="none">
              <a:solidFill>
                <a:srgbClr val="000000"/>
              </a:solidFill>
              <a:latin typeface="Barlow" panose="00000500000000000000" pitchFamily="2" charset="0"/>
              <a:ea typeface="Barlow"/>
              <a:cs typeface="Barlow"/>
              <a:sym typeface="Barlow"/>
            </a:endParaRPr>
          </a:p>
          <a:p>
            <a:pPr algn="just"/>
            <a:endParaRPr lang="en-US" b="1">
              <a:latin typeface="Barlow" panose="00000500000000000000" pitchFamily="2" charset="0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Barlow" panose="00000500000000000000" pitchFamily="2" charset="0"/>
              </a:rPr>
              <a:t>Table Comparison Engine: </a:t>
            </a:r>
            <a:r>
              <a:rPr lang="en-US" dirty="0">
                <a:latin typeface="Barlow" panose="00000500000000000000" pitchFamily="2" charset="0"/>
              </a:rPr>
              <a:t>Detects schema, partition, and snapshot differences.  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Barlow" panose="00000500000000000000" pitchFamily="2" charset="0"/>
              </a:rPr>
              <a:t>AI-Driven Storage Optimization: </a:t>
            </a:r>
            <a:r>
              <a:rPr lang="en-US" dirty="0">
                <a:latin typeface="Barlow" panose="00000500000000000000" pitchFamily="2" charset="0"/>
              </a:rPr>
              <a:t>Automates file compaction, partition tuning, and compression for cost and performance efficiency.  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Barlow" panose="00000500000000000000" pitchFamily="2" charset="0"/>
              </a:rPr>
              <a:t>Seamless Multi-Cloud Support: </a:t>
            </a:r>
            <a:r>
              <a:rPr lang="en-US" dirty="0">
                <a:latin typeface="Barlow" panose="00000500000000000000" pitchFamily="2" charset="0"/>
              </a:rPr>
              <a:t>Secure access to object storage (S3, </a:t>
            </a:r>
            <a:r>
              <a:rPr lang="en-US" dirty="0" err="1">
                <a:latin typeface="Barlow" panose="00000500000000000000" pitchFamily="2" charset="0"/>
              </a:rPr>
              <a:t>MinIO</a:t>
            </a:r>
            <a:r>
              <a:rPr lang="en-US" dirty="0">
                <a:latin typeface="Barlow" panose="00000500000000000000" pitchFamily="2" charset="0"/>
              </a:rPr>
              <a:t>, Azure) with IAM-based authentication.  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Barlow" panose="00000500000000000000" pitchFamily="2" charset="0"/>
              </a:rPr>
              <a:t>Trino Integration: </a:t>
            </a:r>
            <a:r>
              <a:rPr lang="en-US" dirty="0">
                <a:latin typeface="Barlow" panose="00000500000000000000" pitchFamily="2" charset="0"/>
              </a:rPr>
              <a:t>Enables fast SQL querying and analytics on metadata</a:t>
            </a:r>
            <a:r>
              <a:rPr lang="en-US" b="1" dirty="0">
                <a:latin typeface="Barlow" panose="00000500000000000000" pitchFamily="2" charset="0"/>
              </a:rPr>
              <a:t>.</a:t>
            </a:r>
            <a:endParaRPr lang="en-US" i="0" u="none" strike="noStrike" cap="none" dirty="0">
              <a:solidFill>
                <a:srgbClr val="000000"/>
              </a:solidFill>
              <a:latin typeface="Barlow" panose="00000500000000000000" pitchFamily="2" charset="0"/>
              <a:sym typeface="Arial"/>
            </a:endParaRPr>
          </a:p>
        </p:txBody>
      </p:sp>
      <p:pic>
        <p:nvPicPr>
          <p:cNvPr id="230" name="Google Shape;230;p26" descr="A blue and white logo&#10;&#10;Description automatically generated">
            <a:extLst>
              <a:ext uri="{FF2B5EF4-FFF2-40B4-BE49-F238E27FC236}">
                <a16:creationId xmlns:a16="http://schemas.microsoft.com/office/drawing/2014/main" id="{B8BAEADD-3F1D-1FEF-2A36-D10D98F792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9520" y="136080"/>
            <a:ext cx="880920" cy="88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 descr="A purple and blue logo&#10;&#10;AI-generated content may be incorrect.">
            <a:extLst>
              <a:ext uri="{FF2B5EF4-FFF2-40B4-BE49-F238E27FC236}">
                <a16:creationId xmlns:a16="http://schemas.microsoft.com/office/drawing/2014/main" id="{5D06AE8B-8D42-4158-DD93-675861D25C7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4160" y="905760"/>
            <a:ext cx="1728720" cy="74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095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title" idx="4294967295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 Black"/>
              <a:buNone/>
            </a:pPr>
            <a:r>
              <a:rPr lang="en-GB" sz="3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APPROACH</a:t>
            </a: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7"/>
          <p:cNvSpPr txBox="1">
            <a:spLocks noGrp="1"/>
          </p:cNvSpPr>
          <p:nvPr>
            <p:ph type="subTitle" idx="4294967295"/>
          </p:nvPr>
        </p:nvSpPr>
        <p:spPr>
          <a:xfrm>
            <a:off x="400440" y="1017000"/>
            <a:ext cx="7391400" cy="371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</a:pPr>
            <a:r>
              <a:rPr lang="en-GB" sz="1400" b="1" i="0" u="none" strike="noStrike" cap="none" dirty="0">
                <a:solidFill>
                  <a:schemeClr val="dk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Methodology to Solve the Problem: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</a:pPr>
            <a:endParaRPr lang="en-GB" sz="1400" b="0" i="0" u="none" strike="noStrike" cap="none" dirty="0">
              <a:solidFill>
                <a:srgbClr val="000000"/>
              </a:solidFill>
              <a:latin typeface="Barlow" panose="00000500000000000000" pitchFamily="2" charset="0"/>
              <a:sym typeface="Arial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S3 Bucket Access &amp; Metadata Extraction: </a:t>
            </a: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Connect to Object Storage (AWS S3, </a:t>
            </a:r>
            <a:r>
              <a:rPr kumimoji="0" lang="en-GB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MinIO</a:t>
            </a: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, Azure Blob) using IAM roles or credentials .Parse Metadata from Iceberg manifests, Delta transaction logs, Hudi timelines, and Parquet footers. Extract Versioning &amp; Snapshot Information to enable historical data exploration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Metadata Parsing &amp; Schema Mapping: </a:t>
            </a: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Extract Schema Details (column names, data types, partitioning strategies). Capture Partition Statistics &amp; Metrics for efficient query planning and optimization. Store Parsed Metadata Temporarily in structured JSON format for fast visualization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Cost &amp; Storage Optimization Analysis: </a:t>
            </a: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Identify Storage Inefficiencies (small files, redundant data copies)Recommend Format-Specific Optimizations (compression, compaction, sorting techniques)Visualize Storage Metrics &amp; Cost Savings Opportunities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Real-time Monitoring &amp; Alerts: </a:t>
            </a: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Continuous Metadata Monitoring for schema changes and table evolution. Automated Alerting Mechanism triggered by metadata modifications or anomalies. Track Table Evolution &amp; Schema History over time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GB" sz="1400" b="0" i="0" u="none" strike="noStrike" cap="none" dirty="0">
              <a:solidFill>
                <a:srgbClr val="000000"/>
              </a:solidFill>
              <a:latin typeface="Barlow" panose="00000500000000000000" pitchFamily="2" charset="0"/>
              <a:sym typeface="Arial"/>
            </a:endParaRPr>
          </a:p>
        </p:txBody>
      </p:sp>
      <p:pic>
        <p:nvPicPr>
          <p:cNvPr id="238" name="Google Shape;238;p27" descr="A blue and white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9520" y="136080"/>
            <a:ext cx="880920" cy="88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7" descr="A purple and blue logo&#10;&#10;AI-generated content may be incorrect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4160" y="905760"/>
            <a:ext cx="1728720" cy="7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>
          <a:extLst>
            <a:ext uri="{FF2B5EF4-FFF2-40B4-BE49-F238E27FC236}">
              <a16:creationId xmlns:a16="http://schemas.microsoft.com/office/drawing/2014/main" id="{F46DEF56-0678-4A18-42FC-F7E2464E2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>
            <a:extLst>
              <a:ext uri="{FF2B5EF4-FFF2-40B4-BE49-F238E27FC236}">
                <a16:creationId xmlns:a16="http://schemas.microsoft.com/office/drawing/2014/main" id="{FC6F7A7F-ADA8-C3B0-9BF5-AAD437B6166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 Black"/>
              <a:buNone/>
            </a:pPr>
            <a:r>
              <a:rPr lang="en-GB" sz="3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APPROACH</a:t>
            </a: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7">
            <a:extLst>
              <a:ext uri="{FF2B5EF4-FFF2-40B4-BE49-F238E27FC236}">
                <a16:creationId xmlns:a16="http://schemas.microsoft.com/office/drawing/2014/main" id="{2575C9DE-C021-22ED-E7CD-54F35F7EAEB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52840" y="1280160"/>
            <a:ext cx="7391400" cy="253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</a:pPr>
            <a:endParaRPr lang="en-GB" sz="1400" b="0" i="0" u="none" strike="noStrike" cap="none" dirty="0">
              <a:solidFill>
                <a:srgbClr val="000000"/>
              </a:solidFill>
              <a:latin typeface="Barlow" panose="00000500000000000000" pitchFamily="2" charset="0"/>
              <a:sym typeface="Arial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Table-to-Table Comparison</a:t>
            </a:r>
            <a:r>
              <a:rPr lang="en-GB" altLang="en-US" sz="1400" b="1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kumimoji="0" lang="en-GB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Engine</a:t>
            </a: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: </a:t>
            </a:r>
            <a:r>
              <a:rPr kumimoji="0" lang="en-GB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Analyse </a:t>
            </a: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Schema Differences between tables across multiple formats (Iceberg vs Delta vs Hudi)Compare Partition Strategies &amp; Snapshots for performance </a:t>
            </a:r>
            <a:r>
              <a:rPr kumimoji="0" lang="en-GB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benchmarking. Visualize </a:t>
            </a: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Differences Clearly on Interactive UI.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Trino Integration for Query Execution: </a:t>
            </a: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Generate Optimized Trino Queries directly from metadata </a:t>
            </a:r>
            <a:r>
              <a:rPr kumimoji="0" lang="en-GB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insights. Enable </a:t>
            </a: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Cross-format Querying without dedicated </a:t>
            </a:r>
            <a:r>
              <a:rPr kumimoji="0" lang="en-GB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metastore</a:t>
            </a: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</a:t>
            </a:r>
            <a:r>
              <a:rPr kumimoji="0" lang="en-GB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services</a:t>
            </a:r>
            <a:r>
              <a:rPr lang="en-GB" altLang="en-US" sz="1400">
                <a:solidFill>
                  <a:schemeClr val="tx1"/>
                </a:solidFill>
                <a:latin typeface="Barlow" panose="00000500000000000000" pitchFamily="2" charset="0"/>
              </a:rPr>
              <a:t>. </a:t>
            </a:r>
            <a:r>
              <a:rPr kumimoji="0" lang="en-GB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Visualize </a:t>
            </a: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Query Performance Benefits from Metadata-driven Optimizations.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Interactive UI for Metadata Visualization: </a:t>
            </a: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Intuitive Web Interface for browsing schemas, partitions, snapshots, and storage </a:t>
            </a:r>
            <a:r>
              <a:rPr kumimoji="0" lang="en-GB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metrics. Filtering</a:t>
            </a: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, Searching &amp; Analytics Features for rapid metadata </a:t>
            </a:r>
            <a:r>
              <a:rPr kumimoji="0" lang="en-GB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exploration. Exportable</a:t>
            </a: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Reports &amp; Insights on storage efficiency, cost optimization, and table evolution.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GB" sz="1400" b="0" i="0" u="none" strike="noStrike" cap="none" dirty="0">
              <a:solidFill>
                <a:srgbClr val="000000"/>
              </a:solidFill>
              <a:latin typeface="Barlow" panose="00000500000000000000" pitchFamily="2" charset="0"/>
              <a:sym typeface="Arial"/>
            </a:endParaRPr>
          </a:p>
        </p:txBody>
      </p:sp>
      <p:pic>
        <p:nvPicPr>
          <p:cNvPr id="238" name="Google Shape;238;p27" descr="A blue and white logo&#10;&#10;Description automatically generated">
            <a:extLst>
              <a:ext uri="{FF2B5EF4-FFF2-40B4-BE49-F238E27FC236}">
                <a16:creationId xmlns:a16="http://schemas.microsoft.com/office/drawing/2014/main" id="{5507EB55-D91C-F453-A11E-83BA68D2E7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9520" y="136080"/>
            <a:ext cx="880920" cy="88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7" descr="A purple and blue logo&#10;&#10;AI-generated content may be incorrect.">
            <a:extLst>
              <a:ext uri="{FF2B5EF4-FFF2-40B4-BE49-F238E27FC236}">
                <a16:creationId xmlns:a16="http://schemas.microsoft.com/office/drawing/2014/main" id="{94CB6156-FEC6-DDA0-631C-9ABB1E547FE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4160" y="905760"/>
            <a:ext cx="1728720" cy="74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864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F2E2C4D-AEE3-DD14-EBA1-EF4510C4ABE5}"/>
              </a:ext>
            </a:extLst>
          </p:cNvPr>
          <p:cNvSpPr/>
          <p:nvPr/>
        </p:nvSpPr>
        <p:spPr>
          <a:xfrm>
            <a:off x="5596200" y="1892300"/>
            <a:ext cx="3056400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1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BC6F979-C281-44A9-80FD-28077FD16C53}"/>
              </a:ext>
            </a:extLst>
          </p:cNvPr>
          <p:cNvSpPr/>
          <p:nvPr/>
        </p:nvSpPr>
        <p:spPr>
          <a:xfrm>
            <a:off x="359694" y="1746250"/>
            <a:ext cx="4705978" cy="2667000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effectLst>
            <a:glow rad="101600">
              <a:schemeClr val="bg2">
                <a:lumMod val="25000"/>
                <a:lumOff val="75000"/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4" name="Google Shape;244;p28"/>
          <p:cNvSpPr txBox="1">
            <a:spLocks noGrp="1"/>
          </p:cNvSpPr>
          <p:nvPr>
            <p:ph type="title" idx="4294967295"/>
          </p:nvPr>
        </p:nvSpPr>
        <p:spPr>
          <a:xfrm>
            <a:off x="720000" y="444960"/>
            <a:ext cx="7710120" cy="57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 Black"/>
              <a:buNone/>
            </a:pPr>
            <a:r>
              <a:rPr lang="en-GB" sz="3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USPs &amp; Features</a:t>
            </a: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8"/>
          <p:cNvSpPr txBox="1">
            <a:spLocks noGrp="1"/>
          </p:cNvSpPr>
          <p:nvPr>
            <p:ph type="subTitle" idx="4294967295"/>
          </p:nvPr>
        </p:nvSpPr>
        <p:spPr>
          <a:xfrm>
            <a:off x="506520" y="1325879"/>
            <a:ext cx="4469400" cy="368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Barlow" panose="00000500000000000000" pitchFamily="2" charset="0"/>
                <a:ea typeface="Gadugi" panose="020B0502040204020203" pitchFamily="34" charset="0"/>
                <a:cs typeface="Barlow"/>
                <a:sym typeface="Barlow"/>
              </a:rPr>
              <a:t>Unique Selling Points (USPs):</a:t>
            </a:r>
            <a:endParaRPr lang="en-US" sz="1400" b="0" i="0" u="none" strike="noStrike" cap="none" dirty="0">
              <a:solidFill>
                <a:srgbClr val="000000"/>
              </a:solidFill>
              <a:latin typeface="Barlow" panose="00000500000000000000" pitchFamily="2" charset="0"/>
              <a:ea typeface="Gadugi" panose="020B0502040204020203" pitchFamily="34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sz="1400" dirty="0">
              <a:latin typeface="Barlow" panose="00000500000000000000" pitchFamily="2" charset="0"/>
              <a:ea typeface="Gadugi" panose="020B0502040204020203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400" b="1" dirty="0">
                <a:latin typeface="Barlow" panose="00000500000000000000" pitchFamily="2" charset="0"/>
                <a:ea typeface="Gadugi" panose="020B0502040204020203" pitchFamily="34" charset="0"/>
              </a:rPr>
              <a:t>Table Comparison:</a:t>
            </a:r>
            <a:r>
              <a:rPr lang="en-US" sz="1400" dirty="0">
                <a:latin typeface="Barlow" panose="00000500000000000000" pitchFamily="2" charset="0"/>
                <a:ea typeface="Gadugi" panose="020B0502040204020203" pitchFamily="34" charset="0"/>
              </a:rPr>
              <a:t> Shows differences between two tables (schema, partitions, and data snapshots).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sz="1400" dirty="0">
              <a:latin typeface="Barlow" panose="00000500000000000000" pitchFamily="2" charset="0"/>
              <a:ea typeface="Gadugi" panose="020B0502040204020203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400" b="1" dirty="0">
                <a:latin typeface="Barlow" panose="00000500000000000000" pitchFamily="2" charset="0"/>
                <a:ea typeface="Gadugi" panose="020B0502040204020203" pitchFamily="34" charset="0"/>
              </a:rPr>
              <a:t>AI Powered Storage Optimization: </a:t>
            </a:r>
            <a:r>
              <a:rPr lang="en-US" sz="1400" dirty="0">
                <a:latin typeface="Barlow" panose="00000500000000000000" pitchFamily="2" charset="0"/>
              </a:rPr>
              <a:t>Uses AI to compact small files, optimize partitions, and suggest efficient compression for cost savings and performance.</a:t>
            </a:r>
            <a:endParaRPr lang="en-US" sz="1400" b="1" dirty="0">
              <a:latin typeface="Barlow" panose="00000500000000000000" pitchFamily="2" charset="0"/>
              <a:ea typeface="Gadugi" panose="020B0502040204020203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Barlow" panose="00000500000000000000" pitchFamily="2" charset="0"/>
              <a:ea typeface="Gadugi" panose="020B0502040204020203" pitchFamily="34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400" b="1" dirty="0">
                <a:latin typeface="Barlow" panose="00000500000000000000" pitchFamily="2" charset="0"/>
                <a:ea typeface="Gadugi" panose="020B0502040204020203" pitchFamily="34" charset="0"/>
              </a:rPr>
              <a:t>Seamless Multi-Cloud Integration:</a:t>
            </a:r>
            <a:r>
              <a:rPr lang="en-US" sz="1400" dirty="0">
                <a:latin typeface="Barlow" panose="00000500000000000000" pitchFamily="2" charset="0"/>
                <a:ea typeface="Gadugi" panose="020B0502040204020203" pitchFamily="34" charset="0"/>
              </a:rPr>
              <a:t> Effortlessly supports different cloud object storage without requiring reconfiguration, along with secure access to private buckets through IAM role-based authentication.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sz="1400" b="1" dirty="0">
              <a:latin typeface="Barlow" panose="00000500000000000000" pitchFamily="2" charset="0"/>
              <a:ea typeface="Gadugi" panose="020B0502040204020203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Barlow" panose="00000500000000000000" pitchFamily="2" charset="0"/>
              <a:ea typeface="Gadugi" panose="020B0502040204020203" pitchFamily="34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Barlow" panose="00000500000000000000" pitchFamily="2" charset="0"/>
              <a:ea typeface="Gadugi" panose="020B0502040204020203" pitchFamily="34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Barlow" panose="00000500000000000000" pitchFamily="2" charset="0"/>
              <a:sym typeface="Arial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5596200" y="1541862"/>
            <a:ext cx="3056400" cy="229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Features: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dk1"/>
                </a:solidFill>
                <a:latin typeface="Barlow"/>
                <a:sym typeface="Barlow"/>
              </a:rPr>
              <a:t>Storage and Cost Optimization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rlow"/>
                <a:sym typeface="Barlow"/>
              </a:rPr>
              <a:t>Format Interoperability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dk1"/>
                </a:solidFill>
                <a:latin typeface="Barlow"/>
                <a:sym typeface="Barlow"/>
              </a:rPr>
              <a:t>Multi Cloud Support</a:t>
            </a:r>
            <a:endParaRPr lang="en-US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dk1"/>
                </a:solidFill>
                <a:latin typeface="Barlow"/>
                <a:sym typeface="Barlow"/>
              </a:rPr>
              <a:t>Po</a:t>
            </a:r>
            <a:r>
              <a:rPr lang="en-US" dirty="0">
                <a:solidFill>
                  <a:schemeClr val="dk1"/>
                </a:solidFill>
                <a:latin typeface="Barlow"/>
                <a:sym typeface="Barlow"/>
              </a:rPr>
              <a:t>tential Trino Dialect Integration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Barlow"/>
                <a:sym typeface="Barlow"/>
              </a:rPr>
              <a:t>Seamless Table Evolution and </a:t>
            </a:r>
            <a:r>
              <a:rPr lang="en-US">
                <a:solidFill>
                  <a:schemeClr val="dk1"/>
                </a:solidFill>
                <a:latin typeface="Barlow"/>
                <a:sym typeface="Barlow"/>
              </a:rPr>
              <a:t>Comparison</a:t>
            </a:r>
            <a:endParaRPr lang="en-GB" b="0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pic>
        <p:nvPicPr>
          <p:cNvPr id="247" name="Google Shape;247;p28" descr="A blue and white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9520" y="136080"/>
            <a:ext cx="880920" cy="88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 descr="A purple and blue logo&#10;&#10;AI-generated content may be incorrect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4160" y="905760"/>
            <a:ext cx="1728720" cy="7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>
            <a:spLocks noGrp="1"/>
          </p:cNvSpPr>
          <p:nvPr>
            <p:ph type="title" idx="4294967295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Technologies &amp; Implementation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4294967295"/>
          </p:nvPr>
        </p:nvSpPr>
        <p:spPr>
          <a:xfrm>
            <a:off x="4145281" y="1017000"/>
            <a:ext cx="1426336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GB" sz="1800" b="1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Flow Chart :</a:t>
            </a: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9"/>
          <p:cNvSpPr txBox="1">
            <a:spLocks noGrp="1"/>
          </p:cNvSpPr>
          <p:nvPr>
            <p:ph type="subTitle" idx="4294967295"/>
          </p:nvPr>
        </p:nvSpPr>
        <p:spPr>
          <a:xfrm>
            <a:off x="171619" y="1485900"/>
            <a:ext cx="3726672" cy="23400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1400" b="1" i="0" u="none" strike="noStrike" cap="none" dirty="0">
                <a:solidFill>
                  <a:schemeClr val="dk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Programming Languages: </a:t>
            </a:r>
            <a:r>
              <a:rPr lang="en-GB" sz="1400" dirty="0">
                <a:latin typeface="Barlow" panose="00000500000000000000" pitchFamily="2" charset="0"/>
              </a:rPr>
              <a:t>JavaScript, Python </a:t>
            </a:r>
            <a:endParaRPr lang="en-GB" sz="1400">
              <a:latin typeface="Barlow" panose="00000500000000000000" pitchFamily="2" charset="0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1400" b="1" i="0" u="none" strike="noStrike" cap="none" dirty="0">
                <a:solidFill>
                  <a:schemeClr val="dk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Frameworks:</a:t>
            </a:r>
            <a:r>
              <a:rPr lang="en-GB" sz="1400" b="1" dirty="0">
                <a:solidFill>
                  <a:schemeClr val="dk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GB" sz="1400" i="0" u="none" strike="noStrike" cap="none" dirty="0" err="1">
                <a:solidFill>
                  <a:schemeClr val="dk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NodeJs</a:t>
            </a:r>
            <a:r>
              <a:rPr lang="en-GB" sz="1400" i="0" u="none" strike="noStrike" cap="none" dirty="0">
                <a:solidFill>
                  <a:schemeClr val="dk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, </a:t>
            </a:r>
            <a:r>
              <a:rPr lang="en-GB" sz="1400" i="0" u="none" strike="noStrike" cap="none" dirty="0" err="1">
                <a:solidFill>
                  <a:schemeClr val="dk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ExpressJs</a:t>
            </a:r>
            <a:r>
              <a:rPr lang="en-GB" sz="1400" i="0" u="none" strike="noStrike" cap="none" dirty="0">
                <a:solidFill>
                  <a:schemeClr val="dk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, </a:t>
            </a:r>
            <a:r>
              <a:rPr lang="en-GB" sz="1400" i="0" u="none" strike="noStrike" cap="none" dirty="0" err="1">
                <a:solidFill>
                  <a:schemeClr val="dk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FastAPI</a:t>
            </a:r>
            <a:endParaRPr lang="en-GB" sz="1400" b="1">
              <a:solidFill>
                <a:schemeClr val="dk1"/>
              </a:solidFill>
              <a:latin typeface="Barlow" panose="00000500000000000000" pitchFamily="2" charset="0"/>
              <a:ea typeface="Barlow"/>
              <a:cs typeface="Barlow"/>
              <a:sym typeface="Barlow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b="1" dirty="0"/>
              <a:t>Cloud Authentication:</a:t>
            </a:r>
            <a:r>
              <a:rPr lang="en-US" sz="1400" dirty="0"/>
              <a:t> Multi-Cloud IAM Authentication</a:t>
            </a:r>
            <a:endParaRPr lang="en-US" sz="140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1400" b="1" dirty="0">
                <a:latin typeface="Barlow" panose="00000500000000000000" pitchFamily="2" charset="0"/>
              </a:rPr>
              <a:t>Infrastructure &amp; Storage: </a:t>
            </a:r>
            <a:r>
              <a:rPr lang="en-GB" sz="1400" dirty="0">
                <a:latin typeface="Barlow" panose="00000500000000000000" pitchFamily="2" charset="0"/>
              </a:rPr>
              <a:t>Amazon S3 / </a:t>
            </a:r>
            <a:r>
              <a:rPr lang="en-GB" sz="1400" dirty="0" err="1">
                <a:latin typeface="Barlow" panose="00000500000000000000" pitchFamily="2" charset="0"/>
              </a:rPr>
              <a:t>MinIO</a:t>
            </a:r>
            <a:r>
              <a:rPr lang="en-GB" sz="1400" dirty="0">
                <a:latin typeface="Barlow" panose="00000500000000000000" pitchFamily="2" charset="0"/>
              </a:rPr>
              <a:t> / Azure Blob Storage</a:t>
            </a:r>
            <a:endParaRPr lang="en-GB" sz="1400">
              <a:latin typeface="Barlow" panose="00000500000000000000" pitchFamily="2" charset="0"/>
            </a:endParaRPr>
          </a:p>
          <a:p>
            <a:pPr marL="285750" indent="-285750" algn="just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b="1" dirty="0"/>
              <a:t>Machine Learning &amp; AI Frameworks </a:t>
            </a:r>
            <a:endParaRPr lang="en-GB" sz="1400">
              <a:latin typeface="Barlow" panose="00000500000000000000" pitchFamily="2" charset="0"/>
            </a:endParaRPr>
          </a:p>
          <a:p>
            <a:pPr algn="just">
              <a:buNone/>
            </a:pPr>
            <a:endParaRPr lang="en-GB" sz="1400" dirty="0">
              <a:latin typeface="Barlow" panose="00000500000000000000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</a:pPr>
            <a:endParaRPr lang="en-GB" sz="1400" b="0" i="0" u="none" strike="noStrike" cap="none" dirty="0">
              <a:solidFill>
                <a:srgbClr val="000000"/>
              </a:solidFill>
              <a:latin typeface="Barlow" panose="00000500000000000000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</a:pPr>
            <a:endParaRPr lang="en-GB" sz="1400" b="0" i="0" u="none" strike="noStrike" cap="none" dirty="0">
              <a:solidFill>
                <a:srgbClr val="000000"/>
              </a:solidFill>
              <a:latin typeface="Barlow" panose="00000500000000000000" pitchFamily="2" charset="0"/>
              <a:sym typeface="Arial"/>
            </a:endParaRPr>
          </a:p>
        </p:txBody>
      </p:sp>
      <p:pic>
        <p:nvPicPr>
          <p:cNvPr id="258" name="Google Shape;258;p29" descr="A blue and white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9520" y="136080"/>
            <a:ext cx="880920" cy="88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 descr="A purple and blue logo&#10;&#10;AI-generated content may be incorrect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4160" y="905760"/>
            <a:ext cx="1728720" cy="7488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579D57-2048-40B3-7C72-E9D029BD5DA6}"/>
                  </a:ext>
                </a:extLst>
              </p14:cNvPr>
              <p14:cNvContentPartPr/>
              <p14:nvPr/>
            </p14:nvContentPartPr>
            <p14:xfrm>
              <a:off x="10747867" y="4913138"/>
              <a:ext cx="2295" cy="767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579D57-2048-40B3-7C72-E9D029BD5D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08852" y="4900099"/>
                <a:ext cx="80325" cy="26845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3535B48-D128-64D0-B885-A5EEA1926029}"/>
              </a:ext>
            </a:extLst>
          </p:cNvPr>
          <p:cNvGrpSpPr/>
          <p:nvPr/>
        </p:nvGrpSpPr>
        <p:grpSpPr>
          <a:xfrm>
            <a:off x="1113981" y="2799281"/>
            <a:ext cx="2295" cy="767"/>
            <a:chOff x="1113981" y="2799281"/>
            <a:chExt cx="2295" cy="76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83ABE1A-F060-8567-F60B-0BCB2600FF67}"/>
                    </a:ext>
                  </a:extLst>
                </p14:cNvPr>
                <p14:cNvContentPartPr/>
                <p14:nvPr/>
              </p14:nvContentPartPr>
              <p14:xfrm>
                <a:off x="1113981" y="2799281"/>
                <a:ext cx="2295" cy="767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83ABE1A-F060-8567-F60B-0BCB2600FF6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4966" y="2786242"/>
                  <a:ext cx="80325" cy="268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AE6D525-FEDE-6EE8-B69A-506FC667AD48}"/>
                    </a:ext>
                  </a:extLst>
                </p14:cNvPr>
                <p14:cNvContentPartPr/>
                <p14:nvPr/>
              </p14:nvContentPartPr>
              <p14:xfrm>
                <a:off x="1113981" y="2799281"/>
                <a:ext cx="2295" cy="767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AE6D525-FEDE-6EE8-B69A-506FC667AD4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4966" y="2786242"/>
                  <a:ext cx="80325" cy="268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9637CBB-3E84-D818-1627-CCE7DDD5F41F}"/>
                    </a:ext>
                  </a:extLst>
                </p14:cNvPr>
                <p14:cNvContentPartPr/>
                <p14:nvPr/>
              </p14:nvContentPartPr>
              <p14:xfrm>
                <a:off x="1113981" y="2799281"/>
                <a:ext cx="2295" cy="767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9637CBB-3E84-D818-1627-CCE7DDD5F41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4966" y="2786242"/>
                  <a:ext cx="80325" cy="268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A5C481-813A-1A25-608A-B8B3337C3205}"/>
                    </a:ext>
                  </a:extLst>
                </p14:cNvPr>
                <p14:cNvContentPartPr/>
                <p14:nvPr/>
              </p14:nvContentPartPr>
              <p14:xfrm>
                <a:off x="1113981" y="2799281"/>
                <a:ext cx="2295" cy="767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A5C481-813A-1A25-608A-B8B3337C320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4966" y="2786242"/>
                  <a:ext cx="80325" cy="2684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FFC4F3-DD8A-F7DA-5BB3-F120F3CC5381}"/>
              </a:ext>
            </a:extLst>
          </p:cNvPr>
          <p:cNvGrpSpPr/>
          <p:nvPr/>
        </p:nvGrpSpPr>
        <p:grpSpPr>
          <a:xfrm>
            <a:off x="8436177" y="1955833"/>
            <a:ext cx="360" cy="360"/>
            <a:chOff x="8436177" y="195583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FFAE1C8-D34D-07A4-89AE-C7C643ABA2E3}"/>
                    </a:ext>
                  </a:extLst>
                </p14:cNvPr>
                <p14:cNvContentPartPr/>
                <p14:nvPr/>
              </p14:nvContentPartPr>
              <p14:xfrm>
                <a:off x="8436177" y="1955833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FFAE1C8-D34D-07A4-89AE-C7C643ABA2E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30057" y="194971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0A4254C-2E0C-C254-9CF5-CF9C301382EF}"/>
                    </a:ext>
                  </a:extLst>
                </p14:cNvPr>
                <p14:cNvContentPartPr/>
                <p14:nvPr/>
              </p14:nvContentPartPr>
              <p14:xfrm>
                <a:off x="8436177" y="1955833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0A4254C-2E0C-C254-9CF5-CF9C301382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30057" y="194971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B64D51F-EAD8-66DA-61C7-80D9EA1040F7}"/>
                    </a:ext>
                  </a:extLst>
                </p14:cNvPr>
                <p14:cNvContentPartPr/>
                <p14:nvPr/>
              </p14:nvContentPartPr>
              <p14:xfrm>
                <a:off x="8436177" y="1955833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B64D51F-EAD8-66DA-61C7-80D9EA1040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30057" y="194971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F0FB8A1-67B6-F7AC-323E-C295018E3DB9}"/>
                  </a:ext>
                </a:extLst>
              </p14:cNvPr>
              <p14:cNvContentPartPr/>
              <p14:nvPr/>
            </p14:nvContentPartPr>
            <p14:xfrm>
              <a:off x="-508883" y="2122998"/>
              <a:ext cx="2295" cy="767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F0FB8A1-67B6-F7AC-323E-C295018E3D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47898" y="2109959"/>
                <a:ext cx="80325" cy="26845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6E28EBBF-7D36-9BEE-D7B4-D1014093D3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8450" y="1467387"/>
            <a:ext cx="4634713" cy="3485050"/>
          </a:xfrm>
          <a:prstGeom prst="rect">
            <a:avLst/>
          </a:prstGeom>
          <a:ln>
            <a:solidFill>
              <a:schemeClr val="bg2">
                <a:lumMod val="90000"/>
                <a:lumOff val="1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EF1FF00-B22F-EF33-B52E-21F7E2A4B867}"/>
              </a:ext>
            </a:extLst>
          </p:cNvPr>
          <p:cNvSpPr txBox="1"/>
          <p:nvPr/>
        </p:nvSpPr>
        <p:spPr>
          <a:xfrm>
            <a:off x="255053" y="1066784"/>
            <a:ext cx="154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>
                <a:latin typeface="Barlow" panose="00000500000000000000" pitchFamily="2" charset="0"/>
              </a:rPr>
              <a:t> Tech Stack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>
            <a:spLocks noGrp="1"/>
          </p:cNvSpPr>
          <p:nvPr>
            <p:ph type="title" idx="4294967295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 Black"/>
              <a:buNone/>
            </a:pPr>
            <a:r>
              <a:rPr lang="en-GB" sz="3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Potential Impact</a:t>
            </a: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0"/>
          <p:cNvSpPr txBox="1">
            <a:spLocks noGrp="1"/>
          </p:cNvSpPr>
          <p:nvPr>
            <p:ph type="subTitle" idx="4294967295"/>
          </p:nvPr>
        </p:nvSpPr>
        <p:spPr>
          <a:xfrm>
            <a:off x="0" y="1654560"/>
            <a:ext cx="8904514" cy="285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</a:pPr>
            <a:r>
              <a:rPr lang="en-US" sz="1400" b="1" dirty="0">
                <a:solidFill>
                  <a:schemeClr val="dk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On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Target Audience</a:t>
            </a:r>
          </a:p>
          <a:p>
            <a:pPr algn="just"/>
            <a:r>
              <a:rPr lang="en-IN" sz="1400" b="1" i="0" dirty="0">
                <a:effectLst/>
                <a:latin typeface="Barlow" panose="00000500000000000000" pitchFamily="2" charset="0"/>
              </a:rPr>
              <a:t>Social Impact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i="0" dirty="0">
                <a:effectLst/>
                <a:latin typeface="Barlow" panose="00000500000000000000" pitchFamily="2" charset="0"/>
              </a:rPr>
              <a:t>Breaking Down Data Barriers</a:t>
            </a:r>
            <a:r>
              <a:rPr lang="en-IN" sz="1400" b="0" i="0" dirty="0">
                <a:effectLst/>
                <a:latin typeface="Barlow" panose="00000500000000000000" pitchFamily="2" charset="0"/>
              </a:rPr>
              <a:t>: Direct S3/object storage exploration without </a:t>
            </a:r>
            <a:r>
              <a:rPr lang="en-IN" sz="1400" b="0" i="0" dirty="0" err="1">
                <a:effectLst/>
                <a:latin typeface="Barlow" panose="00000500000000000000" pitchFamily="2" charset="0"/>
              </a:rPr>
              <a:t>metastore</a:t>
            </a:r>
            <a:r>
              <a:rPr lang="en-IN" sz="1400" b="0" i="0" dirty="0">
                <a:effectLst/>
                <a:latin typeface="Barlow" panose="00000500000000000000" pitchFamily="2" charset="0"/>
              </a:rPr>
              <a:t> dependencies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i="0" dirty="0">
                <a:effectLst/>
                <a:latin typeface="Barlow" panose="00000500000000000000" pitchFamily="2" charset="0"/>
              </a:rPr>
              <a:t>Query-Optimized Decision Making</a:t>
            </a:r>
            <a:r>
              <a:rPr lang="en-IN" sz="1400" b="0" i="0" dirty="0">
                <a:effectLst/>
                <a:latin typeface="Barlow" panose="00000500000000000000" pitchFamily="2" charset="0"/>
              </a:rPr>
              <a:t>: Exposes partition statistics and file-level metadata for intelligent predicate pushdown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i="0" dirty="0">
                <a:effectLst/>
                <a:latin typeface="Barlow" panose="00000500000000000000" pitchFamily="2" charset="0"/>
              </a:rPr>
              <a:t>Reduced Technical Complexity</a:t>
            </a:r>
            <a:r>
              <a:rPr lang="en-IN" sz="1400" b="0" i="0" dirty="0">
                <a:effectLst/>
                <a:latin typeface="Barlow" panose="00000500000000000000" pitchFamily="2" charset="0"/>
              </a:rPr>
              <a:t>: Single interface for Iceberg manifests, Delta logs, and Hudi timelines eliminates format-specific expertise requirements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400" b="0" i="0" dirty="0">
              <a:effectLst/>
              <a:latin typeface="Barlow" panose="00000500000000000000" pitchFamily="2" charset="0"/>
            </a:endParaRPr>
          </a:p>
          <a:p>
            <a:pPr algn="just"/>
            <a:r>
              <a:rPr lang="en-IN" sz="1400" b="1" i="0" dirty="0">
                <a:effectLst/>
                <a:latin typeface="Barlow" panose="00000500000000000000" pitchFamily="2" charset="0"/>
              </a:rPr>
              <a:t>Economic Benefits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effectLst/>
                <a:latin typeface="Barlow" panose="00000500000000000000" pitchFamily="2" charset="0"/>
              </a:rPr>
              <a:t>Storage Optimization &amp; Format Interoperability</a:t>
            </a:r>
            <a:r>
              <a:rPr lang="en-IN" sz="1400" b="0" i="0" dirty="0">
                <a:effectLst/>
                <a:latin typeface="Barlow" panose="00000500000000000000" pitchFamily="2" charset="0"/>
              </a:rPr>
              <a:t>: </a:t>
            </a:r>
            <a:r>
              <a:rPr lang="en-US" sz="1400" b="0" i="0" dirty="0">
                <a:effectLst/>
                <a:latin typeface="Barlow" panose="00000500000000000000" pitchFamily="2" charset="0"/>
              </a:rPr>
              <a:t> Leverages low-cost storage with multi-format support, reduces data duplication, and enables optimization through various techniques and a consistent interface, preventing vendor lock-in and associated cost premiums.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i="0" dirty="0">
                <a:effectLst/>
                <a:latin typeface="Barlow" panose="00000500000000000000" pitchFamily="2" charset="0"/>
              </a:rPr>
              <a:t>Faster Time-to-Insight</a:t>
            </a:r>
            <a:r>
              <a:rPr lang="en-IN" sz="1400" b="0" i="0" dirty="0">
                <a:effectLst/>
                <a:latin typeface="Barlow" panose="00000500000000000000" pitchFamily="2" charset="0"/>
              </a:rPr>
              <a:t>: Use of efficient metadata parsing and partition pruning without compute resource allocation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Barlow" panose="00000500000000000000" pitchFamily="2" charset="0"/>
              <a:sym typeface="Arial"/>
            </a:endParaRPr>
          </a:p>
        </p:txBody>
      </p:sp>
      <p:pic>
        <p:nvPicPr>
          <p:cNvPr id="266" name="Google Shape;266;p30" descr="A blue and white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9520" y="136080"/>
            <a:ext cx="880920" cy="88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 descr="A purple and blue logo&#10;&#10;AI-generated content may be incorrect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4160" y="905760"/>
            <a:ext cx="1728720" cy="7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title" idx="4294967295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 Black"/>
              <a:buNone/>
            </a:pPr>
            <a:r>
              <a:rPr lang="en-GB" sz="3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Team Details</a:t>
            </a: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2"/>
          <p:cNvSpPr txBox="1">
            <a:spLocks noGrp="1"/>
          </p:cNvSpPr>
          <p:nvPr>
            <p:ph type="subTitle" idx="4294967295"/>
          </p:nvPr>
        </p:nvSpPr>
        <p:spPr>
          <a:xfrm>
            <a:off x="720000" y="3228481"/>
            <a:ext cx="7329600" cy="52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AutoNum type="arabicPeriod"/>
            </a:pPr>
            <a:r>
              <a:rPr lang="en-IN" dirty="0"/>
              <a:t>Darshan Atkari  SY, 	Computer Engineering,   	VIT Pune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atkaridarshan04@gmail.com  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AutoNum type="arabicPeriod"/>
            </a:pPr>
            <a:r>
              <a:rPr lang="en-IN" dirty="0"/>
              <a:t>Om </a:t>
            </a:r>
            <a:r>
              <a:rPr lang="en-IN" dirty="0" err="1"/>
              <a:t>Rahade</a:t>
            </a:r>
            <a:r>
              <a:rPr lang="en-IN" dirty="0"/>
              <a:t>      SY, 	Mechanical Engineering,  	VIT Pune  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omrahade@gmail.com 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AutoNum type="arabicPeriod"/>
            </a:pPr>
            <a:r>
              <a:rPr lang="en-IN" dirty="0" err="1"/>
              <a:t>Rugwed</a:t>
            </a:r>
            <a:r>
              <a:rPr lang="en-IN" dirty="0"/>
              <a:t> </a:t>
            </a:r>
            <a:r>
              <a:rPr lang="en-IN" dirty="0" err="1"/>
              <a:t>Ushir</a:t>
            </a:r>
            <a:r>
              <a:rPr lang="en-IN" dirty="0"/>
              <a:t>   SY, 	Mechanical Engineering,   	VIT Pune  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rugwedushir25@gmail.com  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AutoNum type="arabicPeriod"/>
            </a:pPr>
            <a:r>
              <a:rPr lang="en-IN" dirty="0"/>
              <a:t>Anup Barde   	  SY, 	ENTC Engineering,	VIT Pune  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anupbarde300@gmail.com</a:t>
            </a:r>
            <a:endParaRPr lang="en-US" sz="1800" b="0" i="0" u="none" strike="noStrike" cap="none" dirty="0">
              <a:solidFill>
                <a:schemeClr val="accent5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2" descr="A blue and white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9520" y="136080"/>
            <a:ext cx="880920" cy="88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2" descr="A purple and blue logo&#10;&#10;AI-generated content may be incorrect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4160" y="905760"/>
            <a:ext cx="1728720" cy="7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Analytics Strategy Toolkit by Slidesgo">
  <a:themeElements>
    <a:clrScheme name="Custom 6">
      <a:dk1>
        <a:srgbClr val="000000"/>
      </a:dk1>
      <a:lt1>
        <a:srgbClr val="FFFFFF"/>
      </a:lt1>
      <a:dk2>
        <a:srgbClr val="281341"/>
      </a:dk2>
      <a:lt2>
        <a:srgbClr val="EAE5EB"/>
      </a:lt2>
      <a:accent1>
        <a:srgbClr val="D545C7"/>
      </a:accent1>
      <a:accent2>
        <a:srgbClr val="150F28"/>
      </a:accent2>
      <a:accent3>
        <a:srgbClr val="D84CD6"/>
      </a:accent3>
      <a:accent4>
        <a:srgbClr val="1C95C5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ta Analytics Strategy Toolkit by Slidesgo">
  <a:themeElements>
    <a:clrScheme name="Custom 6">
      <a:dk1>
        <a:srgbClr val="000000"/>
      </a:dk1>
      <a:lt1>
        <a:srgbClr val="FFFFFF"/>
      </a:lt1>
      <a:dk2>
        <a:srgbClr val="281341"/>
      </a:dk2>
      <a:lt2>
        <a:srgbClr val="EAE5EB"/>
      </a:lt2>
      <a:accent1>
        <a:srgbClr val="D545C7"/>
      </a:accent1>
      <a:accent2>
        <a:srgbClr val="150F28"/>
      </a:accent2>
      <a:accent3>
        <a:srgbClr val="D84CD6"/>
      </a:accent3>
      <a:accent4>
        <a:srgbClr val="1C95C5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ta Analytics Strategy Toolkit by Slidesgo">
  <a:themeElements>
    <a:clrScheme name="Custom 6">
      <a:dk1>
        <a:srgbClr val="000000"/>
      </a:dk1>
      <a:lt1>
        <a:srgbClr val="FFFFFF"/>
      </a:lt1>
      <a:dk2>
        <a:srgbClr val="281341"/>
      </a:dk2>
      <a:lt2>
        <a:srgbClr val="EAE5EB"/>
      </a:lt2>
      <a:accent1>
        <a:srgbClr val="D545C7"/>
      </a:accent1>
      <a:accent2>
        <a:srgbClr val="150F28"/>
      </a:accent2>
      <a:accent3>
        <a:srgbClr val="D84CD6"/>
      </a:accent3>
      <a:accent4>
        <a:srgbClr val="1C95C5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ata Analytics Strategy Toolkit by Slidesgo">
  <a:themeElements>
    <a:clrScheme name="Custom 6">
      <a:dk1>
        <a:srgbClr val="000000"/>
      </a:dk1>
      <a:lt1>
        <a:srgbClr val="FFFFFF"/>
      </a:lt1>
      <a:dk2>
        <a:srgbClr val="281341"/>
      </a:dk2>
      <a:lt2>
        <a:srgbClr val="EAE5EB"/>
      </a:lt2>
      <a:accent1>
        <a:srgbClr val="D545C7"/>
      </a:accent1>
      <a:accent2>
        <a:srgbClr val="150F28"/>
      </a:accent2>
      <a:accent3>
        <a:srgbClr val="D84CD6"/>
      </a:accent3>
      <a:accent4>
        <a:srgbClr val="1C95C5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ata Analytics Strategy Toolkit by Slidesgo">
  <a:themeElements>
    <a:clrScheme name="Custom 6">
      <a:dk1>
        <a:srgbClr val="000000"/>
      </a:dk1>
      <a:lt1>
        <a:srgbClr val="FFFFFF"/>
      </a:lt1>
      <a:dk2>
        <a:srgbClr val="281341"/>
      </a:dk2>
      <a:lt2>
        <a:srgbClr val="EAE5EB"/>
      </a:lt2>
      <a:accent1>
        <a:srgbClr val="D545C7"/>
      </a:accent1>
      <a:accent2>
        <a:srgbClr val="150F28"/>
      </a:accent2>
      <a:accent3>
        <a:srgbClr val="D84CD6"/>
      </a:accent3>
      <a:accent4>
        <a:srgbClr val="1C95C5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Data Analytics Strategy Toolkit by Slidesgo">
  <a:themeElements>
    <a:clrScheme name="Custom 6">
      <a:dk1>
        <a:srgbClr val="000000"/>
      </a:dk1>
      <a:lt1>
        <a:srgbClr val="FFFFFF"/>
      </a:lt1>
      <a:dk2>
        <a:srgbClr val="281341"/>
      </a:dk2>
      <a:lt2>
        <a:srgbClr val="EAE5EB"/>
      </a:lt2>
      <a:accent1>
        <a:srgbClr val="D545C7"/>
      </a:accent1>
      <a:accent2>
        <a:srgbClr val="150F28"/>
      </a:accent2>
      <a:accent3>
        <a:srgbClr val="D84CD6"/>
      </a:accent3>
      <a:accent4>
        <a:srgbClr val="1C95C5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Microsoft Office PowerPoint</Application>
  <PresentationFormat>On-screen Show (16:9)</PresentationFormat>
  <Paragraphs>86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Barlow</vt:lpstr>
      <vt:lpstr>Poppins Black</vt:lpstr>
      <vt:lpstr>Data Analytics Strategy Toolkit by Slidesgo</vt:lpstr>
      <vt:lpstr>Data Analytics Strategy Toolkit by Slidesgo</vt:lpstr>
      <vt:lpstr>Data Analytics Strategy Toolkit by Slidesgo</vt:lpstr>
      <vt:lpstr>Data Analytics Strategy Toolkit by Slidesgo</vt:lpstr>
      <vt:lpstr>Data Analytics Strategy Toolkit by Slidesgo</vt:lpstr>
      <vt:lpstr>Data Analytics Strategy Toolkit by Slidesgo</vt:lpstr>
      <vt:lpstr>HACKATHON PROJECT OVERVIEW</vt:lpstr>
      <vt:lpstr>PROPOSED SOLUTION</vt:lpstr>
      <vt:lpstr>PROPOSED SOLUTION</vt:lpstr>
      <vt:lpstr>APPROACH</vt:lpstr>
      <vt:lpstr>APPROACH</vt:lpstr>
      <vt:lpstr>USPs &amp; Features</vt:lpstr>
      <vt:lpstr>Technologies &amp; Implementation</vt:lpstr>
      <vt:lpstr>Potential Impact</vt:lpstr>
      <vt:lpstr>Team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 OVERVIEW</dc:title>
  <dc:creator>OM</dc:creator>
  <cp:lastModifiedBy>Darshan Atkari</cp:lastModifiedBy>
  <cp:revision>1</cp:revision>
  <dcterms:modified xsi:type="dcterms:W3CDTF">2025-03-13T20:52:15Z</dcterms:modified>
</cp:coreProperties>
</file>