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71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D3A"/>
    <a:srgbClr val="77A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5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69" r:id="rId5"/>
    <p:sldLayoutId id="2147483653" r:id="rId6"/>
    <p:sldLayoutId id="2147483654" r:id="rId7"/>
    <p:sldLayoutId id="2147483655" r:id="rId8"/>
    <p:sldLayoutId id="2147483667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z="7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Klotski Puzzle and </a:t>
            </a:r>
            <a:r>
              <a:rPr 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Klotski Solver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Zhifan Yang</a:t>
            </a:r>
          </a:p>
          <a:p>
            <a:pPr algn="l"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</a:rPr>
              <a:t>Ocaml</a:t>
            </a:r>
            <a:r>
              <a:rPr lang="en-US" dirty="0">
                <a:solidFill>
                  <a:schemeClr val="tx2"/>
                </a:solidFill>
              </a:rPr>
              <a:t> Project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 Special Case</a:t>
            </a:r>
            <a:endParaRPr lang="en-US" sz="5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500456" cy="4091621"/>
          </a:xfrm>
        </p:spPr>
        <p:txBody>
          <a:bodyPr>
            <a:normAutofit/>
          </a:bodyPr>
          <a:lstStyle/>
          <a:p>
            <a:r>
              <a:rPr lang="en-US" dirty="0" smtClean="0"/>
              <a:t>If the mouse clicks within this kind of area, the program will think it does not click on any block</a:t>
            </a:r>
          </a:p>
          <a:p>
            <a:r>
              <a:rPr lang="en-US" dirty="0" smtClean="0"/>
              <a:t>However, this is not correct, sometimes. </a:t>
            </a:r>
          </a:p>
          <a:p>
            <a:r>
              <a:rPr lang="en-US" dirty="0" smtClean="0"/>
              <a:t>Add a check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If the mouse clicks at cross section</a:t>
            </a:r>
            <a:r>
              <a:rPr lang="en-US" sz="1800" dirty="0"/>
              <a:t>, horizontal </a:t>
            </a:r>
            <a:r>
              <a:rPr lang="en-US" sz="1800" dirty="0" smtClean="0"/>
              <a:t>aisle or vertical aisle, the program will check the neighboring cells. If they belongs to the same block, the mouse actually hits </a:t>
            </a:r>
            <a:r>
              <a:rPr lang="en-US" altLang="zh-CN" sz="1800" dirty="0" smtClean="0"/>
              <a:t>the</a:t>
            </a:r>
            <a:r>
              <a:rPr lang="en-US" sz="1800" dirty="0" smtClean="0"/>
              <a:t> </a:t>
            </a:r>
            <a:r>
              <a:rPr lang="en-US" sz="1800" dirty="0" smtClean="0"/>
              <a:t>block! 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131" y="2409520"/>
            <a:ext cx="2743438" cy="338357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61909" y="3553691"/>
            <a:ext cx="457200" cy="16833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Victory Check</a:t>
            </a:r>
            <a:endParaRPr lang="en-US" sz="5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Right after the screen is refresh, the program will check if the block list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in “victory state”, i.e. Block A’s x = 1 and y=0  </a:t>
            </a:r>
          </a:p>
          <a:p>
            <a:r>
              <a:rPr lang="en-US" dirty="0" smtClean="0"/>
              <a:t>If not, wait for user’s input</a:t>
            </a:r>
          </a:p>
          <a:p>
            <a:r>
              <a:rPr lang="en-US" dirty="0" smtClean="0"/>
              <a:t>If it is, generate a victory screen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160589"/>
            <a:ext cx="4184650" cy="3312130"/>
          </a:xfrm>
        </p:spPr>
      </p:pic>
    </p:spTree>
    <p:extLst>
      <p:ext uri="{BB962C8B-B14F-4D97-AF65-F5344CB8AC3E}">
        <p14:creationId xmlns:p14="http://schemas.microsoft.com/office/powerpoint/2010/main" val="24957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16200000" flipV="1">
            <a:off x="8299450" y="3632520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6172200" y="2509479"/>
            <a:ext cx="0" cy="9144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6172200" y="3652811"/>
            <a:ext cx="0" cy="9144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6172200" y="4630515"/>
            <a:ext cx="0" cy="9144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V="1">
            <a:off x="6172200" y="5832837"/>
            <a:ext cx="0" cy="9144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5087277" y="6075849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2926080" y="4448367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2926080" y="5808056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2926080" y="3077755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1936135" y="1843018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1936135" y="3090920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Auto Solving Function</a:t>
            </a:r>
            <a:endParaRPr lang="en-US" sz="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1" y="3541329"/>
            <a:ext cx="741405" cy="91440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464695" y="2070100"/>
            <a:ext cx="429138" cy="1911598"/>
          </a:xfrm>
          <a:custGeom>
            <a:avLst/>
            <a:gdLst>
              <a:gd name="connsiteX0" fmla="*/ 0 w 286092"/>
              <a:gd name="connsiteY0" fmla="*/ 954005 h 954005"/>
              <a:gd name="connsiteX1" fmla="*/ 143046 w 286092"/>
              <a:gd name="connsiteY1" fmla="*/ 954005 h 954005"/>
              <a:gd name="connsiteX2" fmla="*/ 143046 w 286092"/>
              <a:gd name="connsiteY2" fmla="*/ 0 h 954005"/>
              <a:gd name="connsiteX3" fmla="*/ 286092 w 286092"/>
              <a:gd name="connsiteY3" fmla="*/ 0 h 95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954005">
                <a:moveTo>
                  <a:pt x="0" y="954005"/>
                </a:moveTo>
                <a:lnTo>
                  <a:pt x="143046" y="954005"/>
                </a:lnTo>
                <a:lnTo>
                  <a:pt x="143046" y="0"/>
                </a:lnTo>
                <a:lnTo>
                  <a:pt x="286092" y="0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47" tIns="452103" rIns="130847" bIns="4521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536219" y="3981698"/>
            <a:ext cx="286092" cy="2050714"/>
          </a:xfrm>
          <a:custGeom>
            <a:avLst/>
            <a:gdLst>
              <a:gd name="connsiteX0" fmla="*/ 0 w 286092"/>
              <a:gd name="connsiteY0" fmla="*/ 0 h 408859"/>
              <a:gd name="connsiteX1" fmla="*/ 143046 w 286092"/>
              <a:gd name="connsiteY1" fmla="*/ 0 h 408859"/>
              <a:gd name="connsiteX2" fmla="*/ 143046 w 286092"/>
              <a:gd name="connsiteY2" fmla="*/ 408859 h 408859"/>
              <a:gd name="connsiteX3" fmla="*/ 286092 w 286092"/>
              <a:gd name="connsiteY3" fmla="*/ 408859 h 4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408859">
                <a:moveTo>
                  <a:pt x="0" y="0"/>
                </a:moveTo>
                <a:lnTo>
                  <a:pt x="143046" y="0"/>
                </a:lnTo>
                <a:lnTo>
                  <a:pt x="143046" y="408859"/>
                </a:lnTo>
                <a:lnTo>
                  <a:pt x="286092" y="408859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3271" tIns="191954" rIns="143271" bIns="1919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/>
          <a:stretch/>
        </p:blipFill>
        <p:spPr>
          <a:xfrm>
            <a:off x="2011680" y="1584741"/>
            <a:ext cx="729578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r="1783"/>
          <a:stretch/>
        </p:blipFill>
        <p:spPr>
          <a:xfrm>
            <a:off x="2011681" y="2880328"/>
            <a:ext cx="719614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/>
          <a:stretch/>
        </p:blipFill>
        <p:spPr>
          <a:xfrm>
            <a:off x="8424233" y="3369489"/>
            <a:ext cx="1220614" cy="98325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rot="16200000" flipV="1">
            <a:off x="1913367" y="4440779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1910502" y="5803812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"/>
          <a:stretch/>
        </p:blipFill>
        <p:spPr>
          <a:xfrm>
            <a:off x="2011680" y="4175915"/>
            <a:ext cx="729139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r="1084"/>
          <a:stretch/>
        </p:blipFill>
        <p:spPr>
          <a:xfrm>
            <a:off x="2024063" y="5389808"/>
            <a:ext cx="723900" cy="914400"/>
          </a:xfrm>
          <a:prstGeom prst="rect">
            <a:avLst/>
          </a:prstGeom>
        </p:spPr>
      </p:pic>
      <p:sp>
        <p:nvSpPr>
          <p:cNvPr id="33" name="Freeform 32"/>
          <p:cNvSpPr/>
          <p:nvPr/>
        </p:nvSpPr>
        <p:spPr>
          <a:xfrm>
            <a:off x="4684653" y="2068760"/>
            <a:ext cx="286092" cy="4235447"/>
          </a:xfrm>
          <a:custGeom>
            <a:avLst/>
            <a:gdLst>
              <a:gd name="connsiteX0" fmla="*/ 0 w 286092"/>
              <a:gd name="connsiteY0" fmla="*/ 0 h 408859"/>
              <a:gd name="connsiteX1" fmla="*/ 143046 w 286092"/>
              <a:gd name="connsiteY1" fmla="*/ 0 h 408859"/>
              <a:gd name="connsiteX2" fmla="*/ 143046 w 286092"/>
              <a:gd name="connsiteY2" fmla="*/ 408859 h 408859"/>
              <a:gd name="connsiteX3" fmla="*/ 286092 w 286092"/>
              <a:gd name="connsiteY3" fmla="*/ 408859 h 4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408859">
                <a:moveTo>
                  <a:pt x="0" y="0"/>
                </a:moveTo>
                <a:lnTo>
                  <a:pt x="143046" y="0"/>
                </a:lnTo>
                <a:lnTo>
                  <a:pt x="143046" y="408859"/>
                </a:lnTo>
                <a:lnTo>
                  <a:pt x="286092" y="408859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3271" tIns="191954" rIns="143271" bIns="1919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3" idx="0"/>
          </p:cNvCxnSpPr>
          <p:nvPr/>
        </p:nvCxnSpPr>
        <p:spPr>
          <a:xfrm flipH="1">
            <a:off x="2731295" y="2068760"/>
            <a:ext cx="1953358" cy="1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26080" y="4347127"/>
            <a:ext cx="18859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926080" y="2971172"/>
            <a:ext cx="18859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6080" y="5708286"/>
            <a:ext cx="18859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 smtClean="0"/>
              <a:t>……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 rot="16200000" flipV="1">
            <a:off x="5059122" y="4861715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V="1">
            <a:off x="5059122" y="3899068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V="1">
            <a:off x="5059122" y="2742572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5154101" y="1623416"/>
            <a:ext cx="0" cy="45720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4613317" y="1852016"/>
            <a:ext cx="429138" cy="218436"/>
          </a:xfrm>
          <a:custGeom>
            <a:avLst/>
            <a:gdLst>
              <a:gd name="connsiteX0" fmla="*/ 0 w 286092"/>
              <a:gd name="connsiteY0" fmla="*/ 954005 h 954005"/>
              <a:gd name="connsiteX1" fmla="*/ 143046 w 286092"/>
              <a:gd name="connsiteY1" fmla="*/ 954005 h 954005"/>
              <a:gd name="connsiteX2" fmla="*/ 143046 w 286092"/>
              <a:gd name="connsiteY2" fmla="*/ 0 h 954005"/>
              <a:gd name="connsiteX3" fmla="*/ 286092 w 286092"/>
              <a:gd name="connsiteY3" fmla="*/ 0 h 95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954005">
                <a:moveTo>
                  <a:pt x="0" y="954005"/>
                </a:moveTo>
                <a:lnTo>
                  <a:pt x="143046" y="954005"/>
                </a:lnTo>
                <a:lnTo>
                  <a:pt x="143046" y="0"/>
                </a:lnTo>
                <a:lnTo>
                  <a:pt x="286092" y="0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47" tIns="452103" rIns="130847" bIns="4521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3636039"/>
            <a:ext cx="749013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2610390"/>
            <a:ext cx="747713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4661688"/>
            <a:ext cx="74800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5732035"/>
            <a:ext cx="739847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584741"/>
            <a:ext cx="741405" cy="914400"/>
          </a:xfrm>
          <a:prstGeom prst="rect">
            <a:avLst/>
          </a:prstGeom>
        </p:spPr>
      </p:pic>
      <p:sp>
        <p:nvSpPr>
          <p:cNvPr id="49" name="Multiply 48"/>
          <p:cNvSpPr/>
          <p:nvPr/>
        </p:nvSpPr>
        <p:spPr>
          <a:xfrm>
            <a:off x="5100909" y="1392243"/>
            <a:ext cx="1002168" cy="1198478"/>
          </a:xfrm>
          <a:prstGeom prst="mathMultiply">
            <a:avLst>
              <a:gd name="adj1" fmla="val 8465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38911" y="3543662"/>
            <a:ext cx="166088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 smtClean="0"/>
              <a:t>……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57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 smtClean="0"/>
              <a:t>Backtrack and Show the Solution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30753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After the solution tree is generated, backtracking the solution tree to generate a path, which is our solution </a:t>
            </a:r>
          </a:p>
          <a:p>
            <a:r>
              <a:rPr lang="en-US" altLang="zh-CN" dirty="0" smtClean="0"/>
              <a:t>Display solution through a simple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Auto Solving Comparison</a:t>
            </a:r>
            <a:endParaRPr lang="en-US" sz="5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519" y="2160589"/>
            <a:ext cx="3638095" cy="183809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349305" cy="3880773"/>
          </a:xfrm>
        </p:spPr>
        <p:txBody>
          <a:bodyPr/>
          <a:lstStyle/>
          <a:p>
            <a:r>
              <a:rPr lang="en-US" dirty="0" smtClean="0"/>
              <a:t>Actually they are the same, but the program will treat them different</a:t>
            </a:r>
          </a:p>
          <a:p>
            <a:r>
              <a:rPr lang="en-US" dirty="0" smtClean="0"/>
              <a:t>Need to override </a:t>
            </a:r>
            <a:r>
              <a:rPr lang="en-US" dirty="0" err="1" smtClean="0"/>
              <a:t>Pervasives.compare</a:t>
            </a:r>
            <a:endParaRPr lang="en-US" dirty="0" smtClean="0"/>
          </a:p>
          <a:p>
            <a:r>
              <a:rPr lang="en-US" dirty="0" smtClean="0"/>
              <a:t>If this number is the same, then it is the same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19" y="4228873"/>
            <a:ext cx="3638095" cy="184761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040390" y="2700338"/>
            <a:ext cx="3517323" cy="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0390" y="3240520"/>
            <a:ext cx="3517323" cy="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40389" y="4797857"/>
            <a:ext cx="3517323" cy="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40389" y="5336020"/>
            <a:ext cx="3517323" cy="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192" y="3956283"/>
            <a:ext cx="3742857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Questi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947772"/>
            <a:ext cx="4111625" cy="52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What is Klotski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34993" cy="4157084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sliding block </a:t>
            </a:r>
            <a:r>
              <a:rPr lang="en-US" dirty="0" smtClean="0"/>
              <a:t>puzzle game which </a:t>
            </a:r>
            <a:r>
              <a:rPr lang="en-US" dirty="0"/>
              <a:t>was invented around 20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century</a:t>
            </a:r>
          </a:p>
          <a:p>
            <a:r>
              <a:rPr lang="en-US" dirty="0" smtClean="0"/>
              <a:t>Its purpose is </a:t>
            </a:r>
            <a:r>
              <a:rPr lang="en-US" dirty="0"/>
              <a:t>to move the biggest square to the </a:t>
            </a:r>
            <a:r>
              <a:rPr lang="en-US" dirty="0" smtClean="0"/>
              <a:t>exit</a:t>
            </a:r>
          </a:p>
          <a:p>
            <a:r>
              <a:rPr lang="en-US" dirty="0" smtClean="0"/>
              <a:t>Can only </a:t>
            </a:r>
            <a:r>
              <a:rPr lang="en-US" dirty="0"/>
              <a:t>move blocks in vertical or horizontal direction, and cannot remove any block from the </a:t>
            </a:r>
            <a:r>
              <a:rPr lang="en-US" dirty="0" smtClean="0"/>
              <a:t>board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as many </a:t>
            </a:r>
            <a:r>
              <a:rPr lang="en-US" dirty="0"/>
              <a:t>variants and different openings  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 a easy puzzle; many people give up midway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" r="8759"/>
          <a:stretch/>
        </p:blipFill>
        <p:spPr>
          <a:xfrm>
            <a:off x="5669465" y="2191673"/>
            <a:ext cx="2830299" cy="34419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24220" y="5894926"/>
            <a:ext cx="3449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most basic opening of Klotski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64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My Klotski Program</a:t>
            </a:r>
            <a:endParaRPr lang="en-US" sz="5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P</a:t>
            </a:r>
            <a:r>
              <a:rPr lang="en-US" dirty="0" smtClean="0"/>
              <a:t>lay </a:t>
            </a:r>
            <a:r>
              <a:rPr lang="en-US" dirty="0"/>
              <a:t>Klotski with three different </a:t>
            </a:r>
            <a:r>
              <a:rPr lang="en-US" dirty="0" smtClean="0"/>
              <a:t>openings</a:t>
            </a:r>
            <a:endParaRPr lang="en-US" dirty="0"/>
          </a:p>
          <a:p>
            <a:pPr lvl="0"/>
            <a:r>
              <a:rPr lang="en-US" dirty="0" smtClean="0"/>
              <a:t>Get </a:t>
            </a:r>
            <a:r>
              <a:rPr lang="en-US" dirty="0"/>
              <a:t>help from the computer to automatically solve the puzzle at any </a:t>
            </a:r>
            <a:r>
              <a:rPr lang="en-US" dirty="0" smtClean="0"/>
              <a:t>time; </a:t>
            </a:r>
            <a:r>
              <a:rPr lang="en-US" dirty="0"/>
              <a:t>watch the </a:t>
            </a:r>
            <a:r>
              <a:rPr lang="en-US" dirty="0" smtClean="0"/>
              <a:t>solution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387839"/>
            <a:ext cx="4184650" cy="3426935"/>
          </a:xfrm>
        </p:spPr>
      </p:pic>
    </p:spTree>
    <p:extLst>
      <p:ext uri="{BB962C8B-B14F-4D97-AF65-F5344CB8AC3E}">
        <p14:creationId xmlns:p14="http://schemas.microsoft.com/office/powerpoint/2010/main" val="28991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Representation of the </a:t>
            </a:r>
            <a:r>
              <a:rPr lang="en-US" sz="5000" dirty="0" smtClean="0"/>
              <a:t>game board</a:t>
            </a:r>
            <a:r>
              <a:rPr lang="en-US" sz="5000" dirty="0"/>
              <a:t/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583499"/>
            <a:ext cx="4184035" cy="388077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game </a:t>
            </a:r>
            <a:r>
              <a:rPr lang="en-US" dirty="0"/>
              <a:t>board can be represented as a </a:t>
            </a:r>
            <a:r>
              <a:rPr lang="en-US" dirty="0" smtClean="0"/>
              <a:t>4x5 table</a:t>
            </a:r>
          </a:p>
          <a:p>
            <a:r>
              <a:rPr lang="en-US" dirty="0"/>
              <a:t>Each cell in this table can be described by its x coordinate and y coordinate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2583969"/>
              </p:ext>
            </p:extLst>
          </p:nvPr>
        </p:nvGraphicFramePr>
        <p:xfrm>
          <a:off x="5089525" y="2583499"/>
          <a:ext cx="3306331" cy="3691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872"/>
                <a:gridCol w="667872"/>
                <a:gridCol w="667872"/>
                <a:gridCol w="667872"/>
                <a:gridCol w="634843"/>
              </a:tblGrid>
              <a:tr h="615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2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Representation of </a:t>
            </a:r>
            <a:r>
              <a:rPr lang="en-US" sz="5000" dirty="0" smtClean="0"/>
              <a:t>the blocks</a:t>
            </a:r>
            <a:r>
              <a:rPr lang="en-US" sz="5000" dirty="0"/>
              <a:t/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011439" cy="3880772"/>
          </a:xfrm>
        </p:spPr>
        <p:txBody>
          <a:bodyPr/>
          <a:lstStyle/>
          <a:p>
            <a:r>
              <a:rPr lang="en-US" dirty="0" smtClean="0"/>
              <a:t>Total ten blocks. Assign them with a name and color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256393"/>
              </p:ext>
            </p:extLst>
          </p:nvPr>
        </p:nvGraphicFramePr>
        <p:xfrm>
          <a:off x="3813464" y="2160588"/>
          <a:ext cx="5460711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0237"/>
                <a:gridCol w="1820237"/>
                <a:gridCol w="1820237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Assigned Name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Assigned Color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2X2 </a:t>
                      </a:r>
                      <a:r>
                        <a:rPr lang="en-US" sz="1800" dirty="0" smtClean="0">
                          <a:effectLst/>
                        </a:rPr>
                        <a:t>Square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Blue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1X2 </a:t>
                      </a:r>
                      <a:r>
                        <a:rPr lang="en-US" sz="1800" dirty="0" smtClean="0">
                          <a:effectLst/>
                        </a:rPr>
                        <a:t>Rectangle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B1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Orange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1X2 </a:t>
                      </a:r>
                      <a:r>
                        <a:rPr lang="en-US" sz="1800" dirty="0" smtClean="0">
                          <a:effectLst/>
                        </a:rPr>
                        <a:t>Rectangle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Orange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1X2 </a:t>
                      </a:r>
                      <a:r>
                        <a:rPr lang="en-US" sz="1800" dirty="0" smtClean="0">
                          <a:effectLst/>
                        </a:rPr>
                        <a:t>Rectangle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Orange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1X2 </a:t>
                      </a:r>
                      <a:r>
                        <a:rPr lang="en-US" sz="1800" dirty="0" smtClean="0">
                          <a:effectLst/>
                        </a:rPr>
                        <a:t>Rectangle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B4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Orange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2X1 </a:t>
                      </a:r>
                      <a:r>
                        <a:rPr lang="en-US" sz="1800" dirty="0" smtClean="0">
                          <a:effectLst/>
                        </a:rPr>
                        <a:t>Rectangle 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Red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1X1 </a:t>
                      </a:r>
                      <a:r>
                        <a:rPr lang="en-US" sz="1800" dirty="0" smtClean="0">
                          <a:effectLst/>
                        </a:rPr>
                        <a:t>Square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Green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1X1 </a:t>
                      </a:r>
                      <a:r>
                        <a:rPr lang="en-US" sz="1800" dirty="0" smtClean="0">
                          <a:effectLst/>
                        </a:rPr>
                        <a:t>Square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D2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Green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1X1 </a:t>
                      </a:r>
                      <a:r>
                        <a:rPr lang="en-US" sz="1800" dirty="0" smtClean="0">
                          <a:effectLst/>
                        </a:rPr>
                        <a:t>Square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Green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1X1 </a:t>
                      </a:r>
                      <a:r>
                        <a:rPr lang="en-US" sz="1800" dirty="0" smtClean="0">
                          <a:effectLst/>
                        </a:rPr>
                        <a:t>Square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D4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Green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Representation of the blocks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dirty="0" smtClean="0"/>
              <a:t>tuple to represent</a:t>
            </a:r>
            <a:r>
              <a:rPr lang="en-US" altLang="zh-CN" dirty="0" smtClean="0"/>
              <a:t> each block </a:t>
            </a:r>
          </a:p>
          <a:p>
            <a:r>
              <a:rPr lang="en-US" dirty="0" smtClean="0"/>
              <a:t>The first element is a string, which is name of the block</a:t>
            </a:r>
          </a:p>
          <a:p>
            <a:r>
              <a:rPr lang="en-US" dirty="0" smtClean="0"/>
              <a:t>The second element is a </a:t>
            </a:r>
            <a:r>
              <a:rPr lang="en-US" dirty="0"/>
              <a:t>variant </a:t>
            </a:r>
            <a:r>
              <a:rPr lang="en-US" dirty="0" smtClean="0"/>
              <a:t>type, which contains five integers: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X: x coordinate of the block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Y: y coordinate of the block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W: width of the block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H: height of the block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C: color of the block</a:t>
            </a:r>
          </a:p>
          <a:p>
            <a:r>
              <a:rPr lang="en-US" altLang="zh-CN" dirty="0" smtClean="0"/>
              <a:t>For example: </a:t>
            </a:r>
            <a:r>
              <a:rPr lang="pl-PL" altLang="zh-CN" dirty="0"/>
              <a:t>("D1", {x=0; y=0; w=1; h=1; c=0x5cf442})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74" y="3554355"/>
            <a:ext cx="2016492" cy="24870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743700" y="5590309"/>
            <a:ext cx="623455" cy="20781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Transformation</a:t>
            </a:r>
            <a:endParaRPr lang="en-US" sz="5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3780"/>
            <a:ext cx="2585411" cy="3024476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439390" y="3072605"/>
            <a:ext cx="633846" cy="0"/>
          </a:xfrm>
          <a:prstGeom prst="straightConnector1">
            <a:avLst/>
          </a:prstGeom>
          <a:ln w="1016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635" y="4908714"/>
            <a:ext cx="830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some blocks which occupy more than one cell, the x and y indicate the lower-left corner of the block. However, the program still knows they occupy more than one cell, because their width and/or height are larger than 1.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741" b="3092"/>
          <a:stretch/>
        </p:blipFill>
        <p:spPr>
          <a:xfrm>
            <a:off x="4166756" y="1713780"/>
            <a:ext cx="5148418" cy="30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Three Different Openings </a:t>
            </a:r>
            <a:endParaRPr lang="en-US" sz="5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197" b="-1"/>
          <a:stretch/>
        </p:blipFill>
        <p:spPr>
          <a:xfrm>
            <a:off x="3418388" y="2221547"/>
            <a:ext cx="2830460" cy="347471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758"/>
          <a:stretch/>
        </p:blipFill>
        <p:spPr>
          <a:xfrm>
            <a:off x="6358496" y="2221546"/>
            <a:ext cx="2805856" cy="3474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00" y="2221547"/>
            <a:ext cx="281734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8166295" y="5755710"/>
            <a:ext cx="1716554" cy="0"/>
          </a:xfrm>
          <a:prstGeom prst="line">
            <a:avLst/>
          </a:prstGeom>
          <a:ln w="19050">
            <a:solidFill>
              <a:srgbClr val="87B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 flipH="1">
            <a:off x="9596757" y="2457309"/>
            <a:ext cx="286092" cy="471147"/>
          </a:xfrm>
          <a:custGeom>
            <a:avLst/>
            <a:gdLst>
              <a:gd name="connsiteX0" fmla="*/ 0 w 286092"/>
              <a:gd name="connsiteY0" fmla="*/ 272572 h 272572"/>
              <a:gd name="connsiteX1" fmla="*/ 143046 w 286092"/>
              <a:gd name="connsiteY1" fmla="*/ 272572 h 272572"/>
              <a:gd name="connsiteX2" fmla="*/ 143046 w 286092"/>
              <a:gd name="connsiteY2" fmla="*/ 0 h 272572"/>
              <a:gd name="connsiteX3" fmla="*/ 286092 w 286092"/>
              <a:gd name="connsiteY3" fmla="*/ 0 h 27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272572">
                <a:moveTo>
                  <a:pt x="0" y="272572"/>
                </a:moveTo>
                <a:lnTo>
                  <a:pt x="143046" y="272572"/>
                </a:lnTo>
                <a:lnTo>
                  <a:pt x="143046" y="0"/>
                </a:lnTo>
                <a:lnTo>
                  <a:pt x="286092" y="0"/>
                </a:lnTo>
              </a:path>
            </a:pathLst>
          </a:custGeom>
          <a:noFill/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5867" tIns="126407" rIns="145868" bIns="12640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32" name="Freeform 31"/>
          <p:cNvSpPr/>
          <p:nvPr/>
        </p:nvSpPr>
        <p:spPr>
          <a:xfrm flipH="1">
            <a:off x="9596757" y="2928456"/>
            <a:ext cx="286092" cy="613940"/>
          </a:xfrm>
          <a:custGeom>
            <a:avLst/>
            <a:gdLst>
              <a:gd name="connsiteX0" fmla="*/ 0 w 286092"/>
              <a:gd name="connsiteY0" fmla="*/ 0 h 272572"/>
              <a:gd name="connsiteX1" fmla="*/ 143046 w 286092"/>
              <a:gd name="connsiteY1" fmla="*/ 0 h 272572"/>
              <a:gd name="connsiteX2" fmla="*/ 143046 w 286092"/>
              <a:gd name="connsiteY2" fmla="*/ 272572 h 272572"/>
              <a:gd name="connsiteX3" fmla="*/ 286092 w 286092"/>
              <a:gd name="connsiteY3" fmla="*/ 272572 h 27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272572">
                <a:moveTo>
                  <a:pt x="0" y="0"/>
                </a:moveTo>
                <a:lnTo>
                  <a:pt x="143046" y="0"/>
                </a:lnTo>
                <a:lnTo>
                  <a:pt x="143046" y="272572"/>
                </a:lnTo>
                <a:lnTo>
                  <a:pt x="286092" y="272572"/>
                </a:lnTo>
              </a:path>
            </a:pathLst>
          </a:custGeom>
          <a:noFill/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5867" tIns="126407" rIns="145868" bIns="12640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47" name="Freeform 46"/>
          <p:cNvSpPr/>
          <p:nvPr/>
        </p:nvSpPr>
        <p:spPr>
          <a:xfrm rot="16200000">
            <a:off x="2023341" y="4557883"/>
            <a:ext cx="669847" cy="744545"/>
          </a:xfrm>
          <a:custGeom>
            <a:avLst/>
            <a:gdLst>
              <a:gd name="connsiteX0" fmla="*/ 0 w 286092"/>
              <a:gd name="connsiteY0" fmla="*/ 954005 h 954005"/>
              <a:gd name="connsiteX1" fmla="*/ 143046 w 286092"/>
              <a:gd name="connsiteY1" fmla="*/ 954005 h 954005"/>
              <a:gd name="connsiteX2" fmla="*/ 143046 w 286092"/>
              <a:gd name="connsiteY2" fmla="*/ 0 h 954005"/>
              <a:gd name="connsiteX3" fmla="*/ 286092 w 286092"/>
              <a:gd name="connsiteY3" fmla="*/ 0 h 95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954005">
                <a:moveTo>
                  <a:pt x="0" y="954005"/>
                </a:moveTo>
                <a:lnTo>
                  <a:pt x="143046" y="954005"/>
                </a:lnTo>
                <a:lnTo>
                  <a:pt x="143046" y="0"/>
                </a:lnTo>
                <a:lnTo>
                  <a:pt x="286092" y="0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47" tIns="452103" rIns="130847" bIns="4521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486403" y="4208060"/>
            <a:ext cx="0" cy="274320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164971" y="3907175"/>
            <a:ext cx="0" cy="432521"/>
          </a:xfrm>
          <a:prstGeom prst="line">
            <a:avLst/>
          </a:prstGeom>
          <a:ln w="19050">
            <a:solidFill>
              <a:srgbClr val="77A6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User Action</a:t>
            </a:r>
            <a:endParaRPr lang="en-US" sz="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77867" y="1600200"/>
            <a:ext cx="9018890" cy="3006059"/>
            <a:chOff x="577867" y="2262133"/>
            <a:chExt cx="9018890" cy="2344126"/>
          </a:xfrm>
        </p:grpSpPr>
        <p:sp>
          <p:nvSpPr>
            <p:cNvPr id="9" name="Freeform 8"/>
            <p:cNvSpPr/>
            <p:nvPr/>
          </p:nvSpPr>
          <p:spPr>
            <a:xfrm>
              <a:off x="1013983" y="3434196"/>
              <a:ext cx="286092" cy="954005"/>
            </a:xfrm>
            <a:custGeom>
              <a:avLst/>
              <a:gdLst>
                <a:gd name="connsiteX0" fmla="*/ 0 w 286092"/>
                <a:gd name="connsiteY0" fmla="*/ 0 h 954005"/>
                <a:gd name="connsiteX1" fmla="*/ 143046 w 286092"/>
                <a:gd name="connsiteY1" fmla="*/ 0 h 954005"/>
                <a:gd name="connsiteX2" fmla="*/ 143046 w 286092"/>
                <a:gd name="connsiteY2" fmla="*/ 954005 h 954005"/>
                <a:gd name="connsiteX3" fmla="*/ 286092 w 286092"/>
                <a:gd name="connsiteY3" fmla="*/ 954005 h 9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954005">
                  <a:moveTo>
                    <a:pt x="0" y="0"/>
                  </a:moveTo>
                  <a:lnTo>
                    <a:pt x="143046" y="0"/>
                  </a:lnTo>
                  <a:lnTo>
                    <a:pt x="143046" y="954005"/>
                  </a:lnTo>
                  <a:lnTo>
                    <a:pt x="286092" y="954005"/>
                  </a:lnTo>
                </a:path>
              </a:pathLst>
            </a:custGeom>
            <a:noFill/>
          </p:spPr>
          <p:style>
            <a:lnRef idx="2">
              <a:schemeClr val="accent6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47" tIns="452103" rIns="130847" bIns="45210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447093" y="3843055"/>
              <a:ext cx="286092" cy="272572"/>
            </a:xfrm>
            <a:custGeom>
              <a:avLst/>
              <a:gdLst>
                <a:gd name="connsiteX0" fmla="*/ 0 w 286092"/>
                <a:gd name="connsiteY0" fmla="*/ 0 h 272572"/>
                <a:gd name="connsiteX1" fmla="*/ 143046 w 286092"/>
                <a:gd name="connsiteY1" fmla="*/ 0 h 272572"/>
                <a:gd name="connsiteX2" fmla="*/ 143046 w 286092"/>
                <a:gd name="connsiteY2" fmla="*/ 272572 h 272572"/>
                <a:gd name="connsiteX3" fmla="*/ 286092 w 286092"/>
                <a:gd name="connsiteY3" fmla="*/ 272572 h 27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272572">
                  <a:moveTo>
                    <a:pt x="0" y="0"/>
                  </a:moveTo>
                  <a:lnTo>
                    <a:pt x="143046" y="0"/>
                  </a:lnTo>
                  <a:lnTo>
                    <a:pt x="143046" y="272572"/>
                  </a:lnTo>
                  <a:lnTo>
                    <a:pt x="286092" y="272572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67" tIns="126408" rIns="145868" bIns="12640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163648" y="3570482"/>
              <a:ext cx="286092" cy="272572"/>
            </a:xfrm>
            <a:custGeom>
              <a:avLst/>
              <a:gdLst>
                <a:gd name="connsiteX0" fmla="*/ 0 w 286092"/>
                <a:gd name="connsiteY0" fmla="*/ 0 h 272572"/>
                <a:gd name="connsiteX1" fmla="*/ 143046 w 286092"/>
                <a:gd name="connsiteY1" fmla="*/ 0 h 272572"/>
                <a:gd name="connsiteX2" fmla="*/ 143046 w 286092"/>
                <a:gd name="connsiteY2" fmla="*/ 272572 h 272572"/>
                <a:gd name="connsiteX3" fmla="*/ 286092 w 286092"/>
                <a:gd name="connsiteY3" fmla="*/ 272572 h 27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272572">
                  <a:moveTo>
                    <a:pt x="0" y="0"/>
                  </a:moveTo>
                  <a:lnTo>
                    <a:pt x="143046" y="0"/>
                  </a:lnTo>
                  <a:lnTo>
                    <a:pt x="143046" y="272572"/>
                  </a:lnTo>
                  <a:lnTo>
                    <a:pt x="286092" y="272572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67" tIns="126408" rIns="145868" bIns="12640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80203" y="3297910"/>
              <a:ext cx="286092" cy="272572"/>
            </a:xfrm>
            <a:custGeom>
              <a:avLst/>
              <a:gdLst>
                <a:gd name="connsiteX0" fmla="*/ 0 w 286092"/>
                <a:gd name="connsiteY0" fmla="*/ 0 h 272572"/>
                <a:gd name="connsiteX1" fmla="*/ 143046 w 286092"/>
                <a:gd name="connsiteY1" fmla="*/ 0 h 272572"/>
                <a:gd name="connsiteX2" fmla="*/ 143046 w 286092"/>
                <a:gd name="connsiteY2" fmla="*/ 272572 h 272572"/>
                <a:gd name="connsiteX3" fmla="*/ 286092 w 286092"/>
                <a:gd name="connsiteY3" fmla="*/ 272572 h 27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272572">
                  <a:moveTo>
                    <a:pt x="0" y="0"/>
                  </a:moveTo>
                  <a:lnTo>
                    <a:pt x="143046" y="0"/>
                  </a:lnTo>
                  <a:lnTo>
                    <a:pt x="143046" y="272572"/>
                  </a:lnTo>
                  <a:lnTo>
                    <a:pt x="286092" y="272572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67" tIns="126407" rIns="145868" bIns="12640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80203" y="3025337"/>
              <a:ext cx="286092" cy="272572"/>
            </a:xfrm>
            <a:custGeom>
              <a:avLst/>
              <a:gdLst>
                <a:gd name="connsiteX0" fmla="*/ 0 w 286092"/>
                <a:gd name="connsiteY0" fmla="*/ 272572 h 272572"/>
                <a:gd name="connsiteX1" fmla="*/ 143046 w 286092"/>
                <a:gd name="connsiteY1" fmla="*/ 272572 h 272572"/>
                <a:gd name="connsiteX2" fmla="*/ 143046 w 286092"/>
                <a:gd name="connsiteY2" fmla="*/ 0 h 272572"/>
                <a:gd name="connsiteX3" fmla="*/ 286092 w 286092"/>
                <a:gd name="connsiteY3" fmla="*/ 0 h 27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272572">
                  <a:moveTo>
                    <a:pt x="0" y="272572"/>
                  </a:moveTo>
                  <a:lnTo>
                    <a:pt x="143046" y="272572"/>
                  </a:lnTo>
                  <a:lnTo>
                    <a:pt x="143046" y="0"/>
                  </a:lnTo>
                  <a:lnTo>
                    <a:pt x="286092" y="0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67" tIns="126407" rIns="145868" bIns="12640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163648" y="3297910"/>
              <a:ext cx="286092" cy="272572"/>
            </a:xfrm>
            <a:custGeom>
              <a:avLst/>
              <a:gdLst>
                <a:gd name="connsiteX0" fmla="*/ 0 w 286092"/>
                <a:gd name="connsiteY0" fmla="*/ 272572 h 272572"/>
                <a:gd name="connsiteX1" fmla="*/ 143046 w 286092"/>
                <a:gd name="connsiteY1" fmla="*/ 272572 h 272572"/>
                <a:gd name="connsiteX2" fmla="*/ 143046 w 286092"/>
                <a:gd name="connsiteY2" fmla="*/ 0 h 272572"/>
                <a:gd name="connsiteX3" fmla="*/ 286092 w 286092"/>
                <a:gd name="connsiteY3" fmla="*/ 0 h 27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272572">
                  <a:moveTo>
                    <a:pt x="0" y="272572"/>
                  </a:moveTo>
                  <a:lnTo>
                    <a:pt x="143046" y="272572"/>
                  </a:lnTo>
                  <a:lnTo>
                    <a:pt x="143046" y="0"/>
                  </a:lnTo>
                  <a:lnTo>
                    <a:pt x="286092" y="0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67" tIns="126407" rIns="145868" bIns="12640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47093" y="3570482"/>
              <a:ext cx="286092" cy="272572"/>
            </a:xfrm>
            <a:custGeom>
              <a:avLst/>
              <a:gdLst>
                <a:gd name="connsiteX0" fmla="*/ 0 w 286092"/>
                <a:gd name="connsiteY0" fmla="*/ 272572 h 272572"/>
                <a:gd name="connsiteX1" fmla="*/ 143046 w 286092"/>
                <a:gd name="connsiteY1" fmla="*/ 272572 h 272572"/>
                <a:gd name="connsiteX2" fmla="*/ 143046 w 286092"/>
                <a:gd name="connsiteY2" fmla="*/ 0 h 272572"/>
                <a:gd name="connsiteX3" fmla="*/ 286092 w 286092"/>
                <a:gd name="connsiteY3" fmla="*/ 0 h 27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272572">
                  <a:moveTo>
                    <a:pt x="0" y="272572"/>
                  </a:moveTo>
                  <a:lnTo>
                    <a:pt x="143046" y="272572"/>
                  </a:lnTo>
                  <a:lnTo>
                    <a:pt x="143046" y="0"/>
                  </a:lnTo>
                  <a:lnTo>
                    <a:pt x="286092" y="0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67" tIns="126408" rIns="145868" bIns="12640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730538" y="3797335"/>
              <a:ext cx="286092" cy="91440"/>
            </a:xfrm>
            <a:custGeom>
              <a:avLst/>
              <a:gdLst>
                <a:gd name="connsiteX0" fmla="*/ 0 w 286092"/>
                <a:gd name="connsiteY0" fmla="*/ 45720 h 91440"/>
                <a:gd name="connsiteX1" fmla="*/ 286092 w 28609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6092" h="91440">
                  <a:moveTo>
                    <a:pt x="0" y="45720"/>
                  </a:moveTo>
                  <a:lnTo>
                    <a:pt x="286092" y="45720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594" tIns="38568" rIns="148594" bIns="3856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13983" y="3434196"/>
              <a:ext cx="286092" cy="408859"/>
            </a:xfrm>
            <a:custGeom>
              <a:avLst/>
              <a:gdLst>
                <a:gd name="connsiteX0" fmla="*/ 0 w 286092"/>
                <a:gd name="connsiteY0" fmla="*/ 0 h 408859"/>
                <a:gd name="connsiteX1" fmla="*/ 143046 w 286092"/>
                <a:gd name="connsiteY1" fmla="*/ 0 h 408859"/>
                <a:gd name="connsiteX2" fmla="*/ 143046 w 286092"/>
                <a:gd name="connsiteY2" fmla="*/ 408859 h 408859"/>
                <a:gd name="connsiteX3" fmla="*/ 286092 w 286092"/>
                <a:gd name="connsiteY3" fmla="*/ 408859 h 40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408859">
                  <a:moveTo>
                    <a:pt x="0" y="0"/>
                  </a:moveTo>
                  <a:lnTo>
                    <a:pt x="143046" y="0"/>
                  </a:lnTo>
                  <a:lnTo>
                    <a:pt x="143046" y="408859"/>
                  </a:lnTo>
                  <a:lnTo>
                    <a:pt x="286092" y="408859"/>
                  </a:lnTo>
                </a:path>
              </a:pathLst>
            </a:custGeom>
            <a:noFill/>
          </p:spPr>
          <p:style>
            <a:lnRef idx="2">
              <a:schemeClr val="accent6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271" tIns="191954" rIns="143271" bIns="1919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30538" y="2434471"/>
              <a:ext cx="286092" cy="91440"/>
            </a:xfrm>
            <a:custGeom>
              <a:avLst/>
              <a:gdLst>
                <a:gd name="connsiteX0" fmla="*/ 0 w 286092"/>
                <a:gd name="connsiteY0" fmla="*/ 45720 h 91440"/>
                <a:gd name="connsiteX1" fmla="*/ 286092 w 28609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6092" h="91440">
                  <a:moveTo>
                    <a:pt x="0" y="45720"/>
                  </a:moveTo>
                  <a:lnTo>
                    <a:pt x="286092" y="45720"/>
                  </a:lnTo>
                </a:path>
              </a:pathLst>
            </a:custGeom>
            <a:noFill/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594" tIns="38568" rIns="148594" bIns="3856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13983" y="2480191"/>
              <a:ext cx="286092" cy="954005"/>
            </a:xfrm>
            <a:custGeom>
              <a:avLst/>
              <a:gdLst>
                <a:gd name="connsiteX0" fmla="*/ 0 w 286092"/>
                <a:gd name="connsiteY0" fmla="*/ 954005 h 954005"/>
                <a:gd name="connsiteX1" fmla="*/ 143046 w 286092"/>
                <a:gd name="connsiteY1" fmla="*/ 954005 h 954005"/>
                <a:gd name="connsiteX2" fmla="*/ 143046 w 286092"/>
                <a:gd name="connsiteY2" fmla="*/ 0 h 954005"/>
                <a:gd name="connsiteX3" fmla="*/ 286092 w 286092"/>
                <a:gd name="connsiteY3" fmla="*/ 0 h 9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92" h="954005">
                  <a:moveTo>
                    <a:pt x="0" y="954005"/>
                  </a:moveTo>
                  <a:lnTo>
                    <a:pt x="143046" y="954005"/>
                  </a:lnTo>
                  <a:lnTo>
                    <a:pt x="143046" y="0"/>
                  </a:lnTo>
                  <a:lnTo>
                    <a:pt x="286092" y="0"/>
                  </a:lnTo>
                </a:path>
              </a:pathLst>
            </a:custGeom>
            <a:noFill/>
          </p:spPr>
          <p:style>
            <a:lnRef idx="2">
              <a:schemeClr val="accent6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47" tIns="452103" rIns="130847" bIns="45210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-351750" y="3216138"/>
              <a:ext cx="2295350" cy="436116"/>
            </a:xfrm>
            <a:custGeom>
              <a:avLst/>
              <a:gdLst>
                <a:gd name="connsiteX0" fmla="*/ 0 w 2295350"/>
                <a:gd name="connsiteY0" fmla="*/ 0 h 436116"/>
                <a:gd name="connsiteX1" fmla="*/ 2295350 w 2295350"/>
                <a:gd name="connsiteY1" fmla="*/ 0 h 436116"/>
                <a:gd name="connsiteX2" fmla="*/ 2295350 w 2295350"/>
                <a:gd name="connsiteY2" fmla="*/ 436116 h 436116"/>
                <a:gd name="connsiteX3" fmla="*/ 0 w 2295350"/>
                <a:gd name="connsiteY3" fmla="*/ 436116 h 436116"/>
                <a:gd name="connsiteX4" fmla="*/ 0 w 2295350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5350" h="436116">
                  <a:moveTo>
                    <a:pt x="0" y="0"/>
                  </a:moveTo>
                  <a:lnTo>
                    <a:pt x="2295350" y="0"/>
                  </a:lnTo>
                  <a:lnTo>
                    <a:pt x="2295350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15" tIns="18414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900" kern="1200" dirty="0" smtClean="0">
                  <a:solidFill>
                    <a:schemeClr val="tx1"/>
                  </a:solidFill>
                </a:rPr>
                <a:t> A User clicks</a:t>
              </a:r>
              <a:endParaRPr lang="en-US" sz="2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00075" y="2262133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Clicks on  any button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16630" y="2262133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Button action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00075" y="3624997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Clicks on the game board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016630" y="3624997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Determine which block it clicks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733185" y="3352424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Check the block’s surrounding cells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449740" y="3079851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The block is movable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166295" y="2807278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Directly move the block 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8166295" y="3352424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Ask for users’ input then move the block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449740" y="3624997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The block is not movable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733185" y="3897570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Not a block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00075" y="4170143"/>
              <a:ext cx="1430462" cy="436116"/>
            </a:xfrm>
            <a:custGeom>
              <a:avLst/>
              <a:gdLst>
                <a:gd name="connsiteX0" fmla="*/ 0 w 1430462"/>
                <a:gd name="connsiteY0" fmla="*/ 0 h 436116"/>
                <a:gd name="connsiteX1" fmla="*/ 1430462 w 1430462"/>
                <a:gd name="connsiteY1" fmla="*/ 0 h 436116"/>
                <a:gd name="connsiteX2" fmla="*/ 1430462 w 1430462"/>
                <a:gd name="connsiteY2" fmla="*/ 436116 h 436116"/>
                <a:gd name="connsiteX3" fmla="*/ 0 w 1430462"/>
                <a:gd name="connsiteY3" fmla="*/ 436116 h 436116"/>
                <a:gd name="connsiteX4" fmla="*/ 0 w 1430462"/>
                <a:gd name="connsiteY4" fmla="*/ 0 h 43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62" h="436116">
                  <a:moveTo>
                    <a:pt x="0" y="0"/>
                  </a:moveTo>
                  <a:lnTo>
                    <a:pt x="1430462" y="0"/>
                  </a:lnTo>
                  <a:lnTo>
                    <a:pt x="1430462" y="436116"/>
                  </a:lnTo>
                  <a:lnTo>
                    <a:pt x="0" y="43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7BD3A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Clicks on other things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Connector 35"/>
          <p:cNvCxnSpPr>
            <a:endCxn id="32" idx="0"/>
          </p:cNvCxnSpPr>
          <p:nvPr/>
        </p:nvCxnSpPr>
        <p:spPr>
          <a:xfrm flipV="1">
            <a:off x="9882849" y="2928456"/>
            <a:ext cx="0" cy="2827254"/>
          </a:xfrm>
          <a:prstGeom prst="line">
            <a:avLst/>
          </a:prstGeom>
          <a:ln w="19050">
            <a:solidFill>
              <a:srgbClr val="87B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>
            <a:spLocks/>
          </p:cNvSpPr>
          <p:nvPr/>
        </p:nvSpPr>
        <p:spPr>
          <a:xfrm>
            <a:off x="5887615" y="5265079"/>
            <a:ext cx="2743200" cy="914400"/>
          </a:xfrm>
          <a:custGeom>
            <a:avLst/>
            <a:gdLst>
              <a:gd name="connsiteX0" fmla="*/ 0 w 1430462"/>
              <a:gd name="connsiteY0" fmla="*/ 0 h 436116"/>
              <a:gd name="connsiteX1" fmla="*/ 1430462 w 1430462"/>
              <a:gd name="connsiteY1" fmla="*/ 0 h 436116"/>
              <a:gd name="connsiteX2" fmla="*/ 1430462 w 1430462"/>
              <a:gd name="connsiteY2" fmla="*/ 436116 h 436116"/>
              <a:gd name="connsiteX3" fmla="*/ 0 w 1430462"/>
              <a:gd name="connsiteY3" fmla="*/ 436116 h 436116"/>
              <a:gd name="connsiteX4" fmla="*/ 0 w 1430462"/>
              <a:gd name="connsiteY4" fmla="*/ 0 h 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0462" h="436116">
                <a:moveTo>
                  <a:pt x="0" y="0"/>
                </a:moveTo>
                <a:lnTo>
                  <a:pt x="1430462" y="0"/>
                </a:lnTo>
                <a:lnTo>
                  <a:pt x="1430462" y="436116"/>
                </a:lnTo>
                <a:lnTo>
                  <a:pt x="0" y="4361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87BD3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smtClean="0">
                <a:solidFill>
                  <a:schemeClr val="tx1"/>
                </a:solidFill>
              </a:rPr>
              <a:t>Generate a new block list and refresh the screen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>
          <a:xfrm>
            <a:off x="1537853" y="5283426"/>
            <a:ext cx="2743200" cy="914400"/>
          </a:xfrm>
          <a:custGeom>
            <a:avLst/>
            <a:gdLst>
              <a:gd name="connsiteX0" fmla="*/ 0 w 1430462"/>
              <a:gd name="connsiteY0" fmla="*/ 0 h 436116"/>
              <a:gd name="connsiteX1" fmla="*/ 1430462 w 1430462"/>
              <a:gd name="connsiteY1" fmla="*/ 0 h 436116"/>
              <a:gd name="connsiteX2" fmla="*/ 1430462 w 1430462"/>
              <a:gd name="connsiteY2" fmla="*/ 436116 h 436116"/>
              <a:gd name="connsiteX3" fmla="*/ 0 w 1430462"/>
              <a:gd name="connsiteY3" fmla="*/ 436116 h 436116"/>
              <a:gd name="connsiteX4" fmla="*/ 0 w 1430462"/>
              <a:gd name="connsiteY4" fmla="*/ 0 h 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0462" h="436116">
                <a:moveTo>
                  <a:pt x="0" y="0"/>
                </a:moveTo>
                <a:lnTo>
                  <a:pt x="1430462" y="0"/>
                </a:lnTo>
                <a:lnTo>
                  <a:pt x="1430462" y="436116"/>
                </a:lnTo>
                <a:lnTo>
                  <a:pt x="0" y="4361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87BD3A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solidFill>
                  <a:schemeClr val="tx1"/>
                </a:solidFill>
              </a:rPr>
              <a:t>Use the original block list and refresh the screen 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 rot="16200000">
            <a:off x="3803894" y="3390693"/>
            <a:ext cx="609152" cy="2755866"/>
          </a:xfrm>
          <a:custGeom>
            <a:avLst/>
            <a:gdLst>
              <a:gd name="connsiteX0" fmla="*/ 0 w 286092"/>
              <a:gd name="connsiteY0" fmla="*/ 0 h 954005"/>
              <a:gd name="connsiteX1" fmla="*/ 143046 w 286092"/>
              <a:gd name="connsiteY1" fmla="*/ 0 h 954005"/>
              <a:gd name="connsiteX2" fmla="*/ 143046 w 286092"/>
              <a:gd name="connsiteY2" fmla="*/ 954005 h 954005"/>
              <a:gd name="connsiteX3" fmla="*/ 286092 w 286092"/>
              <a:gd name="connsiteY3" fmla="*/ 954005 h 95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954005">
                <a:moveTo>
                  <a:pt x="0" y="0"/>
                </a:moveTo>
                <a:lnTo>
                  <a:pt x="143046" y="0"/>
                </a:lnTo>
                <a:lnTo>
                  <a:pt x="143046" y="954005"/>
                </a:lnTo>
                <a:lnTo>
                  <a:pt x="286092" y="954005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47" tIns="452103" rIns="130847" bIns="4521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48" name="Freeform 47"/>
          <p:cNvSpPr/>
          <p:nvPr/>
        </p:nvSpPr>
        <p:spPr>
          <a:xfrm rot="16200000">
            <a:off x="6143029" y="3677059"/>
            <a:ext cx="365316" cy="1678568"/>
          </a:xfrm>
          <a:custGeom>
            <a:avLst/>
            <a:gdLst>
              <a:gd name="connsiteX0" fmla="*/ 0 w 286092"/>
              <a:gd name="connsiteY0" fmla="*/ 0 h 954005"/>
              <a:gd name="connsiteX1" fmla="*/ 143046 w 286092"/>
              <a:gd name="connsiteY1" fmla="*/ 0 h 954005"/>
              <a:gd name="connsiteX2" fmla="*/ 143046 w 286092"/>
              <a:gd name="connsiteY2" fmla="*/ 954005 h 954005"/>
              <a:gd name="connsiteX3" fmla="*/ 286092 w 286092"/>
              <a:gd name="connsiteY3" fmla="*/ 954005 h 95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92" h="954005">
                <a:moveTo>
                  <a:pt x="0" y="0"/>
                </a:moveTo>
                <a:lnTo>
                  <a:pt x="143046" y="0"/>
                </a:lnTo>
                <a:lnTo>
                  <a:pt x="143046" y="954005"/>
                </a:lnTo>
                <a:lnTo>
                  <a:pt x="286092" y="954005"/>
                </a:lnTo>
              </a:path>
            </a:pathLst>
          </a:custGeom>
          <a:noFill/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47" tIns="452103" rIns="130847" bIns="4521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</p:spTree>
    <p:extLst>
      <p:ext uri="{BB962C8B-B14F-4D97-AF65-F5344CB8AC3E}">
        <p14:creationId xmlns:p14="http://schemas.microsoft.com/office/powerpoint/2010/main" val="1509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CCE8C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Words>601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Mincho</vt:lpstr>
      <vt:lpstr>华文新魏</vt:lpstr>
      <vt:lpstr>Arial</vt:lpstr>
      <vt:lpstr>Cambria</vt:lpstr>
      <vt:lpstr>Times New Roman</vt:lpstr>
      <vt:lpstr>Trebuchet MS</vt:lpstr>
      <vt:lpstr>Wingdings</vt:lpstr>
      <vt:lpstr>Wingdings 3</vt:lpstr>
      <vt:lpstr>Facet</vt:lpstr>
      <vt:lpstr>Klotski Puzzle and Klotski Solver</vt:lpstr>
      <vt:lpstr>What is Klotski</vt:lpstr>
      <vt:lpstr>My Klotski Program</vt:lpstr>
      <vt:lpstr>Representation of the game board </vt:lpstr>
      <vt:lpstr>Representation of the blocks </vt:lpstr>
      <vt:lpstr>Representation of the blocks </vt:lpstr>
      <vt:lpstr>Transformation</vt:lpstr>
      <vt:lpstr>Three Different Openings </vt:lpstr>
      <vt:lpstr>User Action</vt:lpstr>
      <vt:lpstr>A Special Case</vt:lpstr>
      <vt:lpstr>Victory Check</vt:lpstr>
      <vt:lpstr>Auto Solving Function</vt:lpstr>
      <vt:lpstr>Backtrack and Show the Solution</vt:lpstr>
      <vt:lpstr>Auto Solving 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Klotski Puzzle and Solver</dc:title>
  <dc:creator>yang zhifan</dc:creator>
  <cp:lastModifiedBy>yang zhifan</cp:lastModifiedBy>
  <cp:revision>63</cp:revision>
  <dcterms:created xsi:type="dcterms:W3CDTF">2019-04-27T16:03:58Z</dcterms:created>
  <dcterms:modified xsi:type="dcterms:W3CDTF">2019-04-30T23:51:30Z</dcterms:modified>
</cp:coreProperties>
</file>