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28" autoAdjust="0"/>
    <p:restoredTop sz="94660"/>
  </p:normalViewPr>
  <p:slideViewPr>
    <p:cSldViewPr snapToGrid="0">
      <p:cViewPr varScale="1">
        <p:scale>
          <a:sx n="73" d="100"/>
          <a:sy n="73" d="100"/>
        </p:scale>
        <p:origin x="5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12F021B-9297-4C55-A861-95D57786A55D}" type="datetimeFigureOut">
              <a:rPr lang="en-IN" smtClean="0"/>
              <a:t>05-08-2019</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EA19AE7F-173F-4F7B-89EA-AD1D40764519}" type="slidenum">
              <a:rPr lang="en-IN" smtClean="0"/>
              <a:t>‹#›</a:t>
            </a:fld>
            <a:endParaRPr lang="en-IN"/>
          </a:p>
        </p:txBody>
      </p:sp>
    </p:spTree>
    <p:extLst>
      <p:ext uri="{BB962C8B-B14F-4D97-AF65-F5344CB8AC3E}">
        <p14:creationId xmlns:p14="http://schemas.microsoft.com/office/powerpoint/2010/main" val="854072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2F021B-9297-4C55-A861-95D57786A55D}" type="datetimeFigureOut">
              <a:rPr lang="en-IN" smtClean="0"/>
              <a:t>05-08-2019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19AE7F-173F-4F7B-89EA-AD1D40764519}" type="slidenum">
              <a:rPr lang="en-IN" smtClean="0"/>
              <a:t>‹#›</a:t>
            </a:fld>
            <a:endParaRPr lang="en-IN"/>
          </a:p>
        </p:txBody>
      </p:sp>
    </p:spTree>
    <p:extLst>
      <p:ext uri="{BB962C8B-B14F-4D97-AF65-F5344CB8AC3E}">
        <p14:creationId xmlns:p14="http://schemas.microsoft.com/office/powerpoint/2010/main" val="741540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2F021B-9297-4C55-A861-95D57786A55D}" type="datetimeFigureOut">
              <a:rPr lang="en-IN" smtClean="0"/>
              <a:t>05-08-2019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19AE7F-173F-4F7B-89EA-AD1D40764519}" type="slidenum">
              <a:rPr lang="en-IN" smtClean="0"/>
              <a:t>‹#›</a:t>
            </a:fld>
            <a:endParaRPr lang="en-IN"/>
          </a:p>
        </p:txBody>
      </p:sp>
    </p:spTree>
    <p:extLst>
      <p:ext uri="{BB962C8B-B14F-4D97-AF65-F5344CB8AC3E}">
        <p14:creationId xmlns:p14="http://schemas.microsoft.com/office/powerpoint/2010/main" val="1113686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2F021B-9297-4C55-A861-95D57786A55D}" type="datetimeFigureOut">
              <a:rPr lang="en-IN" smtClean="0"/>
              <a:t>05-08-2019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19AE7F-173F-4F7B-89EA-AD1D40764519}"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16607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2F021B-9297-4C55-A861-95D57786A55D}" type="datetimeFigureOut">
              <a:rPr lang="en-IN" smtClean="0"/>
              <a:t>05-08-2019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19AE7F-173F-4F7B-89EA-AD1D40764519}" type="slidenum">
              <a:rPr lang="en-IN" smtClean="0"/>
              <a:t>‹#›</a:t>
            </a:fld>
            <a:endParaRPr lang="en-IN"/>
          </a:p>
        </p:txBody>
      </p:sp>
    </p:spTree>
    <p:extLst>
      <p:ext uri="{BB962C8B-B14F-4D97-AF65-F5344CB8AC3E}">
        <p14:creationId xmlns:p14="http://schemas.microsoft.com/office/powerpoint/2010/main" val="3636627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12F021B-9297-4C55-A861-95D57786A55D}" type="datetimeFigureOut">
              <a:rPr lang="en-IN" smtClean="0"/>
              <a:t>05-08-2019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19AE7F-173F-4F7B-89EA-AD1D40764519}" type="slidenum">
              <a:rPr lang="en-IN" smtClean="0"/>
              <a:t>‹#›</a:t>
            </a:fld>
            <a:endParaRPr lang="en-IN"/>
          </a:p>
        </p:txBody>
      </p:sp>
    </p:spTree>
    <p:extLst>
      <p:ext uri="{BB962C8B-B14F-4D97-AF65-F5344CB8AC3E}">
        <p14:creationId xmlns:p14="http://schemas.microsoft.com/office/powerpoint/2010/main" val="1178377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12F021B-9297-4C55-A861-95D57786A55D}" type="datetimeFigureOut">
              <a:rPr lang="en-IN" smtClean="0"/>
              <a:t>05-08-2019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19AE7F-173F-4F7B-89EA-AD1D40764519}" type="slidenum">
              <a:rPr lang="en-IN" smtClean="0"/>
              <a:t>‹#›</a:t>
            </a:fld>
            <a:endParaRPr lang="en-IN"/>
          </a:p>
        </p:txBody>
      </p:sp>
    </p:spTree>
    <p:extLst>
      <p:ext uri="{BB962C8B-B14F-4D97-AF65-F5344CB8AC3E}">
        <p14:creationId xmlns:p14="http://schemas.microsoft.com/office/powerpoint/2010/main" val="42020932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2F021B-9297-4C55-A861-95D57786A55D}" type="datetimeFigureOut">
              <a:rPr lang="en-IN" smtClean="0"/>
              <a:t>05-08-2019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9AE7F-173F-4F7B-89EA-AD1D40764519}" type="slidenum">
              <a:rPr lang="en-IN" smtClean="0"/>
              <a:t>‹#›</a:t>
            </a:fld>
            <a:endParaRPr lang="en-IN"/>
          </a:p>
        </p:txBody>
      </p:sp>
    </p:spTree>
    <p:extLst>
      <p:ext uri="{BB962C8B-B14F-4D97-AF65-F5344CB8AC3E}">
        <p14:creationId xmlns:p14="http://schemas.microsoft.com/office/powerpoint/2010/main" val="3106613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2F021B-9297-4C55-A861-95D57786A55D}" type="datetimeFigureOut">
              <a:rPr lang="en-IN" smtClean="0"/>
              <a:t>05-08-2019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9AE7F-173F-4F7B-89EA-AD1D40764519}" type="slidenum">
              <a:rPr lang="en-IN" smtClean="0"/>
              <a:t>‹#›</a:t>
            </a:fld>
            <a:endParaRPr lang="en-IN"/>
          </a:p>
        </p:txBody>
      </p:sp>
    </p:spTree>
    <p:extLst>
      <p:ext uri="{BB962C8B-B14F-4D97-AF65-F5344CB8AC3E}">
        <p14:creationId xmlns:p14="http://schemas.microsoft.com/office/powerpoint/2010/main" val="2927936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2F021B-9297-4C55-A861-95D57786A55D}" type="datetimeFigureOut">
              <a:rPr lang="en-IN" smtClean="0"/>
              <a:t>05-08-2019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9AE7F-173F-4F7B-89EA-AD1D40764519}" type="slidenum">
              <a:rPr lang="en-IN" smtClean="0"/>
              <a:t>‹#›</a:t>
            </a:fld>
            <a:endParaRPr lang="en-IN"/>
          </a:p>
        </p:txBody>
      </p:sp>
    </p:spTree>
    <p:extLst>
      <p:ext uri="{BB962C8B-B14F-4D97-AF65-F5344CB8AC3E}">
        <p14:creationId xmlns:p14="http://schemas.microsoft.com/office/powerpoint/2010/main" val="1158600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2F021B-9297-4C55-A861-95D57786A55D}" type="datetimeFigureOut">
              <a:rPr lang="en-IN" smtClean="0"/>
              <a:t>05-08-2019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9AE7F-173F-4F7B-89EA-AD1D40764519}" type="slidenum">
              <a:rPr lang="en-IN" smtClean="0"/>
              <a:t>‹#›</a:t>
            </a:fld>
            <a:endParaRPr lang="en-IN"/>
          </a:p>
        </p:txBody>
      </p:sp>
    </p:spTree>
    <p:extLst>
      <p:ext uri="{BB962C8B-B14F-4D97-AF65-F5344CB8AC3E}">
        <p14:creationId xmlns:p14="http://schemas.microsoft.com/office/powerpoint/2010/main" val="1088457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12F021B-9297-4C55-A861-95D57786A55D}" type="datetimeFigureOut">
              <a:rPr lang="en-IN" smtClean="0"/>
              <a:t>05-08-2019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19AE7F-173F-4F7B-89EA-AD1D40764519}" type="slidenum">
              <a:rPr lang="en-IN" smtClean="0"/>
              <a:t>‹#›</a:t>
            </a:fld>
            <a:endParaRPr lang="en-IN"/>
          </a:p>
        </p:txBody>
      </p:sp>
    </p:spTree>
    <p:extLst>
      <p:ext uri="{BB962C8B-B14F-4D97-AF65-F5344CB8AC3E}">
        <p14:creationId xmlns:p14="http://schemas.microsoft.com/office/powerpoint/2010/main" val="1218760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2F021B-9297-4C55-A861-95D57786A55D}" type="datetimeFigureOut">
              <a:rPr lang="en-IN" smtClean="0"/>
              <a:t>05-08-2019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19AE7F-173F-4F7B-89EA-AD1D40764519}" type="slidenum">
              <a:rPr lang="en-IN" smtClean="0"/>
              <a:t>‹#›</a:t>
            </a:fld>
            <a:endParaRPr lang="en-IN"/>
          </a:p>
        </p:txBody>
      </p:sp>
    </p:spTree>
    <p:extLst>
      <p:ext uri="{BB962C8B-B14F-4D97-AF65-F5344CB8AC3E}">
        <p14:creationId xmlns:p14="http://schemas.microsoft.com/office/powerpoint/2010/main" val="2684678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12F021B-9297-4C55-A861-95D57786A55D}" type="datetimeFigureOut">
              <a:rPr lang="en-IN" smtClean="0"/>
              <a:t>05-08-2019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19AE7F-173F-4F7B-89EA-AD1D40764519}" type="slidenum">
              <a:rPr lang="en-IN" smtClean="0"/>
              <a:t>‹#›</a:t>
            </a:fld>
            <a:endParaRPr lang="en-IN"/>
          </a:p>
        </p:txBody>
      </p:sp>
    </p:spTree>
    <p:extLst>
      <p:ext uri="{BB962C8B-B14F-4D97-AF65-F5344CB8AC3E}">
        <p14:creationId xmlns:p14="http://schemas.microsoft.com/office/powerpoint/2010/main" val="2831757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2F021B-9297-4C55-A861-95D57786A55D}" type="datetimeFigureOut">
              <a:rPr lang="en-IN" smtClean="0"/>
              <a:t>05-08-2019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19AE7F-173F-4F7B-89EA-AD1D40764519}" type="slidenum">
              <a:rPr lang="en-IN" smtClean="0"/>
              <a:t>‹#›</a:t>
            </a:fld>
            <a:endParaRPr lang="en-IN"/>
          </a:p>
        </p:txBody>
      </p:sp>
    </p:spTree>
    <p:extLst>
      <p:ext uri="{BB962C8B-B14F-4D97-AF65-F5344CB8AC3E}">
        <p14:creationId xmlns:p14="http://schemas.microsoft.com/office/powerpoint/2010/main" val="1169780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2F021B-9297-4C55-A861-95D57786A55D}" type="datetimeFigureOut">
              <a:rPr lang="en-IN" smtClean="0"/>
              <a:t>05-08-2019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19AE7F-173F-4F7B-89EA-AD1D40764519}" type="slidenum">
              <a:rPr lang="en-IN" smtClean="0"/>
              <a:t>‹#›</a:t>
            </a:fld>
            <a:endParaRPr lang="en-IN"/>
          </a:p>
        </p:txBody>
      </p:sp>
    </p:spTree>
    <p:extLst>
      <p:ext uri="{BB962C8B-B14F-4D97-AF65-F5344CB8AC3E}">
        <p14:creationId xmlns:p14="http://schemas.microsoft.com/office/powerpoint/2010/main" val="2391849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2F021B-9297-4C55-A861-95D57786A55D}" type="datetimeFigureOut">
              <a:rPr lang="en-IN" smtClean="0"/>
              <a:t>05-08-2019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19AE7F-173F-4F7B-89EA-AD1D40764519}" type="slidenum">
              <a:rPr lang="en-IN" smtClean="0"/>
              <a:t>‹#›</a:t>
            </a:fld>
            <a:endParaRPr lang="en-IN"/>
          </a:p>
        </p:txBody>
      </p:sp>
    </p:spTree>
    <p:extLst>
      <p:ext uri="{BB962C8B-B14F-4D97-AF65-F5344CB8AC3E}">
        <p14:creationId xmlns:p14="http://schemas.microsoft.com/office/powerpoint/2010/main" val="2214448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2F021B-9297-4C55-A861-95D57786A55D}" type="datetimeFigureOut">
              <a:rPr lang="en-IN" smtClean="0"/>
              <a:t>05-08-2019</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A19AE7F-173F-4F7B-89EA-AD1D40764519}" type="slidenum">
              <a:rPr lang="en-IN" smtClean="0"/>
              <a:t>‹#›</a:t>
            </a:fld>
            <a:endParaRPr lang="en-IN"/>
          </a:p>
        </p:txBody>
      </p:sp>
    </p:spTree>
    <p:extLst>
      <p:ext uri="{BB962C8B-B14F-4D97-AF65-F5344CB8AC3E}">
        <p14:creationId xmlns:p14="http://schemas.microsoft.com/office/powerpoint/2010/main" val="198984570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itsfoss.com/ssh-into-raspberry/"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sdcard.org/downloads/formatter/eula_windows/index.html"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balena.io/etcher/" TargetMode="External"/><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1008" y="215822"/>
            <a:ext cx="8791575" cy="1189763"/>
          </a:xfrm>
        </p:spPr>
        <p:txBody>
          <a:bodyPr/>
          <a:lstStyle/>
          <a:p>
            <a:r>
              <a:rPr lang="en-US" dirty="0" smtClean="0">
                <a:solidFill>
                  <a:schemeClr val="accent5">
                    <a:lumMod val="50000"/>
                  </a:schemeClr>
                </a:solidFill>
                <a:latin typeface="Arial Black" panose="020B0A04020102020204" pitchFamily="34" charset="0"/>
              </a:rPr>
              <a:t>ROBOTICS CLUB</a:t>
            </a:r>
            <a:r>
              <a:rPr lang="en-US" dirty="0" smtClean="0">
                <a:solidFill>
                  <a:schemeClr val="accent5">
                    <a:lumMod val="50000"/>
                  </a:schemeClr>
                </a:solidFill>
              </a:rPr>
              <a:t> </a:t>
            </a:r>
            <a:r>
              <a:rPr lang="en-US" sz="3000" dirty="0" smtClean="0">
                <a:solidFill>
                  <a:schemeClr val="accent5">
                    <a:lumMod val="50000"/>
                  </a:schemeClr>
                </a:solidFill>
              </a:rPr>
              <a:t>MNNIT</a:t>
            </a:r>
            <a:endParaRPr lang="en-IN" sz="3000" dirty="0">
              <a:solidFill>
                <a:schemeClr val="accent5">
                  <a:lumMod val="50000"/>
                </a:schemeClr>
              </a:solidFill>
            </a:endParaRPr>
          </a:p>
        </p:txBody>
      </p:sp>
      <p:sp>
        <p:nvSpPr>
          <p:cNvPr id="3" name="Subtitle 2"/>
          <p:cNvSpPr>
            <a:spLocks noGrp="1"/>
          </p:cNvSpPr>
          <p:nvPr>
            <p:ph type="subTitle" idx="1"/>
          </p:nvPr>
        </p:nvSpPr>
        <p:spPr>
          <a:xfrm>
            <a:off x="2242183" y="2231799"/>
            <a:ext cx="8791575" cy="3739287"/>
          </a:xfrm>
        </p:spPr>
        <p:txBody>
          <a:bodyPr>
            <a:normAutofit/>
          </a:bodyPr>
          <a:lstStyle/>
          <a:p>
            <a:r>
              <a:rPr lang="en-US" sz="4000" dirty="0" smtClean="0">
                <a:solidFill>
                  <a:schemeClr val="bg1">
                    <a:lumMod val="75000"/>
                    <a:lumOff val="25000"/>
                  </a:schemeClr>
                </a:solidFill>
              </a:rPr>
              <a:t>A BRIEF </a:t>
            </a:r>
          </a:p>
          <a:p>
            <a:r>
              <a:rPr lang="en-US" sz="4000" dirty="0" err="1" smtClean="0">
                <a:solidFill>
                  <a:schemeClr val="bg1">
                    <a:lumMod val="75000"/>
                    <a:lumOff val="25000"/>
                  </a:schemeClr>
                </a:solidFill>
              </a:rPr>
              <a:t>IntroDUCTION</a:t>
            </a:r>
            <a:r>
              <a:rPr lang="en-US" sz="4000" dirty="0" smtClean="0">
                <a:solidFill>
                  <a:schemeClr val="bg1">
                    <a:lumMod val="75000"/>
                    <a:lumOff val="25000"/>
                  </a:schemeClr>
                </a:solidFill>
              </a:rPr>
              <a:t> </a:t>
            </a:r>
          </a:p>
          <a:p>
            <a:r>
              <a:rPr lang="en-US" sz="4000" dirty="0" smtClean="0">
                <a:solidFill>
                  <a:schemeClr val="bg1">
                    <a:lumMod val="75000"/>
                    <a:lumOff val="25000"/>
                  </a:schemeClr>
                </a:solidFill>
              </a:rPr>
              <a:t>To your new</a:t>
            </a:r>
          </a:p>
          <a:p>
            <a:r>
              <a:rPr lang="en-US" sz="4000" dirty="0" smtClean="0">
                <a:solidFill>
                  <a:schemeClr val="bg1">
                    <a:lumMod val="75000"/>
                    <a:lumOff val="25000"/>
                  </a:schemeClr>
                </a:solidFill>
              </a:rPr>
              <a:t>MINI computer</a:t>
            </a:r>
            <a:endParaRPr lang="en-IN" sz="4000" dirty="0">
              <a:solidFill>
                <a:schemeClr val="bg1">
                  <a:lumMod val="75000"/>
                  <a:lumOff val="25000"/>
                </a:schemeClr>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ackgroundRemoval t="1143" b="98286" l="16286" r="83429"/>
                    </a14:imgEffect>
                  </a14:imgLayer>
                </a14:imgProps>
              </a:ext>
              <a:ext uri="{28A0092B-C50C-407E-A947-70E740481C1C}">
                <a14:useLocalDpi xmlns:a14="http://schemas.microsoft.com/office/drawing/2010/main" val="0"/>
              </a:ext>
            </a:extLst>
          </a:blip>
          <a:stretch>
            <a:fillRect/>
          </a:stretch>
        </p:blipFill>
        <p:spPr>
          <a:xfrm>
            <a:off x="6361611" y="1970314"/>
            <a:ext cx="4323805" cy="4000772"/>
          </a:xfrm>
          <a:prstGeom prst="rect">
            <a:avLst/>
          </a:prstGeom>
        </p:spPr>
      </p:pic>
      <p:sp>
        <p:nvSpPr>
          <p:cNvPr id="5" name="TextBox 4"/>
          <p:cNvSpPr txBox="1"/>
          <p:nvPr/>
        </p:nvSpPr>
        <p:spPr>
          <a:xfrm>
            <a:off x="7328261" y="5932458"/>
            <a:ext cx="3357155" cy="584775"/>
          </a:xfrm>
          <a:prstGeom prst="rect">
            <a:avLst/>
          </a:prstGeom>
          <a:noFill/>
        </p:spPr>
        <p:txBody>
          <a:bodyPr wrap="square" rtlCol="0">
            <a:spAutoFit/>
          </a:bodyPr>
          <a:lstStyle/>
          <a:p>
            <a:r>
              <a:rPr lang="en-US" sz="3200" dirty="0" smtClean="0">
                <a:solidFill>
                  <a:schemeClr val="tx1">
                    <a:lumMod val="95000"/>
                  </a:schemeClr>
                </a:solidFill>
              </a:rPr>
              <a:t>RASPBERRY PI </a:t>
            </a:r>
            <a:endParaRPr lang="en-IN" sz="3200" dirty="0">
              <a:solidFill>
                <a:schemeClr val="tx1">
                  <a:lumMod val="95000"/>
                </a:schemeClr>
              </a:solidFill>
            </a:endParaRPr>
          </a:p>
        </p:txBody>
      </p:sp>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backgroundRemoval t="0" b="100000" l="4000" r="95556"/>
                    </a14:imgEffect>
                  </a14:imgLayer>
                </a14:imgProps>
              </a:ext>
              <a:ext uri="{28A0092B-C50C-407E-A947-70E740481C1C}">
                <a14:useLocalDpi xmlns:a14="http://schemas.microsoft.com/office/drawing/2010/main" val="0"/>
              </a:ext>
            </a:extLst>
          </a:blip>
          <a:stretch>
            <a:fillRect/>
          </a:stretch>
        </p:blipFill>
        <p:spPr>
          <a:xfrm>
            <a:off x="10391218" y="341722"/>
            <a:ext cx="1285080" cy="1285080"/>
          </a:xfrm>
          <a:prstGeom prst="rect">
            <a:avLst/>
          </a:prstGeom>
        </p:spPr>
      </p:pic>
    </p:spTree>
    <p:extLst>
      <p:ext uri="{BB962C8B-B14F-4D97-AF65-F5344CB8AC3E}">
        <p14:creationId xmlns:p14="http://schemas.microsoft.com/office/powerpoint/2010/main" val="1277345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41862" y="404949"/>
            <a:ext cx="9039498" cy="1415772"/>
          </a:xfrm>
          <a:prstGeom prst="rect">
            <a:avLst/>
          </a:prstGeom>
          <a:noFill/>
        </p:spPr>
        <p:txBody>
          <a:bodyPr wrap="square" rtlCol="0">
            <a:spAutoFit/>
          </a:bodyPr>
          <a:lstStyle/>
          <a:p>
            <a:pPr>
              <a:spcBef>
                <a:spcPts val="1200"/>
              </a:spcBef>
            </a:pPr>
            <a:r>
              <a:rPr lang="en-US" sz="2200" dirty="0" smtClean="0"/>
              <a:t>5.3 </a:t>
            </a:r>
            <a:r>
              <a:rPr lang="en-IN" sz="2200" dirty="0"/>
              <a:t>Set a new password, the default being ‘raspberry</a:t>
            </a:r>
            <a:r>
              <a:rPr lang="en-IN" sz="2200" dirty="0" smtClean="0"/>
              <a:t>’.</a:t>
            </a:r>
          </a:p>
          <a:p>
            <a:pPr>
              <a:spcBef>
                <a:spcPts val="1200"/>
              </a:spcBef>
            </a:pPr>
            <a:r>
              <a:rPr lang="en-US" sz="2200" dirty="0" smtClean="0"/>
              <a:t>5.4 </a:t>
            </a:r>
            <a:r>
              <a:rPr lang="en-IN" sz="2200" dirty="0"/>
              <a:t>C</a:t>
            </a:r>
            <a:r>
              <a:rPr lang="en-IN" sz="2200" dirty="0" smtClean="0"/>
              <a:t>onnect </a:t>
            </a:r>
            <a:r>
              <a:rPr lang="en-IN" sz="2200" dirty="0"/>
              <a:t>to your </a:t>
            </a:r>
            <a:r>
              <a:rPr lang="en-IN" sz="2200" dirty="0" err="1"/>
              <a:t>WiFi</a:t>
            </a:r>
            <a:r>
              <a:rPr lang="en-IN" sz="2200" dirty="0"/>
              <a:t> network if you haven’t plugged in an Ethernet </a:t>
            </a:r>
            <a:r>
              <a:rPr lang="en-IN" sz="2200" dirty="0" smtClean="0"/>
              <a:t>cable.</a:t>
            </a:r>
          </a:p>
          <a:p>
            <a:pPr>
              <a:spcBef>
                <a:spcPts val="1200"/>
              </a:spcBef>
            </a:pPr>
            <a:endParaRPr lang="en-IN" sz="2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779" y="1617448"/>
            <a:ext cx="4733925" cy="322897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5787" y="1617448"/>
            <a:ext cx="4714875" cy="3248025"/>
          </a:xfrm>
          <a:prstGeom prst="rect">
            <a:avLst/>
          </a:prstGeom>
        </p:spPr>
      </p:pic>
    </p:spTree>
    <p:extLst>
      <p:ext uri="{BB962C8B-B14F-4D97-AF65-F5344CB8AC3E}">
        <p14:creationId xmlns:p14="http://schemas.microsoft.com/office/powerpoint/2010/main" val="24915573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54926" y="365760"/>
            <a:ext cx="8530046" cy="1261884"/>
          </a:xfrm>
          <a:prstGeom prst="rect">
            <a:avLst/>
          </a:prstGeom>
          <a:noFill/>
        </p:spPr>
        <p:txBody>
          <a:bodyPr wrap="square" rtlCol="0">
            <a:spAutoFit/>
          </a:bodyPr>
          <a:lstStyle/>
          <a:p>
            <a:pPr>
              <a:spcBef>
                <a:spcPts val="1200"/>
              </a:spcBef>
            </a:pPr>
            <a:r>
              <a:rPr lang="en-US" sz="2200" dirty="0" smtClean="0"/>
              <a:t>5.5 </a:t>
            </a:r>
            <a:r>
              <a:rPr lang="en-IN" sz="2200" dirty="0"/>
              <a:t>Update the </a:t>
            </a:r>
            <a:r>
              <a:rPr lang="en-IN" sz="2200" dirty="0" err="1"/>
              <a:t>Raspbian</a:t>
            </a:r>
            <a:r>
              <a:rPr lang="en-IN" sz="2200" dirty="0"/>
              <a:t> OS, this step will take a while depending on network speeds</a:t>
            </a:r>
            <a:r>
              <a:rPr lang="en-IN" sz="2200" dirty="0" smtClean="0"/>
              <a:t>.</a:t>
            </a:r>
          </a:p>
          <a:p>
            <a:pPr>
              <a:spcBef>
                <a:spcPts val="1200"/>
              </a:spcBef>
            </a:pPr>
            <a:r>
              <a:rPr lang="en-US" sz="2200" dirty="0" smtClean="0"/>
              <a:t>5.6 </a:t>
            </a:r>
            <a:r>
              <a:rPr lang="en-IN" sz="2200" dirty="0"/>
              <a:t>Once the Raspberry Pi has finished updating, the initial setup is done!.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8913" y="1966504"/>
            <a:ext cx="5209177" cy="343068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348" y="1966505"/>
            <a:ext cx="4724400" cy="3430686"/>
          </a:xfrm>
          <a:prstGeom prst="rect">
            <a:avLst/>
          </a:prstGeom>
        </p:spPr>
      </p:pic>
    </p:spTree>
    <p:extLst>
      <p:ext uri="{BB962C8B-B14F-4D97-AF65-F5344CB8AC3E}">
        <p14:creationId xmlns:p14="http://schemas.microsoft.com/office/powerpoint/2010/main" val="23767543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3850" y="274319"/>
            <a:ext cx="9823269" cy="1077218"/>
          </a:xfrm>
          <a:prstGeom prst="rect">
            <a:avLst/>
          </a:prstGeom>
          <a:noFill/>
        </p:spPr>
        <p:txBody>
          <a:bodyPr wrap="square" rtlCol="0">
            <a:spAutoFit/>
          </a:bodyPr>
          <a:lstStyle/>
          <a:p>
            <a:r>
              <a:rPr lang="en-IN" sz="3200" dirty="0">
                <a:solidFill>
                  <a:srgbClr val="002060"/>
                </a:solidFill>
                <a:latin typeface="Arial Black" panose="020B0A04020102020204" pitchFamily="34" charset="0"/>
              </a:rPr>
              <a:t>Raspberry Pi Configuration Wizard</a:t>
            </a:r>
          </a:p>
          <a:p>
            <a:endParaRPr lang="en-IN" sz="3200" dirty="0">
              <a:solidFill>
                <a:srgbClr val="002060"/>
              </a:solidFill>
              <a:latin typeface="Arial Black" panose="020B0A04020102020204" pitchFamily="34" charset="0"/>
            </a:endParaRPr>
          </a:p>
        </p:txBody>
      </p:sp>
      <p:sp>
        <p:nvSpPr>
          <p:cNvPr id="3" name="TextBox 2"/>
          <p:cNvSpPr txBox="1"/>
          <p:nvPr/>
        </p:nvSpPr>
        <p:spPr>
          <a:xfrm>
            <a:off x="1672043" y="889872"/>
            <a:ext cx="9326881"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t>You can access the configuration wizard by navigating through the menu.</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864" y="1515289"/>
            <a:ext cx="8896301" cy="4728756"/>
          </a:xfrm>
          <a:prstGeom prst="rect">
            <a:avLst/>
          </a:prstGeom>
        </p:spPr>
      </p:pic>
    </p:spTree>
    <p:extLst>
      <p:ext uri="{BB962C8B-B14F-4D97-AF65-F5344CB8AC3E}">
        <p14:creationId xmlns:p14="http://schemas.microsoft.com/office/powerpoint/2010/main" val="4062034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3485" y="418012"/>
            <a:ext cx="8934995" cy="2308324"/>
          </a:xfrm>
          <a:prstGeom prst="rect">
            <a:avLst/>
          </a:prstGeom>
          <a:noFill/>
        </p:spPr>
        <p:txBody>
          <a:bodyPr wrap="square" rtlCol="0">
            <a:spAutoFit/>
          </a:bodyPr>
          <a:lstStyle/>
          <a:p>
            <a:pPr marL="342900" indent="-342900" algn="just">
              <a:buFont typeface="Arial" panose="020B0604020202020204" pitchFamily="34" charset="0"/>
              <a:buChar char="•"/>
            </a:pPr>
            <a:r>
              <a:rPr lang="en-IN" sz="2400" dirty="0"/>
              <a:t>In the </a:t>
            </a:r>
            <a:r>
              <a:rPr lang="en-IN" sz="2400" i="1" dirty="0"/>
              <a:t>System </a:t>
            </a:r>
            <a:r>
              <a:rPr lang="en-IN" sz="2400" dirty="0"/>
              <a:t>tab, you can change the password, set a new hostname for your Pi, change the boot options and more. Booting to CLI(Command Line Interface) is preferable when you are running network or server applications.</a:t>
            </a:r>
          </a:p>
          <a:p>
            <a:pPr algn="just"/>
            <a:r>
              <a:rPr lang="en-IN" sz="2400" dirty="0"/>
              <a:t/>
            </a:r>
            <a:br>
              <a:rPr lang="en-IN" sz="2400" dirty="0"/>
            </a:br>
            <a:endParaRPr lang="en-IN"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2022" y="2107337"/>
            <a:ext cx="6217919" cy="4524375"/>
          </a:xfrm>
          <a:prstGeom prst="rect">
            <a:avLst/>
          </a:prstGeom>
        </p:spPr>
      </p:pic>
    </p:spTree>
    <p:extLst>
      <p:ext uri="{BB962C8B-B14F-4D97-AF65-F5344CB8AC3E}">
        <p14:creationId xmlns:p14="http://schemas.microsoft.com/office/powerpoint/2010/main" val="33436092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9165" y="156754"/>
            <a:ext cx="9679577" cy="3647152"/>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IN" sz="2400" dirty="0"/>
              <a:t>In the </a:t>
            </a:r>
            <a:r>
              <a:rPr lang="en-IN" sz="2400" i="1" dirty="0"/>
              <a:t>Interfaces</a:t>
            </a:r>
            <a:r>
              <a:rPr lang="en-IN" sz="2400" dirty="0"/>
              <a:t> tab, you can enable or disable all the different methods to interface with your Raspberry Pi.</a:t>
            </a:r>
          </a:p>
          <a:p>
            <a:pPr marL="285750" indent="-285750">
              <a:spcBef>
                <a:spcPts val="600"/>
              </a:spcBef>
              <a:buFont typeface="Arial" panose="020B0604020202020204" pitchFamily="34" charset="0"/>
              <a:buChar char="•"/>
            </a:pPr>
            <a:r>
              <a:rPr lang="en-IN" sz="2400" dirty="0"/>
              <a:t>SSH (Secure Shell) is disabled by default and needs to be enabled if you want to </a:t>
            </a:r>
            <a:r>
              <a:rPr lang="en-IN" sz="2400" u="sng" dirty="0">
                <a:hlinkClick r:id="rId2"/>
              </a:rPr>
              <a:t>SSH into Raspberry Pi</a:t>
            </a:r>
            <a:r>
              <a:rPr lang="en-IN" sz="2400" dirty="0"/>
              <a:t> and access it via network. Using VNC is another popular method to access a Raspberry Pi over the network. VNC streams the whole desktop GUI of the Pi to another device and you can interact with it like you would when directly using the Pi.</a:t>
            </a:r>
          </a:p>
          <a:p>
            <a:pPr marL="285750" indent="-285750">
              <a:spcBef>
                <a:spcPts val="600"/>
              </a:spcBef>
              <a:buFont typeface="Arial" panose="020B0604020202020204" pitchFamily="34" charset="0"/>
              <a:buChar char="•"/>
            </a:pPr>
            <a:r>
              <a:rPr lang="en-IN" sz="2400" dirty="0"/>
              <a:t>You can also enable or disable the GPIO bound interfaces in this tab.</a:t>
            </a:r>
          </a:p>
          <a:p>
            <a:pPr marL="285750" indent="-285750">
              <a:spcBef>
                <a:spcPts val="600"/>
              </a:spcBef>
              <a:buFont typeface="Arial" panose="020B0604020202020204" pitchFamily="34" charset="0"/>
              <a:buChar char="•"/>
            </a:pPr>
            <a:endParaRPr lang="en-IN"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9407" y="3357154"/>
            <a:ext cx="5473336" cy="3317966"/>
          </a:xfrm>
          <a:prstGeom prst="rect">
            <a:avLst/>
          </a:prstGeom>
        </p:spPr>
      </p:pic>
    </p:spTree>
    <p:extLst>
      <p:ext uri="{BB962C8B-B14F-4D97-AF65-F5344CB8AC3E}">
        <p14:creationId xmlns:p14="http://schemas.microsoft.com/office/powerpoint/2010/main" val="19702921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9714" y="888274"/>
            <a:ext cx="10659292" cy="584775"/>
          </a:xfrm>
          <a:prstGeom prst="rect">
            <a:avLst/>
          </a:prstGeom>
          <a:noFill/>
        </p:spPr>
        <p:txBody>
          <a:bodyPr wrap="square" rtlCol="0">
            <a:spAutoFit/>
          </a:bodyPr>
          <a:lstStyle/>
          <a:p>
            <a:r>
              <a:rPr lang="en-IN" sz="3200" dirty="0">
                <a:solidFill>
                  <a:srgbClr val="00B050"/>
                </a:solidFill>
              </a:rPr>
              <a:t>Now you can go ahead and explore rest of the </a:t>
            </a:r>
            <a:r>
              <a:rPr lang="en-IN" sz="3200" dirty="0" err="1">
                <a:solidFill>
                  <a:srgbClr val="00B050"/>
                </a:solidFill>
              </a:rPr>
              <a:t>Raspbian</a:t>
            </a:r>
            <a:r>
              <a:rPr lang="en-IN" sz="3200" dirty="0">
                <a:solidFill>
                  <a:srgbClr val="00B050"/>
                </a:solidFill>
              </a:rPr>
              <a:t> OS.</a:t>
            </a:r>
          </a:p>
        </p:txBody>
      </p:sp>
      <p:sp>
        <p:nvSpPr>
          <p:cNvPr id="3" name="TextBox 2"/>
          <p:cNvSpPr txBox="1"/>
          <p:nvPr/>
        </p:nvSpPr>
        <p:spPr>
          <a:xfrm>
            <a:off x="4153988" y="2338251"/>
            <a:ext cx="5904412" cy="707886"/>
          </a:xfrm>
          <a:prstGeom prst="rect">
            <a:avLst/>
          </a:prstGeom>
          <a:noFill/>
        </p:spPr>
        <p:txBody>
          <a:bodyPr wrap="square" rtlCol="0">
            <a:spAutoFit/>
          </a:bodyPr>
          <a:lstStyle/>
          <a:p>
            <a:r>
              <a:rPr lang="en-US" sz="4000" dirty="0" smtClean="0">
                <a:solidFill>
                  <a:srgbClr val="FF0000"/>
                </a:solidFill>
              </a:rPr>
              <a:t>BUT WAIT !!!!!</a:t>
            </a:r>
            <a:endParaRPr lang="en-IN" sz="4000" dirty="0">
              <a:solidFill>
                <a:srgbClr val="FF0000"/>
              </a:solidFill>
            </a:endParaRPr>
          </a:p>
        </p:txBody>
      </p:sp>
      <p:sp>
        <p:nvSpPr>
          <p:cNvPr id="4" name="TextBox 3"/>
          <p:cNvSpPr txBox="1"/>
          <p:nvPr/>
        </p:nvSpPr>
        <p:spPr>
          <a:xfrm>
            <a:off x="979714" y="3634339"/>
            <a:ext cx="8830492" cy="2185214"/>
          </a:xfrm>
          <a:prstGeom prst="rect">
            <a:avLst/>
          </a:prstGeom>
          <a:noFill/>
        </p:spPr>
        <p:txBody>
          <a:bodyPr wrap="square" rtlCol="0">
            <a:spAutoFit/>
          </a:bodyPr>
          <a:lstStyle/>
          <a:p>
            <a:r>
              <a:rPr lang="en-US" sz="3400" dirty="0" smtClean="0">
                <a:solidFill>
                  <a:srgbClr val="FF0000"/>
                </a:solidFill>
              </a:rPr>
              <a:t>What will you do if you don’t have a Desktop ?</a:t>
            </a:r>
          </a:p>
          <a:p>
            <a:r>
              <a:rPr lang="en-US" sz="3400" dirty="0" smtClean="0">
                <a:solidFill>
                  <a:srgbClr val="FF0000"/>
                </a:solidFill>
              </a:rPr>
              <a:t>How can we use it in robot when there is a </a:t>
            </a:r>
          </a:p>
          <a:p>
            <a:r>
              <a:rPr lang="en-US" sz="3400" dirty="0" smtClean="0">
                <a:solidFill>
                  <a:srgbClr val="FF0000"/>
                </a:solidFill>
              </a:rPr>
              <a:t>cable connected to it ?</a:t>
            </a:r>
          </a:p>
          <a:p>
            <a:r>
              <a:rPr lang="en-US" sz="3400" dirty="0" smtClean="0">
                <a:solidFill>
                  <a:srgbClr val="FF0000"/>
                </a:solidFill>
              </a:rPr>
              <a:t>How can you access it remotely ?</a:t>
            </a:r>
            <a:endParaRPr lang="en-IN" sz="3400" dirty="0">
              <a:solidFill>
                <a:srgbClr val="FF0000"/>
              </a:solidFill>
            </a:endParaRPr>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9230677" y="3432256"/>
            <a:ext cx="1898878" cy="1805949"/>
          </a:xfrm>
          <a:prstGeom prst="rect">
            <a:avLst/>
          </a:prstGeom>
        </p:spPr>
      </p:pic>
    </p:spTree>
    <p:extLst>
      <p:ext uri="{BB962C8B-B14F-4D97-AF65-F5344CB8AC3E}">
        <p14:creationId xmlns:p14="http://schemas.microsoft.com/office/powerpoint/2010/main" val="3539017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4034" y="248195"/>
            <a:ext cx="5421086" cy="584775"/>
          </a:xfrm>
          <a:prstGeom prst="rect">
            <a:avLst/>
          </a:prstGeom>
          <a:noFill/>
        </p:spPr>
        <p:txBody>
          <a:bodyPr wrap="square" rtlCol="0">
            <a:spAutoFit/>
          </a:bodyPr>
          <a:lstStyle/>
          <a:p>
            <a:r>
              <a:rPr lang="en-US" sz="3200" dirty="0" smtClean="0">
                <a:solidFill>
                  <a:srgbClr val="002060"/>
                </a:solidFill>
                <a:latin typeface="Arial Rounded MT Bold" panose="020F0704030504030204" pitchFamily="34" charset="0"/>
              </a:rPr>
              <a:t>What is this Raspberry pi ?</a:t>
            </a:r>
            <a:endParaRPr lang="en-IN" sz="3200" dirty="0">
              <a:solidFill>
                <a:srgbClr val="002060"/>
              </a:solidFill>
              <a:latin typeface="Arial Rounded MT Bold" panose="020F0704030504030204" pitchFamily="34" charset="0"/>
            </a:endParaRPr>
          </a:p>
        </p:txBody>
      </p:sp>
      <p:sp>
        <p:nvSpPr>
          <p:cNvPr id="6" name="TextBox 5"/>
          <p:cNvSpPr txBox="1"/>
          <p:nvPr/>
        </p:nvSpPr>
        <p:spPr>
          <a:xfrm>
            <a:off x="1345475" y="979714"/>
            <a:ext cx="9117874"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The Raspberry Pi is a credit-card sized computer that plugs into your TV and a Keyboard.</a:t>
            </a:r>
          </a:p>
          <a:p>
            <a:pPr marL="285750" indent="-285750">
              <a:buFont typeface="Arial" panose="020B0604020202020204" pitchFamily="34" charset="0"/>
              <a:buChar char="•"/>
            </a:pPr>
            <a:r>
              <a:rPr lang="en-US" sz="2400" dirty="0" smtClean="0"/>
              <a:t>It’s a capable little PC which can be used for many of the things that your desktop PC does.</a:t>
            </a:r>
          </a:p>
          <a:p>
            <a:pPr marL="285750" indent="-285750">
              <a:buFont typeface="Arial" panose="020B0604020202020204" pitchFamily="34" charset="0"/>
              <a:buChar char="•"/>
            </a:pPr>
            <a:r>
              <a:rPr lang="en-IN" sz="2400" dirty="0"/>
              <a:t>Raspberry Pi is </a:t>
            </a:r>
            <a:r>
              <a:rPr lang="en-IN" sz="2400" dirty="0" smtClean="0"/>
              <a:t>even more </a:t>
            </a:r>
            <a:r>
              <a:rPr lang="en-IN" sz="2400" dirty="0"/>
              <a:t>than computer as it provides access to the on-chip hardware i.e. GPIOs for developing an application.</a:t>
            </a:r>
            <a:endParaRPr lang="en-US" sz="2400" dirty="0" smtClean="0"/>
          </a:p>
          <a:p>
            <a:pPr marL="285750" indent="-285750">
              <a:buFont typeface="Arial" panose="020B0604020202020204" pitchFamily="34" charset="0"/>
              <a:buChar char="•"/>
            </a:pPr>
            <a:endParaRPr lang="en-IN" sz="2400" dirty="0"/>
          </a:p>
        </p:txBody>
      </p:sp>
      <p:sp>
        <p:nvSpPr>
          <p:cNvPr id="7" name="TextBox 6"/>
          <p:cNvSpPr txBox="1"/>
          <p:nvPr/>
        </p:nvSpPr>
        <p:spPr>
          <a:xfrm>
            <a:off x="1345475" y="3685842"/>
            <a:ext cx="5603966" cy="584775"/>
          </a:xfrm>
          <a:prstGeom prst="rect">
            <a:avLst/>
          </a:prstGeom>
          <a:noFill/>
        </p:spPr>
        <p:txBody>
          <a:bodyPr wrap="square" rtlCol="0">
            <a:spAutoFit/>
          </a:bodyPr>
          <a:lstStyle/>
          <a:p>
            <a:r>
              <a:rPr lang="en-US" sz="3200" dirty="0" smtClean="0">
                <a:solidFill>
                  <a:srgbClr val="002060"/>
                </a:solidFill>
                <a:latin typeface="Arial Rounded MT Bold" panose="020F0704030504030204" pitchFamily="34" charset="0"/>
              </a:rPr>
              <a:t>Where it is Used ?</a:t>
            </a:r>
            <a:endParaRPr lang="en-IN" sz="3200" dirty="0">
              <a:solidFill>
                <a:srgbClr val="002060"/>
              </a:solidFill>
              <a:latin typeface="Arial Rounded MT Bold" panose="020F0704030504030204" pitchFamily="34" charset="0"/>
            </a:endParaRPr>
          </a:p>
        </p:txBody>
      </p:sp>
      <p:sp>
        <p:nvSpPr>
          <p:cNvPr id="8" name="TextBox 7"/>
          <p:cNvSpPr txBox="1"/>
          <p:nvPr/>
        </p:nvSpPr>
        <p:spPr>
          <a:xfrm>
            <a:off x="1463040" y="4349931"/>
            <a:ext cx="4075611"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DESKTOP PC</a:t>
            </a:r>
          </a:p>
          <a:p>
            <a:pPr marL="285750" indent="-285750">
              <a:buFont typeface="Arial" panose="020B0604020202020204" pitchFamily="34" charset="0"/>
              <a:buChar char="•"/>
            </a:pPr>
            <a:r>
              <a:rPr lang="en-US" sz="2400" dirty="0" smtClean="0"/>
              <a:t>ROBOTICS          </a:t>
            </a:r>
          </a:p>
          <a:p>
            <a:pPr marL="285750" indent="-285750">
              <a:buFont typeface="Arial" panose="020B0604020202020204" pitchFamily="34" charset="0"/>
              <a:buChar char="•"/>
            </a:pPr>
            <a:r>
              <a:rPr lang="en-US" sz="2400" dirty="0" smtClean="0"/>
              <a:t>IOT</a:t>
            </a:r>
          </a:p>
          <a:p>
            <a:pPr marL="285750" indent="-285750">
              <a:buFont typeface="Arial" panose="020B0604020202020204" pitchFamily="34" charset="0"/>
              <a:buChar char="•"/>
            </a:pPr>
            <a:r>
              <a:rPr lang="en-US" sz="2400" dirty="0" smtClean="0"/>
              <a:t>WIRELESS PRINT SERVER</a:t>
            </a:r>
          </a:p>
          <a:p>
            <a:pPr marL="285750" indent="-285750">
              <a:buFont typeface="Arial" panose="020B0604020202020204" pitchFamily="34" charset="0"/>
              <a:buChar char="•"/>
            </a:pPr>
            <a:endParaRPr lang="en-IN" sz="2400" dirty="0"/>
          </a:p>
        </p:txBody>
      </p:sp>
      <p:sp>
        <p:nvSpPr>
          <p:cNvPr id="9" name="TextBox 8"/>
          <p:cNvSpPr txBox="1"/>
          <p:nvPr/>
        </p:nvSpPr>
        <p:spPr>
          <a:xfrm>
            <a:off x="5930537" y="4323806"/>
            <a:ext cx="4532812"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MEDIA SERVER</a:t>
            </a:r>
          </a:p>
          <a:p>
            <a:pPr marL="285750" indent="-285750">
              <a:buFont typeface="Arial" panose="020B0604020202020204" pitchFamily="34" charset="0"/>
              <a:buChar char="•"/>
            </a:pPr>
            <a:r>
              <a:rPr lang="en-US" sz="2400" dirty="0"/>
              <a:t>GAME SERVERS</a:t>
            </a:r>
          </a:p>
          <a:p>
            <a:pPr marL="285750" indent="-285750">
              <a:buFont typeface="Arial" panose="020B0604020202020204" pitchFamily="34" charset="0"/>
              <a:buChar char="•"/>
            </a:pPr>
            <a:r>
              <a:rPr lang="en-US" sz="2400" dirty="0"/>
              <a:t>WEB SERVERS</a:t>
            </a:r>
          </a:p>
          <a:p>
            <a:pPr marL="285750" indent="-285750">
              <a:buFont typeface="Arial" panose="020B0604020202020204" pitchFamily="34" charset="0"/>
              <a:buChar char="•"/>
            </a:pPr>
            <a:r>
              <a:rPr lang="en-US" sz="2400" dirty="0"/>
              <a:t>FM RADIO STATION</a:t>
            </a:r>
          </a:p>
          <a:p>
            <a:endParaRPr lang="en-IN" sz="2400" dirty="0"/>
          </a:p>
        </p:txBody>
      </p:sp>
    </p:spTree>
    <p:extLst>
      <p:ext uri="{BB962C8B-B14F-4D97-AF65-F5344CB8AC3E}">
        <p14:creationId xmlns:p14="http://schemas.microsoft.com/office/powerpoint/2010/main" val="509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9166" y="235131"/>
            <a:ext cx="7876903" cy="707886"/>
          </a:xfrm>
          <a:prstGeom prst="rect">
            <a:avLst/>
          </a:prstGeom>
          <a:noFill/>
        </p:spPr>
        <p:txBody>
          <a:bodyPr wrap="square" rtlCol="0">
            <a:spAutoFit/>
          </a:bodyPr>
          <a:lstStyle/>
          <a:p>
            <a:r>
              <a:rPr lang="en-US" sz="3000" dirty="0" smtClean="0">
                <a:solidFill>
                  <a:srgbClr val="002060"/>
                </a:solidFill>
                <a:latin typeface="Arial Rounded MT Bold" panose="020F0704030504030204" pitchFamily="34" charset="0"/>
              </a:rPr>
              <a:t>What Makes It So </a:t>
            </a:r>
            <a:r>
              <a:rPr lang="en-US" sz="4000" dirty="0" smtClean="0">
                <a:solidFill>
                  <a:srgbClr val="002060"/>
                </a:solidFill>
                <a:latin typeface="Arial Rounded MT Bold" panose="020F0704030504030204" pitchFamily="34" charset="0"/>
              </a:rPr>
              <a:t>USEFUL ?</a:t>
            </a:r>
            <a:r>
              <a:rPr lang="en-US" sz="3000" dirty="0" smtClean="0">
                <a:solidFill>
                  <a:srgbClr val="002060"/>
                </a:solidFill>
                <a:latin typeface="Arial Rounded MT Bold" panose="020F0704030504030204" pitchFamily="34" charset="0"/>
              </a:rPr>
              <a:t> </a:t>
            </a:r>
            <a:endParaRPr lang="en-IN" sz="3000" dirty="0">
              <a:solidFill>
                <a:srgbClr val="002060"/>
              </a:solidFill>
              <a:latin typeface="Arial Rounded MT Bold" panose="020F0704030504030204" pitchFamily="34" charset="0"/>
            </a:endParaRPr>
          </a:p>
        </p:txBody>
      </p:sp>
      <p:sp>
        <p:nvSpPr>
          <p:cNvPr id="3" name="TextBox 2"/>
          <p:cNvSpPr txBox="1"/>
          <p:nvPr/>
        </p:nvSpPr>
        <p:spPr>
          <a:xfrm>
            <a:off x="1489166" y="1306286"/>
            <a:ext cx="8974183" cy="5221942"/>
          </a:xfrm>
          <a:prstGeom prst="rect">
            <a:avLst/>
          </a:prstGeom>
          <a:noFill/>
        </p:spPr>
        <p:txBody>
          <a:bodyPr wrap="square" rtlCol="0">
            <a:spAutoFit/>
          </a:bodyPr>
          <a:lstStyle/>
          <a:p>
            <a:pPr marL="342900" indent="-342900" algn="just">
              <a:spcBef>
                <a:spcPts val="2000"/>
              </a:spcBef>
              <a:spcAft>
                <a:spcPts val="1800"/>
              </a:spcAft>
              <a:buFont typeface="+mj-lt"/>
              <a:buAutoNum type="arabicPeriod"/>
            </a:pPr>
            <a:r>
              <a:rPr lang="en-US" sz="2400" dirty="0" smtClean="0"/>
              <a:t>PRICE :- </a:t>
            </a:r>
            <a:r>
              <a:rPr lang="en-US" sz="2300" dirty="0" smtClean="0"/>
              <a:t>You are getting a whole computer in less than 3000 </a:t>
            </a:r>
            <a:r>
              <a:rPr lang="en-US" sz="2300" dirty="0" err="1" smtClean="0"/>
              <a:t>Rs</a:t>
            </a:r>
            <a:r>
              <a:rPr lang="en-US" sz="2300" dirty="0" smtClean="0"/>
              <a:t>.</a:t>
            </a:r>
          </a:p>
          <a:p>
            <a:pPr marL="342900" indent="-342900" algn="just">
              <a:spcBef>
                <a:spcPts val="2000"/>
              </a:spcBef>
              <a:spcAft>
                <a:spcPts val="1800"/>
              </a:spcAft>
              <a:buFont typeface="+mj-lt"/>
              <a:buAutoNum type="arabicPeriod"/>
            </a:pPr>
            <a:r>
              <a:rPr lang="en-US" sz="2400" dirty="0" smtClean="0"/>
              <a:t>A FULL OPERATING SYSTEM :- </a:t>
            </a:r>
            <a:r>
              <a:rPr lang="en-US" sz="2300" dirty="0" err="1" smtClean="0"/>
              <a:t>Rasbian</a:t>
            </a:r>
            <a:r>
              <a:rPr lang="en-US" sz="2300" dirty="0" smtClean="0"/>
              <a:t>, Ubuntu Mate, Windows 10 IOT Core etc.</a:t>
            </a:r>
          </a:p>
          <a:p>
            <a:pPr marL="342900" indent="-342900" algn="just">
              <a:spcBef>
                <a:spcPts val="2000"/>
              </a:spcBef>
              <a:spcAft>
                <a:spcPts val="1800"/>
              </a:spcAft>
              <a:buFont typeface="+mj-lt"/>
              <a:buAutoNum type="arabicPeriod"/>
            </a:pPr>
            <a:r>
              <a:rPr lang="en-US" sz="2400" dirty="0" smtClean="0"/>
              <a:t>COMMUNITY :- </a:t>
            </a:r>
            <a:r>
              <a:rPr lang="en-US" sz="2300" dirty="0" smtClean="0"/>
              <a:t>A great supportive community.</a:t>
            </a:r>
          </a:p>
          <a:p>
            <a:pPr marL="342900" indent="-342900" algn="just">
              <a:spcBef>
                <a:spcPts val="2000"/>
              </a:spcBef>
              <a:spcAft>
                <a:spcPts val="1800"/>
              </a:spcAft>
              <a:buFont typeface="+mj-lt"/>
              <a:buAutoNum type="arabicPeriod"/>
            </a:pPr>
            <a:r>
              <a:rPr lang="en-US" sz="2400" dirty="0" smtClean="0"/>
              <a:t>POWER CONSUMPTION :- </a:t>
            </a:r>
            <a:r>
              <a:rPr lang="en-IN" sz="2300" dirty="0" err="1" smtClean="0"/>
              <a:t>Raspbeery</a:t>
            </a:r>
            <a:r>
              <a:rPr lang="en-IN" sz="2300" dirty="0" smtClean="0"/>
              <a:t> Pi </a:t>
            </a:r>
            <a:r>
              <a:rPr lang="en-IN" sz="2300" dirty="0"/>
              <a:t>Model B uses about 5W of power.</a:t>
            </a:r>
            <a:endParaRPr lang="en-US" sz="2300" dirty="0" smtClean="0"/>
          </a:p>
          <a:p>
            <a:pPr marL="342900" indent="-342900" algn="just">
              <a:spcBef>
                <a:spcPts val="2000"/>
              </a:spcBef>
              <a:buFont typeface="+mj-lt"/>
              <a:buAutoNum type="arabicPeriod"/>
            </a:pPr>
            <a:r>
              <a:rPr lang="en-US" sz="2400" dirty="0" smtClean="0"/>
              <a:t>CONSTANT IMPROVEMENT :- </a:t>
            </a:r>
            <a:r>
              <a:rPr lang="en-US" sz="2300" dirty="0" smtClean="0"/>
              <a:t>RASPBERRY Pi 4 has 4 GB of RAM.</a:t>
            </a:r>
            <a:endParaRPr lang="en-US" sz="2300" dirty="0"/>
          </a:p>
          <a:p>
            <a:pPr>
              <a:spcBef>
                <a:spcPts val="2000"/>
              </a:spcBef>
            </a:pPr>
            <a:endParaRPr lang="en-US" sz="2400" dirty="0" smtClean="0"/>
          </a:p>
        </p:txBody>
      </p:sp>
    </p:spTree>
    <p:extLst>
      <p:ext uri="{BB962C8B-B14F-4D97-AF65-F5344CB8AC3E}">
        <p14:creationId xmlns:p14="http://schemas.microsoft.com/office/powerpoint/2010/main" val="3990215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1652" y="246408"/>
            <a:ext cx="5668599" cy="584775"/>
          </a:xfrm>
          <a:prstGeom prst="rect">
            <a:avLst/>
          </a:prstGeom>
          <a:noFill/>
        </p:spPr>
        <p:txBody>
          <a:bodyPr wrap="square" rtlCol="0">
            <a:spAutoFit/>
          </a:bodyPr>
          <a:lstStyle/>
          <a:p>
            <a:r>
              <a:rPr lang="en-US" sz="3200" dirty="0" smtClean="0">
                <a:solidFill>
                  <a:srgbClr val="002060"/>
                </a:solidFill>
                <a:latin typeface="Arial Black" panose="020B0A04020102020204" pitchFamily="34" charset="0"/>
              </a:rPr>
              <a:t>TECH SPECIFICATIONS</a:t>
            </a:r>
            <a:endParaRPr lang="en-IN" sz="3200" dirty="0">
              <a:solidFill>
                <a:srgbClr val="002060"/>
              </a:solidFill>
              <a:latin typeface="Arial Black" panose="020B0A040201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1083809"/>
            <a:ext cx="5459729" cy="4415654"/>
          </a:xfrm>
          <a:prstGeom prst="rect">
            <a:avLst/>
          </a:prstGeom>
        </p:spPr>
      </p:pic>
      <p:sp>
        <p:nvSpPr>
          <p:cNvPr id="5" name="TextBox 4"/>
          <p:cNvSpPr txBox="1"/>
          <p:nvPr/>
        </p:nvSpPr>
        <p:spPr>
          <a:xfrm>
            <a:off x="940526" y="1083809"/>
            <a:ext cx="4650377" cy="6124754"/>
          </a:xfrm>
          <a:prstGeom prst="rect">
            <a:avLst/>
          </a:prstGeom>
          <a:noFill/>
        </p:spPr>
        <p:txBody>
          <a:bodyPr wrap="square" rtlCol="0">
            <a:spAutoFit/>
          </a:bodyPr>
          <a:lstStyle/>
          <a:p>
            <a:pPr marL="285750" indent="-285750" algn="just">
              <a:spcBef>
                <a:spcPts val="1200"/>
              </a:spcBef>
              <a:buFont typeface="Arial" panose="020B0604020202020204" pitchFamily="34" charset="0"/>
              <a:buChar char="•"/>
            </a:pPr>
            <a:r>
              <a:rPr lang="en-IN" sz="2400" dirty="0"/>
              <a:t>Quad core 64-bit processor clocked at </a:t>
            </a:r>
            <a:r>
              <a:rPr lang="en-IN" sz="2400" dirty="0" smtClean="0"/>
              <a:t>1.4GHz</a:t>
            </a:r>
          </a:p>
          <a:p>
            <a:pPr marL="285750" indent="-285750" algn="just">
              <a:spcBef>
                <a:spcPts val="1200"/>
              </a:spcBef>
              <a:buFont typeface="Arial" panose="020B0604020202020204" pitchFamily="34" charset="0"/>
              <a:buChar char="•"/>
            </a:pPr>
            <a:r>
              <a:rPr lang="en-IN" sz="2400" dirty="0"/>
              <a:t>1GB LPDDR2 SRAM</a:t>
            </a:r>
          </a:p>
          <a:p>
            <a:pPr marL="285750" indent="-285750" algn="just">
              <a:spcBef>
                <a:spcPts val="1200"/>
              </a:spcBef>
              <a:buFont typeface="Arial" panose="020B0604020202020204" pitchFamily="34" charset="0"/>
              <a:buChar char="•"/>
            </a:pPr>
            <a:r>
              <a:rPr lang="en-IN" sz="2400" dirty="0"/>
              <a:t>Dual-band 2.4GHz and 5GHz wireless LAN</a:t>
            </a:r>
          </a:p>
          <a:p>
            <a:pPr marL="285750" indent="-285750" algn="just">
              <a:spcBef>
                <a:spcPts val="1200"/>
              </a:spcBef>
              <a:buFont typeface="Arial" panose="020B0604020202020204" pitchFamily="34" charset="0"/>
              <a:buChar char="•"/>
            </a:pPr>
            <a:r>
              <a:rPr lang="en-IN" sz="2400" dirty="0"/>
              <a:t>Bluetooth 4.2 / BLE</a:t>
            </a:r>
          </a:p>
          <a:p>
            <a:pPr marL="285750" indent="-285750" algn="just">
              <a:spcBef>
                <a:spcPts val="1200"/>
              </a:spcBef>
              <a:buFont typeface="Arial" panose="020B0604020202020204" pitchFamily="34" charset="0"/>
              <a:buChar char="•"/>
            </a:pPr>
            <a:r>
              <a:rPr lang="en-IN" sz="2400" dirty="0"/>
              <a:t>Higher speed </a:t>
            </a:r>
            <a:r>
              <a:rPr lang="en-IN" sz="2400" dirty="0" err="1"/>
              <a:t>ethernet</a:t>
            </a:r>
            <a:r>
              <a:rPr lang="en-IN" sz="2400" dirty="0"/>
              <a:t> up to 300Mbps</a:t>
            </a:r>
          </a:p>
          <a:p>
            <a:pPr marL="285750" indent="-285750" algn="just">
              <a:spcBef>
                <a:spcPts val="1200"/>
              </a:spcBef>
              <a:buFont typeface="Arial" panose="020B0604020202020204" pitchFamily="34" charset="0"/>
              <a:buChar char="•"/>
            </a:pPr>
            <a:r>
              <a:rPr lang="en-IN" sz="2400" dirty="0"/>
              <a:t>Power-over-Ethernet capability (via a separate </a:t>
            </a:r>
            <a:r>
              <a:rPr lang="en-IN" sz="2400" dirty="0" err="1"/>
              <a:t>PoE</a:t>
            </a:r>
            <a:r>
              <a:rPr lang="en-IN" sz="2400" dirty="0"/>
              <a:t> HAT</a:t>
            </a:r>
            <a:r>
              <a:rPr lang="en-IN" sz="2400" dirty="0" smtClean="0"/>
              <a:t>)</a:t>
            </a:r>
          </a:p>
          <a:p>
            <a:pPr marL="285750" indent="-285750" algn="just">
              <a:spcBef>
                <a:spcPts val="1200"/>
              </a:spcBef>
              <a:buFont typeface="Arial" panose="020B0604020202020204" pitchFamily="34" charset="0"/>
              <a:buChar char="•"/>
            </a:pPr>
            <a:r>
              <a:rPr lang="en-IN" sz="2400" dirty="0" smtClean="0"/>
              <a:t>Size is 85mm </a:t>
            </a:r>
            <a:r>
              <a:rPr lang="en-IN" sz="2400" dirty="0"/>
              <a:t>x 56mm x 17mm</a:t>
            </a:r>
          </a:p>
          <a:p>
            <a:pPr marL="285750" indent="-285750" algn="just">
              <a:spcBef>
                <a:spcPts val="1200"/>
              </a:spcBef>
              <a:buFont typeface="Arial" panose="020B0604020202020204" pitchFamily="34" charset="0"/>
              <a:buChar char="•"/>
            </a:pPr>
            <a:endParaRPr lang="en-IN" sz="2400" dirty="0"/>
          </a:p>
          <a:p>
            <a:pPr marL="285750" indent="-285750" algn="just">
              <a:spcBef>
                <a:spcPts val="1200"/>
              </a:spcBef>
              <a:buFont typeface="Arial" panose="020B0604020202020204" pitchFamily="34" charset="0"/>
              <a:buChar char="•"/>
            </a:pPr>
            <a:endParaRPr lang="en-IN" sz="2400" dirty="0"/>
          </a:p>
        </p:txBody>
      </p:sp>
    </p:spTree>
    <p:extLst>
      <p:ext uri="{BB962C8B-B14F-4D97-AF65-F5344CB8AC3E}">
        <p14:creationId xmlns:p14="http://schemas.microsoft.com/office/powerpoint/2010/main" val="2592915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67096" y="313509"/>
            <a:ext cx="10084527" cy="584775"/>
          </a:xfrm>
          <a:prstGeom prst="rect">
            <a:avLst/>
          </a:prstGeom>
          <a:noFill/>
        </p:spPr>
        <p:txBody>
          <a:bodyPr wrap="square" rtlCol="0">
            <a:spAutoFit/>
          </a:bodyPr>
          <a:lstStyle/>
          <a:p>
            <a:r>
              <a:rPr lang="en-US" sz="3200" dirty="0" smtClean="0">
                <a:solidFill>
                  <a:srgbClr val="002060"/>
                </a:solidFill>
                <a:latin typeface="Arial Black" panose="020B0A04020102020204" pitchFamily="34" charset="0"/>
              </a:rPr>
              <a:t>COMPONENTS REQUIRED TO GET STARTED</a:t>
            </a:r>
            <a:endParaRPr lang="en-IN" sz="3200" dirty="0">
              <a:solidFill>
                <a:srgbClr val="002060"/>
              </a:solidFill>
              <a:latin typeface="Arial Black" panose="020B0A04020102020204" pitchFamily="34" charset="0"/>
            </a:endParaRPr>
          </a:p>
        </p:txBody>
      </p:sp>
      <p:sp>
        <p:nvSpPr>
          <p:cNvPr id="4" name="TextBox 3"/>
          <p:cNvSpPr txBox="1"/>
          <p:nvPr/>
        </p:nvSpPr>
        <p:spPr>
          <a:xfrm>
            <a:off x="1410787" y="1280160"/>
            <a:ext cx="9509762" cy="4647426"/>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sz="2400" dirty="0" smtClean="0"/>
              <a:t>Raspberry Pi 3 Model B+</a:t>
            </a:r>
          </a:p>
          <a:p>
            <a:pPr marL="285750" indent="-285750">
              <a:spcBef>
                <a:spcPts val="1200"/>
              </a:spcBef>
              <a:buFont typeface="Arial" panose="020B0604020202020204" pitchFamily="34" charset="0"/>
              <a:buChar char="•"/>
            </a:pPr>
            <a:r>
              <a:rPr lang="en-US" sz="2400" dirty="0" smtClean="0"/>
              <a:t>Monitor, Mouse and Keyboard</a:t>
            </a:r>
          </a:p>
          <a:p>
            <a:pPr marL="285750" indent="-285750">
              <a:spcBef>
                <a:spcPts val="1200"/>
              </a:spcBef>
              <a:buFont typeface="Arial" panose="020B0604020202020204" pitchFamily="34" charset="0"/>
              <a:buChar char="•"/>
            </a:pPr>
            <a:r>
              <a:rPr lang="en-US" sz="2400" dirty="0" smtClean="0"/>
              <a:t>Memory Card – 16 GB Class 10</a:t>
            </a:r>
          </a:p>
          <a:p>
            <a:pPr marL="285750" indent="-285750">
              <a:spcBef>
                <a:spcPts val="1200"/>
              </a:spcBef>
              <a:buFont typeface="Arial" panose="020B0604020202020204" pitchFamily="34" charset="0"/>
              <a:buChar char="•"/>
            </a:pPr>
            <a:r>
              <a:rPr lang="en-US" sz="2400" dirty="0" smtClean="0"/>
              <a:t>Power Supply – 5V 2.5 Amp USB power adapter</a:t>
            </a:r>
          </a:p>
          <a:p>
            <a:pPr marL="285750" indent="-285750">
              <a:spcBef>
                <a:spcPts val="1200"/>
              </a:spcBef>
              <a:buFont typeface="Arial" panose="020B0604020202020204" pitchFamily="34" charset="0"/>
              <a:buChar char="•"/>
            </a:pPr>
            <a:r>
              <a:rPr lang="en-US" sz="2400" dirty="0" smtClean="0"/>
              <a:t>RPI Camera</a:t>
            </a:r>
          </a:p>
          <a:p>
            <a:pPr marL="285750" indent="-285750">
              <a:spcBef>
                <a:spcPts val="1200"/>
              </a:spcBef>
              <a:buFont typeface="Arial" panose="020B0604020202020204" pitchFamily="34" charset="0"/>
              <a:buChar char="•"/>
            </a:pPr>
            <a:r>
              <a:rPr lang="en-US" sz="2400" dirty="0" smtClean="0"/>
              <a:t>HDMI Cable</a:t>
            </a:r>
          </a:p>
          <a:p>
            <a:pPr marL="285750" indent="-285750">
              <a:spcBef>
                <a:spcPts val="1200"/>
              </a:spcBef>
              <a:buFont typeface="Arial" panose="020B0604020202020204" pitchFamily="34" charset="0"/>
              <a:buChar char="•"/>
            </a:pPr>
            <a:r>
              <a:rPr lang="en-US" sz="2400" dirty="0" smtClean="0"/>
              <a:t>Ethernet Cable</a:t>
            </a:r>
          </a:p>
          <a:p>
            <a:pPr marL="285750" indent="-285750">
              <a:spcBef>
                <a:spcPts val="1200"/>
              </a:spcBef>
              <a:buFont typeface="Arial" panose="020B0604020202020204" pitchFamily="34" charset="0"/>
              <a:buChar char="•"/>
            </a:pPr>
            <a:r>
              <a:rPr lang="en-US" sz="2400" dirty="0" smtClean="0"/>
              <a:t>Heat Sink or Fan</a:t>
            </a:r>
          </a:p>
          <a:p>
            <a:pPr marL="285750" indent="-285750">
              <a:spcBef>
                <a:spcPts val="1200"/>
              </a:spcBef>
              <a:buFont typeface="Arial" panose="020B0604020202020204" pitchFamily="34" charset="0"/>
              <a:buChar char="•"/>
            </a:pPr>
            <a:r>
              <a:rPr lang="en-US" sz="2400" dirty="0" smtClean="0"/>
              <a:t>Raspberry Pi Case</a:t>
            </a:r>
            <a:endParaRPr lang="en-IN" sz="2400" dirty="0"/>
          </a:p>
        </p:txBody>
      </p:sp>
    </p:spTree>
    <p:extLst>
      <p:ext uri="{BB962C8B-B14F-4D97-AF65-F5344CB8AC3E}">
        <p14:creationId xmlns:p14="http://schemas.microsoft.com/office/powerpoint/2010/main" val="42672152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7726" y="287383"/>
            <a:ext cx="6230982" cy="584775"/>
          </a:xfrm>
          <a:prstGeom prst="rect">
            <a:avLst/>
          </a:prstGeom>
          <a:noFill/>
        </p:spPr>
        <p:txBody>
          <a:bodyPr wrap="square" rtlCol="0">
            <a:spAutoFit/>
          </a:bodyPr>
          <a:lstStyle/>
          <a:p>
            <a:r>
              <a:rPr lang="en-US" sz="3200" dirty="0" smtClean="0">
                <a:solidFill>
                  <a:srgbClr val="002060"/>
                </a:solidFill>
                <a:latin typeface="Arial Black" panose="020B0A04020102020204" pitchFamily="34" charset="0"/>
              </a:rPr>
              <a:t>Steps to install the OS </a:t>
            </a:r>
            <a:endParaRPr lang="en-IN" sz="3200" dirty="0">
              <a:solidFill>
                <a:srgbClr val="002060"/>
              </a:solidFill>
              <a:latin typeface="Arial Black" panose="020B0A04020102020204" pitchFamily="34" charset="0"/>
            </a:endParaRPr>
          </a:p>
        </p:txBody>
      </p:sp>
      <p:sp>
        <p:nvSpPr>
          <p:cNvPr id="4" name="TextBox 3"/>
          <p:cNvSpPr txBox="1"/>
          <p:nvPr/>
        </p:nvSpPr>
        <p:spPr>
          <a:xfrm>
            <a:off x="1397726" y="1123406"/>
            <a:ext cx="7380514" cy="492443"/>
          </a:xfrm>
          <a:prstGeom prst="rect">
            <a:avLst/>
          </a:prstGeom>
          <a:noFill/>
        </p:spPr>
        <p:txBody>
          <a:bodyPr wrap="square" rtlCol="0">
            <a:spAutoFit/>
          </a:bodyPr>
          <a:lstStyle/>
          <a:p>
            <a:r>
              <a:rPr lang="en-US" sz="2600" b="1" dirty="0" smtClean="0"/>
              <a:t>Step 1</a:t>
            </a:r>
            <a:r>
              <a:rPr lang="en-US" b="1" dirty="0" smtClean="0"/>
              <a:t> </a:t>
            </a:r>
            <a:r>
              <a:rPr lang="en-US" dirty="0" smtClean="0"/>
              <a:t>: </a:t>
            </a:r>
            <a:r>
              <a:rPr lang="en-US" sz="2400" dirty="0" smtClean="0"/>
              <a:t>Gather all the things needed</a:t>
            </a:r>
            <a:endParaRPr lang="en-IN" sz="2400" dirty="0"/>
          </a:p>
        </p:txBody>
      </p:sp>
      <p:sp>
        <p:nvSpPr>
          <p:cNvPr id="5" name="TextBox 4"/>
          <p:cNvSpPr txBox="1"/>
          <p:nvPr/>
        </p:nvSpPr>
        <p:spPr>
          <a:xfrm>
            <a:off x="1397726" y="1710343"/>
            <a:ext cx="5525589" cy="492443"/>
          </a:xfrm>
          <a:prstGeom prst="rect">
            <a:avLst/>
          </a:prstGeom>
          <a:noFill/>
        </p:spPr>
        <p:txBody>
          <a:bodyPr wrap="square" rtlCol="0">
            <a:spAutoFit/>
          </a:bodyPr>
          <a:lstStyle/>
          <a:p>
            <a:r>
              <a:rPr lang="en-US" sz="2600" b="1" dirty="0" smtClean="0"/>
              <a:t>Step 2</a:t>
            </a:r>
            <a:r>
              <a:rPr lang="en-US" dirty="0" smtClean="0"/>
              <a:t> : </a:t>
            </a:r>
            <a:r>
              <a:rPr lang="en-US" sz="2400" dirty="0" smtClean="0"/>
              <a:t>Format the SD Card</a:t>
            </a:r>
            <a:endParaRPr lang="en-IN" sz="2400" dirty="0"/>
          </a:p>
        </p:txBody>
      </p:sp>
      <p:sp>
        <p:nvSpPr>
          <p:cNvPr id="6" name="TextBox 5"/>
          <p:cNvSpPr txBox="1"/>
          <p:nvPr/>
        </p:nvSpPr>
        <p:spPr>
          <a:xfrm>
            <a:off x="2024742" y="2202786"/>
            <a:ext cx="9483635" cy="769441"/>
          </a:xfrm>
          <a:prstGeom prst="rect">
            <a:avLst/>
          </a:prstGeom>
          <a:noFill/>
        </p:spPr>
        <p:txBody>
          <a:bodyPr wrap="square" rtlCol="0">
            <a:spAutoFit/>
          </a:bodyPr>
          <a:lstStyle/>
          <a:p>
            <a:r>
              <a:rPr lang="en-US" sz="2200" dirty="0" smtClean="0"/>
              <a:t>2.1 Download and install the “</a:t>
            </a:r>
            <a:r>
              <a:rPr lang="en-US" sz="2200" b="1" dirty="0" smtClean="0"/>
              <a:t>SD Card Formatter</a:t>
            </a:r>
            <a:r>
              <a:rPr lang="en-US" sz="2200" dirty="0" smtClean="0"/>
              <a:t>” from the below link – </a:t>
            </a:r>
          </a:p>
          <a:p>
            <a:r>
              <a:rPr lang="en-US" sz="2200" dirty="0"/>
              <a:t> </a:t>
            </a:r>
            <a:r>
              <a:rPr lang="en-US" sz="2200" dirty="0" smtClean="0"/>
              <a:t>     </a:t>
            </a:r>
            <a:r>
              <a:rPr lang="en-IN" sz="2200" dirty="0">
                <a:hlinkClick r:id="rId2"/>
              </a:rPr>
              <a:t>https://www.sdcard.org/downloads/formatter/eula_windows/index.html</a:t>
            </a:r>
            <a:endParaRPr lang="en-IN" sz="2200" dirty="0"/>
          </a:p>
        </p:txBody>
      </p:sp>
      <p:sp>
        <p:nvSpPr>
          <p:cNvPr id="7" name="TextBox 6"/>
          <p:cNvSpPr txBox="1"/>
          <p:nvPr/>
        </p:nvSpPr>
        <p:spPr>
          <a:xfrm>
            <a:off x="2024742" y="2972227"/>
            <a:ext cx="8621487" cy="430887"/>
          </a:xfrm>
          <a:prstGeom prst="rect">
            <a:avLst/>
          </a:prstGeom>
          <a:noFill/>
        </p:spPr>
        <p:txBody>
          <a:bodyPr wrap="square" rtlCol="0">
            <a:spAutoFit/>
          </a:bodyPr>
          <a:lstStyle/>
          <a:p>
            <a:r>
              <a:rPr lang="en-US" sz="2200" dirty="0" smtClean="0"/>
              <a:t>2.2 Open the software and select your card and click on </a:t>
            </a:r>
            <a:r>
              <a:rPr lang="en-US" sz="2200" b="1" dirty="0" smtClean="0"/>
              <a:t>Format</a:t>
            </a:r>
            <a:endParaRPr lang="en-IN" sz="2200" b="1"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4133" y="3529472"/>
            <a:ext cx="3772426" cy="3193435"/>
          </a:xfrm>
          <a:prstGeom prst="rect">
            <a:avLst/>
          </a:prstGeom>
        </p:spPr>
      </p:pic>
    </p:spTree>
    <p:extLst>
      <p:ext uri="{BB962C8B-B14F-4D97-AF65-F5344CB8AC3E}">
        <p14:creationId xmlns:p14="http://schemas.microsoft.com/office/powerpoint/2010/main" val="343813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93670" y="339634"/>
            <a:ext cx="6008913" cy="492443"/>
          </a:xfrm>
          <a:prstGeom prst="rect">
            <a:avLst/>
          </a:prstGeom>
          <a:noFill/>
        </p:spPr>
        <p:txBody>
          <a:bodyPr wrap="square" rtlCol="0">
            <a:spAutoFit/>
          </a:bodyPr>
          <a:lstStyle/>
          <a:p>
            <a:r>
              <a:rPr lang="en-US" sz="2600" b="1" dirty="0" smtClean="0"/>
              <a:t>Step 3 </a:t>
            </a:r>
            <a:r>
              <a:rPr lang="en-US" dirty="0" smtClean="0"/>
              <a:t>: </a:t>
            </a:r>
            <a:r>
              <a:rPr lang="en-US" sz="2400" dirty="0" smtClean="0"/>
              <a:t>Write the OS to the memory card</a:t>
            </a:r>
            <a:r>
              <a:rPr lang="en-US" dirty="0" smtClean="0"/>
              <a:t> </a:t>
            </a:r>
            <a:endParaRPr lang="en-IN" dirty="0"/>
          </a:p>
        </p:txBody>
      </p:sp>
      <p:sp>
        <p:nvSpPr>
          <p:cNvPr id="4" name="TextBox 3"/>
          <p:cNvSpPr txBox="1"/>
          <p:nvPr/>
        </p:nvSpPr>
        <p:spPr>
          <a:xfrm>
            <a:off x="2259874" y="832077"/>
            <a:ext cx="7680960" cy="769441"/>
          </a:xfrm>
          <a:prstGeom prst="rect">
            <a:avLst/>
          </a:prstGeom>
          <a:noFill/>
        </p:spPr>
        <p:txBody>
          <a:bodyPr wrap="square" rtlCol="0">
            <a:spAutoFit/>
          </a:bodyPr>
          <a:lstStyle/>
          <a:p>
            <a:r>
              <a:rPr lang="en-US" sz="2200" dirty="0" smtClean="0"/>
              <a:t>3.1 : Download and install “</a:t>
            </a:r>
            <a:r>
              <a:rPr lang="en-US" sz="2200" b="1" dirty="0" smtClean="0"/>
              <a:t>Etcher”</a:t>
            </a:r>
            <a:r>
              <a:rPr lang="en-US" sz="2200" dirty="0" smtClean="0"/>
              <a:t> from the link below :    </a:t>
            </a:r>
          </a:p>
          <a:p>
            <a:r>
              <a:rPr lang="en-US" sz="2200" dirty="0"/>
              <a:t> </a:t>
            </a:r>
            <a:r>
              <a:rPr lang="en-US" sz="2200" dirty="0" smtClean="0"/>
              <a:t>       </a:t>
            </a:r>
            <a:r>
              <a:rPr lang="en-IN" sz="2200" dirty="0">
                <a:hlinkClick r:id="rId2"/>
              </a:rPr>
              <a:t>https://www.balena.io/etcher/</a:t>
            </a:r>
            <a:endParaRPr lang="en-IN" sz="2200" dirty="0"/>
          </a:p>
        </p:txBody>
      </p:sp>
      <p:sp>
        <p:nvSpPr>
          <p:cNvPr id="5" name="TextBox 4"/>
          <p:cNvSpPr txBox="1"/>
          <p:nvPr/>
        </p:nvSpPr>
        <p:spPr>
          <a:xfrm>
            <a:off x="2285047" y="3946355"/>
            <a:ext cx="7563395" cy="430887"/>
          </a:xfrm>
          <a:prstGeom prst="rect">
            <a:avLst/>
          </a:prstGeom>
          <a:noFill/>
        </p:spPr>
        <p:txBody>
          <a:bodyPr wrap="square" rtlCol="0">
            <a:spAutoFit/>
          </a:bodyPr>
          <a:lstStyle/>
          <a:p>
            <a:r>
              <a:rPr lang="en-US" sz="2200" dirty="0" smtClean="0"/>
              <a:t>3.2 : </a:t>
            </a:r>
            <a:r>
              <a:rPr lang="en-IN" sz="2200" dirty="0"/>
              <a:t>select the OS image you just downloaded and click flash.</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6487" y="4501794"/>
            <a:ext cx="7113678" cy="203465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6487" y="1601518"/>
            <a:ext cx="7113678" cy="2173670"/>
          </a:xfrm>
          <a:prstGeom prst="rect">
            <a:avLst/>
          </a:prstGeom>
        </p:spPr>
      </p:pic>
    </p:spTree>
    <p:extLst>
      <p:ext uri="{BB962C8B-B14F-4D97-AF65-F5344CB8AC3E}">
        <p14:creationId xmlns:p14="http://schemas.microsoft.com/office/powerpoint/2010/main" val="3567817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6731" y="287383"/>
            <a:ext cx="6544492" cy="492443"/>
          </a:xfrm>
          <a:prstGeom prst="rect">
            <a:avLst/>
          </a:prstGeom>
          <a:noFill/>
        </p:spPr>
        <p:txBody>
          <a:bodyPr wrap="square" rtlCol="0">
            <a:spAutoFit/>
          </a:bodyPr>
          <a:lstStyle/>
          <a:p>
            <a:r>
              <a:rPr lang="en-US" sz="2600" b="1" dirty="0" smtClean="0"/>
              <a:t>Step 4</a:t>
            </a:r>
            <a:r>
              <a:rPr lang="en-US" sz="2600" dirty="0" smtClean="0"/>
              <a:t>.</a:t>
            </a:r>
            <a:r>
              <a:rPr lang="en-US" dirty="0" smtClean="0"/>
              <a:t> </a:t>
            </a:r>
            <a:r>
              <a:rPr lang="en-US" sz="2400" dirty="0" smtClean="0"/>
              <a:t>Powering up the Raspberry Pi</a:t>
            </a:r>
            <a:endParaRPr lang="en-IN" sz="2400" dirty="0"/>
          </a:p>
        </p:txBody>
      </p:sp>
      <p:sp>
        <p:nvSpPr>
          <p:cNvPr id="3" name="TextBox 2"/>
          <p:cNvSpPr txBox="1"/>
          <p:nvPr/>
        </p:nvSpPr>
        <p:spPr>
          <a:xfrm>
            <a:off x="2416628" y="779826"/>
            <a:ext cx="6910252" cy="1600438"/>
          </a:xfrm>
          <a:prstGeom prst="rect">
            <a:avLst/>
          </a:prstGeom>
          <a:noFill/>
        </p:spPr>
        <p:txBody>
          <a:bodyPr wrap="square" rtlCol="0">
            <a:spAutoFit/>
          </a:bodyPr>
          <a:lstStyle/>
          <a:p>
            <a:pPr>
              <a:spcBef>
                <a:spcPts val="600"/>
              </a:spcBef>
            </a:pPr>
            <a:r>
              <a:rPr lang="en-US" sz="2200" dirty="0" smtClean="0"/>
              <a:t>4.1 Insert the Micro SD card into the Pi.</a:t>
            </a:r>
          </a:p>
          <a:p>
            <a:pPr>
              <a:spcBef>
                <a:spcPts val="600"/>
              </a:spcBef>
            </a:pPr>
            <a:r>
              <a:rPr lang="en-US" sz="2200" dirty="0" smtClean="0"/>
              <a:t>4.2 Connect the HDMI cable to your display, wire up the mouse and </a:t>
            </a:r>
            <a:r>
              <a:rPr lang="en-US" sz="2200" dirty="0"/>
              <a:t>	</a:t>
            </a:r>
            <a:r>
              <a:rPr lang="en-US" sz="2200" dirty="0" smtClean="0"/>
              <a:t>keyboard.</a:t>
            </a:r>
          </a:p>
          <a:p>
            <a:pPr>
              <a:spcBef>
                <a:spcPts val="600"/>
              </a:spcBef>
            </a:pPr>
            <a:r>
              <a:rPr lang="en-US" sz="2200" dirty="0" smtClean="0"/>
              <a:t>4.3 Plug in the power cable to turn on the Pi.</a:t>
            </a:r>
            <a:endParaRPr lang="en-IN" sz="2200" dirty="0"/>
          </a:p>
        </p:txBody>
      </p:sp>
      <p:sp>
        <p:nvSpPr>
          <p:cNvPr id="4" name="TextBox 3"/>
          <p:cNvSpPr txBox="1"/>
          <p:nvPr/>
        </p:nvSpPr>
        <p:spPr>
          <a:xfrm>
            <a:off x="1606731" y="2437211"/>
            <a:ext cx="8530046" cy="1477328"/>
          </a:xfrm>
          <a:prstGeom prst="rect">
            <a:avLst/>
          </a:prstGeom>
          <a:noFill/>
        </p:spPr>
        <p:txBody>
          <a:bodyPr wrap="square" rtlCol="0">
            <a:spAutoFit/>
          </a:bodyPr>
          <a:lstStyle/>
          <a:p>
            <a:r>
              <a:rPr lang="en-US" sz="2400" b="1" dirty="0" smtClean="0">
                <a:solidFill>
                  <a:srgbClr val="C00000"/>
                </a:solidFill>
              </a:rPr>
              <a:t>Caution</a:t>
            </a:r>
            <a:r>
              <a:rPr lang="en-US" dirty="0" smtClean="0">
                <a:solidFill>
                  <a:srgbClr val="C00000"/>
                </a:solidFill>
              </a:rPr>
              <a:t> : </a:t>
            </a:r>
            <a:r>
              <a:rPr lang="en-IN" sz="2200" dirty="0">
                <a:solidFill>
                  <a:srgbClr val="C00000"/>
                </a:solidFill>
              </a:rPr>
              <a:t>If you see a golden lightning bolt on the top right of the screen, it means that there is a power supply issue (usually low voltage). Most mobile chargers are not ideal to power a Raspberry Pi, poor quality USB cables contribute to this issue as well.</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94" t="532" r="194" b="34801"/>
          <a:stretch/>
        </p:blipFill>
        <p:spPr>
          <a:xfrm>
            <a:off x="2227629" y="3914539"/>
            <a:ext cx="6717840" cy="2727936"/>
          </a:xfrm>
          <a:prstGeom prst="rect">
            <a:avLst/>
          </a:prstGeom>
        </p:spPr>
      </p:pic>
    </p:spTree>
    <p:extLst>
      <p:ext uri="{BB962C8B-B14F-4D97-AF65-F5344CB8AC3E}">
        <p14:creationId xmlns:p14="http://schemas.microsoft.com/office/powerpoint/2010/main" val="3363088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93669" y="235133"/>
            <a:ext cx="7053943" cy="492443"/>
          </a:xfrm>
          <a:prstGeom prst="rect">
            <a:avLst/>
          </a:prstGeom>
          <a:noFill/>
        </p:spPr>
        <p:txBody>
          <a:bodyPr wrap="square" rtlCol="0">
            <a:spAutoFit/>
          </a:bodyPr>
          <a:lstStyle/>
          <a:p>
            <a:r>
              <a:rPr lang="en-US" sz="2600" b="1" dirty="0" smtClean="0"/>
              <a:t>Step 5 :</a:t>
            </a:r>
            <a:r>
              <a:rPr lang="en-US" sz="2400" b="1" dirty="0" smtClean="0"/>
              <a:t> </a:t>
            </a:r>
            <a:r>
              <a:rPr lang="en-IN" b="1" dirty="0"/>
              <a:t> </a:t>
            </a:r>
            <a:r>
              <a:rPr lang="en-IN" sz="2400" dirty="0"/>
              <a:t>Initial Configuration of </a:t>
            </a:r>
            <a:r>
              <a:rPr lang="en-IN" sz="2400" dirty="0" err="1"/>
              <a:t>Raspbian</a:t>
            </a:r>
            <a:r>
              <a:rPr lang="en-IN" sz="2400" dirty="0"/>
              <a:t> </a:t>
            </a:r>
            <a:r>
              <a:rPr lang="en-IN" sz="2400" dirty="0" smtClean="0"/>
              <a:t>OS</a:t>
            </a:r>
            <a:endParaRPr lang="en-IN" sz="2400" dirty="0"/>
          </a:p>
        </p:txBody>
      </p:sp>
      <p:sp>
        <p:nvSpPr>
          <p:cNvPr id="4" name="TextBox 3"/>
          <p:cNvSpPr txBox="1"/>
          <p:nvPr/>
        </p:nvSpPr>
        <p:spPr>
          <a:xfrm>
            <a:off x="2259874" y="727576"/>
            <a:ext cx="8778240" cy="769441"/>
          </a:xfrm>
          <a:prstGeom prst="rect">
            <a:avLst/>
          </a:prstGeom>
          <a:noFill/>
        </p:spPr>
        <p:txBody>
          <a:bodyPr wrap="square" rtlCol="0">
            <a:spAutoFit/>
          </a:bodyPr>
          <a:lstStyle/>
          <a:p>
            <a:pPr>
              <a:spcBef>
                <a:spcPts val="600"/>
              </a:spcBef>
            </a:pPr>
            <a:r>
              <a:rPr lang="en-US" sz="2200" dirty="0" smtClean="0"/>
              <a:t>5.1 </a:t>
            </a:r>
            <a:r>
              <a:rPr lang="en-IN" sz="2200" dirty="0"/>
              <a:t>First boot can take about a minute or two, once the Pi has booted up you are taken to the welcome screen for initial setup</a:t>
            </a:r>
            <a:r>
              <a:rPr lang="en-IN" sz="2200" dirty="0" smtClean="0"/>
              <a: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669" y="2143702"/>
            <a:ext cx="4807131" cy="41148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6412" y="2143703"/>
            <a:ext cx="4371702" cy="4114800"/>
          </a:xfrm>
          <a:prstGeom prst="rect">
            <a:avLst/>
          </a:prstGeom>
        </p:spPr>
      </p:pic>
      <p:sp>
        <p:nvSpPr>
          <p:cNvPr id="11" name="TextBox 10"/>
          <p:cNvSpPr txBox="1"/>
          <p:nvPr/>
        </p:nvSpPr>
        <p:spPr>
          <a:xfrm>
            <a:off x="2259874" y="1497017"/>
            <a:ext cx="8673737" cy="769441"/>
          </a:xfrm>
          <a:prstGeom prst="rect">
            <a:avLst/>
          </a:prstGeom>
          <a:noFill/>
        </p:spPr>
        <p:txBody>
          <a:bodyPr wrap="square" rtlCol="0">
            <a:spAutoFit/>
          </a:bodyPr>
          <a:lstStyle/>
          <a:p>
            <a:r>
              <a:rPr lang="en-US" sz="2200" dirty="0"/>
              <a:t>5.2 Click next, set your country, language and keyboard preference.</a:t>
            </a:r>
            <a:endParaRPr lang="en-IN" sz="2200" dirty="0"/>
          </a:p>
          <a:p>
            <a:endParaRPr lang="en-IN" sz="2200" dirty="0"/>
          </a:p>
        </p:txBody>
      </p:sp>
    </p:spTree>
    <p:extLst>
      <p:ext uri="{BB962C8B-B14F-4D97-AF65-F5344CB8AC3E}">
        <p14:creationId xmlns:p14="http://schemas.microsoft.com/office/powerpoint/2010/main" val="409894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1020</TotalTime>
  <Words>608</Words>
  <Application>Microsoft Office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Arial Rounded MT Bold</vt:lpstr>
      <vt:lpstr>Trebuchet MS</vt:lpstr>
      <vt:lpstr>Tw Cen MT</vt:lpstr>
      <vt:lpstr>Circuit</vt:lpstr>
      <vt:lpstr>ROBOTICS CLUB MNNIT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 CLUB MNNIT</dc:title>
  <dc:creator>user</dc:creator>
  <cp:lastModifiedBy>user</cp:lastModifiedBy>
  <cp:revision>28</cp:revision>
  <dcterms:created xsi:type="dcterms:W3CDTF">2019-08-04T11:38:29Z</dcterms:created>
  <dcterms:modified xsi:type="dcterms:W3CDTF">2019-08-05T05:31:00Z</dcterms:modified>
</cp:coreProperties>
</file>