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Lst>
  <p:sldSz cy="5143500" cx="9144000"/>
  <p:notesSz cx="6858000" cy="9144000"/>
  <p:embeddedFontLst>
    <p:embeddedFont>
      <p:font typeface="Roboto"/>
      <p:regular r:id="rId59"/>
      <p:bold r:id="rId60"/>
      <p:italic r:id="rId61"/>
      <p:boldItalic r:id="rId6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Roboto-boldItalic.fntdata"/><Relationship Id="rId61" Type="http://schemas.openxmlformats.org/officeDocument/2006/relationships/font" Target="fonts/Roboto-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font" Target="fonts/Roboto-bold.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font" Target="fonts/Roboto-regular.fntdata"/><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f435418793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f435418793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f435418793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f435418793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f435418793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f435418793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f59d7b3c04_1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f59d7b3c04_1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f435418793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f435418793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f59d7b3c04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f59d7b3c04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f475f0e90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f475f0e90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f475f0e906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f475f0e906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f475f0e90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f475f0e90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f59d7b3c04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f59d7b3c04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2f43541879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2f43541879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f59d7b3c04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f59d7b3c04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f59d7b3c04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f59d7b3c04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f59d7b3c04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f59d7b3c04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f475f0e906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f475f0e906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f52416808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f52416808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f475f0e906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f475f0e906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f475f0e906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f475f0e906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f475f0e906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2f475f0e906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f59d7b3c04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2f59d7b3c04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f59d7b3c04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2f59d7b3c04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f59d7b3c04_1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f59d7b3c04_1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f475f0e906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2f475f0e906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f59d7b3c04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2f59d7b3c04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f59d7b3c04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2f59d7b3c04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2f59d7b3c04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2f59d7b3c04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2f475f0e906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2f475f0e906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2f52416808d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2f52416808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2f59d7b3c0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2f59d7b3c0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2f59d7b3c04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2f59d7b3c04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2f59d7b3c04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2f59d7b3c04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2f59d7b3c04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2f59d7b3c04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f475f0e906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f475f0e906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2f59d7b3c04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2f59d7b3c04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2f59d7b3c04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2f59d7b3c04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2f59d7b3c04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2f59d7b3c04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2f59d7b3c04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2f59d7b3c04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2f59d7b3c04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2f59d7b3c04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2f59d7b3c04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2f59d7b3c04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2f59d7b3c04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2f59d7b3c04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2f59d7b3c04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2f59d7b3c04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2f59d7b3c04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2f59d7b3c04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2f59d7b3c04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2f59d7b3c04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f43541879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f43541879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2f59d7b3c0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2f59d7b3c0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2f475f0e906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2f475f0e906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2f59d7b3c04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2f59d7b3c04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2f52416808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2f52416808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f435418793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f435418793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f435418793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f435418793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f435418793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f435418793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f435418793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f435418793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github.com/newalchemy/locality_sensitive_hashing" TargetMode="External"/><Relationship Id="rId4" Type="http://schemas.openxmlformats.org/officeDocument/2006/relationships/hyperlink" Target="https://github.com/newalchemy/locality_sensitive_hashing/blob/main/FinalLSHCodeBasicAndGuidedRandomSampling.ipynb" TargetMode="External"/><Relationship Id="rId5" Type="http://schemas.openxmlformats.org/officeDocument/2006/relationships/image" Target="../media/image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1.png"/><Relationship Id="rId4" Type="http://schemas.openxmlformats.org/officeDocument/2006/relationships/image" Target="../media/image1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1.png"/><Relationship Id="rId4" Type="http://schemas.openxmlformats.org/officeDocument/2006/relationships/image" Target="../media/image1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11.png"/><Relationship Id="rId4" Type="http://schemas.openxmlformats.org/officeDocument/2006/relationships/image" Target="../media/image10.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11.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11.png"/><Relationship Id="rId4" Type="http://schemas.openxmlformats.org/officeDocument/2006/relationships/image" Target="../media/image10.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11.png"/><Relationship Id="rId4" Type="http://schemas.openxmlformats.org/officeDocument/2006/relationships/image" Target="../media/image10.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11.png"/><Relationship Id="rId4" Type="http://schemas.openxmlformats.org/officeDocument/2006/relationships/image" Target="../media/image10.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11.png"/><Relationship Id="rId4" Type="http://schemas.openxmlformats.org/officeDocument/2006/relationships/image" Target="../media/image10.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11.png"/><Relationship Id="rId4" Type="http://schemas.openxmlformats.org/officeDocument/2006/relationships/image" Target="../media/image10.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11.png"/><Relationship Id="rId4" Type="http://schemas.openxmlformats.org/officeDocument/2006/relationships/image" Target="../media/image10.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15.png"/><Relationship Id="rId4" Type="http://schemas.openxmlformats.org/officeDocument/2006/relationships/image" Target="../media/image14.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15.png"/><Relationship Id="rId4" Type="http://schemas.openxmlformats.org/officeDocument/2006/relationships/image" Target="../media/image14.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15.png"/><Relationship Id="rId4" Type="http://schemas.openxmlformats.org/officeDocument/2006/relationships/image" Target="../media/image14.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16.png"/><Relationship Id="rId4" Type="http://schemas.openxmlformats.org/officeDocument/2006/relationships/image" Target="../media/image1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7.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264025" y="3812325"/>
            <a:ext cx="8520600" cy="606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SzPts val="990"/>
              <a:buNone/>
            </a:pPr>
            <a:r>
              <a:rPr lang="en" sz="2400"/>
              <a:t>Locality Sensitive Hashing(LSH) for Similar DNA strings	</a:t>
            </a:r>
            <a:endParaRPr sz="2400"/>
          </a:p>
        </p:txBody>
      </p:sp>
      <p:sp>
        <p:nvSpPr>
          <p:cNvPr id="55" name="Google Shape;55;p13"/>
          <p:cNvSpPr txBox="1"/>
          <p:nvPr>
            <p:ph idx="1" type="subTitle"/>
          </p:nvPr>
        </p:nvSpPr>
        <p:spPr>
          <a:xfrm>
            <a:off x="379800" y="42988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Tim Hearn</a:t>
            </a:r>
            <a:endParaRPr/>
          </a:p>
        </p:txBody>
      </p:sp>
      <p:sp>
        <p:nvSpPr>
          <p:cNvPr id="56" name="Google Shape;56;p13"/>
          <p:cNvSpPr txBox="1"/>
          <p:nvPr/>
        </p:nvSpPr>
        <p:spPr>
          <a:xfrm>
            <a:off x="455700" y="179025"/>
            <a:ext cx="8359200" cy="75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chemeClr val="dk2"/>
                </a:solidFill>
              </a:rPr>
              <a:t>TIM’S TREE OF LIFE ALGORITHM</a:t>
            </a:r>
            <a:endParaRPr b="1" sz="3600">
              <a:solidFill>
                <a:schemeClr val="dk2"/>
              </a:solidFill>
            </a:endParaRPr>
          </a:p>
        </p:txBody>
      </p:sp>
      <p:pic>
        <p:nvPicPr>
          <p:cNvPr id="57" name="Google Shape;57;p13"/>
          <p:cNvPicPr preferRelativeResize="0"/>
          <p:nvPr/>
        </p:nvPicPr>
        <p:blipFill>
          <a:blip r:embed="rId3">
            <a:alphaModFix/>
          </a:blip>
          <a:stretch>
            <a:fillRect/>
          </a:stretch>
        </p:blipFill>
        <p:spPr>
          <a:xfrm>
            <a:off x="5396450" y="888975"/>
            <a:ext cx="2476500" cy="2971800"/>
          </a:xfrm>
          <a:prstGeom prst="rect">
            <a:avLst/>
          </a:prstGeom>
          <a:noFill/>
          <a:ln>
            <a:noFill/>
          </a:ln>
        </p:spPr>
      </p:pic>
      <p:pic>
        <p:nvPicPr>
          <p:cNvPr id="58" name="Google Shape;58;p13"/>
          <p:cNvPicPr preferRelativeResize="0"/>
          <p:nvPr/>
        </p:nvPicPr>
        <p:blipFill>
          <a:blip r:embed="rId4">
            <a:alphaModFix/>
          </a:blip>
          <a:stretch>
            <a:fillRect/>
          </a:stretch>
        </p:blipFill>
        <p:spPr>
          <a:xfrm>
            <a:off x="1569425" y="1082925"/>
            <a:ext cx="2577000" cy="2577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Locality Sensitive Hashing Scheme - Time Analysis</a:t>
            </a:r>
            <a:endParaRPr/>
          </a:p>
          <a:p>
            <a:pPr indent="0" lvl="0" marL="0" rtl="0" algn="l">
              <a:spcBef>
                <a:spcPts val="0"/>
              </a:spcBef>
              <a:spcAft>
                <a:spcPts val="0"/>
              </a:spcAft>
              <a:buNone/>
            </a:pPr>
            <a:r>
              <a:t/>
            </a:r>
            <a:endParaRPr/>
          </a:p>
        </p:txBody>
      </p:sp>
      <p:sp>
        <p:nvSpPr>
          <p:cNvPr id="115" name="Google Shape;115;p22"/>
          <p:cNvSpPr txBox="1"/>
          <p:nvPr>
            <p:ph idx="1" type="body"/>
          </p:nvPr>
        </p:nvSpPr>
        <p:spPr>
          <a:xfrm>
            <a:off x="311700" y="1124650"/>
            <a:ext cx="8520600" cy="34443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Insertion/Deletion - Shingle each sequence, and update the {Shingle -&gt; [Sequence]} mapping.  Notice there are N-S shingles of length S, so this operation takes O(N-S) = O(N-N(1/(R+1)) = O(N) time.</a:t>
            </a:r>
            <a:endParaRPr/>
          </a:p>
          <a:p>
            <a:pPr indent="-342900" lvl="0" marL="457200" rtl="0" algn="l">
              <a:spcBef>
                <a:spcPts val="0"/>
              </a:spcBef>
              <a:spcAft>
                <a:spcPts val="0"/>
              </a:spcAft>
              <a:buSzPts val="1800"/>
              <a:buChar char="●"/>
            </a:pPr>
            <a:r>
              <a:rPr lang="en"/>
              <a:t>Query:  Shingle each sequence, look up each shingle in the {Shingle -&gt; [Sequence]} mapping.  Fetch the list of sequences associated with each shingle.  Runtime analysis is the same as above:  O(N)</a:t>
            </a:r>
            <a:endParaRPr/>
          </a:p>
          <a:p>
            <a:pPr indent="-317500" lvl="1" marL="914400" rtl="0" algn="l">
              <a:spcBef>
                <a:spcPts val="0"/>
              </a:spcBef>
              <a:spcAft>
                <a:spcPts val="0"/>
              </a:spcAft>
              <a:buSzPts val="1400"/>
              <a:buChar char="○"/>
            </a:pPr>
            <a:r>
              <a:rPr lang="en"/>
              <a:t>These runtime </a:t>
            </a:r>
            <a:r>
              <a:rPr lang="en"/>
              <a:t>analysis</a:t>
            </a:r>
            <a:r>
              <a:rPr lang="en"/>
              <a:t> are based on the assumption of a perfect hash function which can hash a string to an ID in O(1) </a:t>
            </a:r>
            <a:r>
              <a:rPr lang="en"/>
              <a:t>time, and a perfect hash table implementation which can query an ID in O(1) time.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Locality Sensitive Hashing Scheme - Space Analysis 1</a:t>
            </a:r>
            <a:endParaRPr/>
          </a:p>
          <a:p>
            <a:pPr indent="0" lvl="0" marL="0" rtl="0" algn="l">
              <a:spcBef>
                <a:spcPts val="0"/>
              </a:spcBef>
              <a:spcAft>
                <a:spcPts val="0"/>
              </a:spcAft>
              <a:buNone/>
            </a:pPr>
            <a:r>
              <a:t/>
            </a:r>
            <a:endParaRPr/>
          </a:p>
        </p:txBody>
      </p:sp>
      <p:sp>
        <p:nvSpPr>
          <p:cNvPr id="121" name="Google Shape;121;p23"/>
          <p:cNvSpPr txBox="1"/>
          <p:nvPr>
            <p:ph idx="1" type="body"/>
          </p:nvPr>
        </p:nvSpPr>
        <p:spPr>
          <a:xfrm>
            <a:off x="311700" y="1124650"/>
            <a:ext cx="8520600" cy="34443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Any implementation can store a mapping between {ID -&gt; Sequence} and {ID -&gt; Shingle}.  The size of the {ID -&gt; Sequence} mapping is </a:t>
            </a:r>
            <a:r>
              <a:rPr lang="en"/>
              <a:t>𝐎(𝐌𝐍) space complexity</a:t>
            </a:r>
            <a:r>
              <a:rPr lang="en"/>
              <a:t> </a:t>
            </a:r>
            <a:endParaRPr/>
          </a:p>
          <a:p>
            <a:pPr indent="-342900" lvl="0" marL="457200" rtl="0" algn="l">
              <a:spcBef>
                <a:spcPts val="0"/>
              </a:spcBef>
              <a:spcAft>
                <a:spcPts val="0"/>
              </a:spcAft>
              <a:buSzPts val="1800"/>
              <a:buChar char="●"/>
            </a:pPr>
            <a:r>
              <a:rPr lang="en"/>
              <a:t>For the {ID -&gt; Shingle} database, recall that each document has N-S shingles.  </a:t>
            </a:r>
            <a:endParaRPr/>
          </a:p>
          <a:p>
            <a:pPr indent="-342900" lvl="0" marL="457200" rtl="0" algn="l">
              <a:spcBef>
                <a:spcPts val="0"/>
              </a:spcBef>
              <a:spcAft>
                <a:spcPts val="0"/>
              </a:spcAft>
              <a:buSzPts val="1800"/>
              <a:buChar char="●"/>
            </a:pPr>
            <a:r>
              <a:rPr lang="en"/>
              <a:t>Assuming no overlapping shingles with M Sequences, the {ID-&gt;Shingle} Database will be </a:t>
            </a:r>
            <a:r>
              <a:rPr lang="en" sz="1400"/>
              <a:t>𝑂(𝑴(𝐍-𝐒)) </a:t>
            </a:r>
            <a:r>
              <a:rPr lang="en"/>
              <a:t>space complexity.</a:t>
            </a:r>
            <a:endParaRPr/>
          </a:p>
          <a:p>
            <a:pPr indent="0" lvl="0" marL="45720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Locality Sensitive Hashing Scheme - Space Analysis 2</a:t>
            </a:r>
            <a:endParaRPr/>
          </a:p>
          <a:p>
            <a:pPr indent="0" lvl="0" marL="0" rtl="0" algn="l">
              <a:spcBef>
                <a:spcPts val="0"/>
              </a:spcBef>
              <a:spcAft>
                <a:spcPts val="0"/>
              </a:spcAft>
              <a:buNone/>
            </a:pPr>
            <a:r>
              <a:t/>
            </a:r>
            <a:endParaRPr/>
          </a:p>
        </p:txBody>
      </p:sp>
      <p:sp>
        <p:nvSpPr>
          <p:cNvPr id="127" name="Google Shape;127;p24"/>
          <p:cNvSpPr txBox="1"/>
          <p:nvPr>
            <p:ph idx="1" type="body"/>
          </p:nvPr>
        </p:nvSpPr>
        <p:spPr>
          <a:xfrm>
            <a:off x="311700" y="1124650"/>
            <a:ext cx="8520600" cy="34443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The {Sequence -&gt; [Shingles]} and {Shingle -&gt; [Sequences]} follow a similar logic.</a:t>
            </a:r>
            <a:endParaRPr/>
          </a:p>
          <a:p>
            <a:pPr indent="-342900" lvl="0" marL="457200" rtl="0" algn="l">
              <a:spcBef>
                <a:spcPts val="0"/>
              </a:spcBef>
              <a:spcAft>
                <a:spcPts val="0"/>
              </a:spcAft>
              <a:buSzPts val="1800"/>
              <a:buChar char="●"/>
            </a:pPr>
            <a:r>
              <a:rPr lang="en"/>
              <a:t>{Sequence -&gt; [Shingles]} </a:t>
            </a:r>
            <a:endParaRPr/>
          </a:p>
          <a:p>
            <a:pPr indent="-317500" lvl="1" marL="914400" rtl="0" algn="l">
              <a:spcBef>
                <a:spcPts val="0"/>
              </a:spcBef>
              <a:spcAft>
                <a:spcPts val="0"/>
              </a:spcAft>
              <a:buSzPts val="1400"/>
              <a:buChar char="○"/>
            </a:pPr>
            <a:r>
              <a:rPr lang="en"/>
              <a:t>Exactly M keys, and each sequence has N-S shingles.  Therefore, space complexity is </a:t>
            </a:r>
            <a:r>
              <a:rPr lang="en"/>
              <a:t>𝑂(𝑴(𝐍-𝐒)) </a:t>
            </a:r>
            <a:endParaRPr/>
          </a:p>
          <a:p>
            <a:pPr indent="-342900" lvl="0" marL="457200" rtl="0" algn="l">
              <a:spcBef>
                <a:spcPts val="0"/>
              </a:spcBef>
              <a:spcAft>
                <a:spcPts val="0"/>
              </a:spcAft>
              <a:buSzPts val="1800"/>
              <a:buChar char="●"/>
            </a:pPr>
            <a:r>
              <a:rPr lang="en"/>
              <a:t>{Shingle -&gt; [Sequences]} aka. [The LSH table]</a:t>
            </a:r>
            <a:endParaRPr/>
          </a:p>
          <a:p>
            <a:pPr indent="-317500" lvl="1" marL="914400" rtl="0" algn="l">
              <a:spcBef>
                <a:spcPts val="0"/>
              </a:spcBef>
              <a:spcAft>
                <a:spcPts val="0"/>
              </a:spcAft>
              <a:buSzPts val="1400"/>
              <a:buChar char="○"/>
            </a:pPr>
            <a:r>
              <a:rPr lang="en"/>
              <a:t>There are O(M(N-S)) shingles, and M documents.  </a:t>
            </a:r>
            <a:r>
              <a:rPr b="1" lang="en"/>
              <a:t>Each sequence will appear O(N-S) times.</a:t>
            </a:r>
            <a:endParaRPr/>
          </a:p>
          <a:p>
            <a:pPr indent="-317500" lvl="1" marL="914400" rtl="0" algn="l">
              <a:spcBef>
                <a:spcPts val="0"/>
              </a:spcBef>
              <a:spcAft>
                <a:spcPts val="0"/>
              </a:spcAft>
              <a:buSzPts val="1400"/>
              <a:buChar char="○"/>
            </a:pPr>
            <a:r>
              <a:rPr lang="en"/>
              <a:t>Therefore, space complexity is 𝑂(𝑴(𝐍-𝐒)) + 𝑂(𝑴(𝐍-𝐒)) = 𝑂(𝑴(𝐍-𝐒))</a:t>
            </a:r>
            <a:endParaRPr/>
          </a:p>
          <a:p>
            <a:pPr indent="-342900" lvl="0" marL="457200" rtl="0" algn="l">
              <a:spcBef>
                <a:spcPts val="0"/>
              </a:spcBef>
              <a:spcAft>
                <a:spcPts val="0"/>
              </a:spcAft>
              <a:buSzPts val="1800"/>
              <a:buChar char="●"/>
            </a:pPr>
            <a:r>
              <a:rPr lang="en"/>
              <a:t>Notice that since M &gt;&gt; N in nearly all use cases, </a:t>
            </a:r>
            <a:r>
              <a:rPr lang="en" sz="1400"/>
              <a:t>𝑂(𝑴(𝐍-𝐒)) &gt;𝑂(𝐍(𝐍-𝐒)) &gt; 𝑂(𝐍</a:t>
            </a:r>
            <a:r>
              <a:rPr baseline="30000" lang="en" sz="1400"/>
              <a:t>2</a:t>
            </a:r>
            <a:r>
              <a:rPr lang="en" sz="1400"/>
              <a:t>+𝐍*𝐒</a:t>
            </a:r>
            <a:r>
              <a:rPr baseline="30000" lang="en" sz="1400"/>
              <a:t>2</a:t>
            </a:r>
            <a:r>
              <a:rPr lang="en" sz="1400"/>
              <a:t>)</a:t>
            </a:r>
            <a:endParaRPr sz="1400"/>
          </a:p>
          <a:p>
            <a:pPr indent="-317500" lvl="1" marL="914400" rtl="0" algn="l">
              <a:spcBef>
                <a:spcPts val="0"/>
              </a:spcBef>
              <a:spcAft>
                <a:spcPts val="0"/>
              </a:spcAft>
              <a:buSzPts val="1400"/>
              <a:buChar char="○"/>
            </a:pPr>
            <a:r>
              <a:rPr lang="en"/>
              <a:t>This makes space complexity greater than 𝐎(𝐍</a:t>
            </a:r>
            <a:r>
              <a:rPr baseline="30000" lang="en"/>
              <a:t>2</a:t>
            </a:r>
            <a:r>
              <a:rPr lang="en"/>
              <a:t>)</a:t>
            </a:r>
            <a:endParaRPr baseline="30000" sz="1400"/>
          </a:p>
          <a:p>
            <a:pPr indent="0" lvl="0" marL="457200" rtl="0" algn="l">
              <a:spcBef>
                <a:spcPts val="12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5"/>
          <p:cNvSpPr txBox="1"/>
          <p:nvPr>
            <p:ph type="title"/>
          </p:nvPr>
        </p:nvSpPr>
        <p:spPr>
          <a:xfrm>
            <a:off x="311700" y="1520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Locality Sensitive Hashing Scheme - Space Analysis Commentary - Bitwise level </a:t>
            </a:r>
            <a:r>
              <a:rPr lang="en"/>
              <a:t>implementation</a:t>
            </a:r>
            <a:endParaRPr/>
          </a:p>
        </p:txBody>
      </p:sp>
      <p:sp>
        <p:nvSpPr>
          <p:cNvPr id="133" name="Google Shape;133;p25"/>
          <p:cNvSpPr txBox="1"/>
          <p:nvPr>
            <p:ph idx="1" type="body"/>
          </p:nvPr>
        </p:nvSpPr>
        <p:spPr>
          <a:xfrm>
            <a:off x="169575" y="1124650"/>
            <a:ext cx="8662800" cy="3886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Notice that in most modern computing languages, a character is 1 byte (8 bits).  </a:t>
            </a:r>
            <a:r>
              <a:rPr b="1" lang="en"/>
              <a:t>This is entirely unnecessary for this problem.</a:t>
            </a:r>
            <a:endParaRPr/>
          </a:p>
          <a:p>
            <a:pPr indent="-342900" lvl="0" marL="457200" rtl="0" algn="l">
              <a:spcBef>
                <a:spcPts val="0"/>
              </a:spcBef>
              <a:spcAft>
                <a:spcPts val="0"/>
              </a:spcAft>
              <a:buSzPts val="1800"/>
              <a:buChar char="●"/>
            </a:pPr>
            <a:r>
              <a:rPr lang="en"/>
              <a:t>Use the following mapping to reduce each character to 2 bits:</a:t>
            </a:r>
            <a:endParaRPr/>
          </a:p>
          <a:p>
            <a:pPr indent="-317500" lvl="1" marL="914400" rtl="0" algn="l">
              <a:spcBef>
                <a:spcPts val="0"/>
              </a:spcBef>
              <a:spcAft>
                <a:spcPts val="0"/>
              </a:spcAft>
              <a:buSzPts val="1400"/>
              <a:buChar char="○"/>
            </a:pPr>
            <a:r>
              <a:rPr lang="en"/>
              <a:t>A -&gt; ‘00’, C -&gt; ‘01’, G -&gt; ‘10’, T -&gt; ‘11’</a:t>
            </a:r>
            <a:endParaRPr/>
          </a:p>
          <a:p>
            <a:pPr indent="-317500" lvl="1" marL="914400" rtl="0" algn="l">
              <a:spcBef>
                <a:spcPts val="0"/>
              </a:spcBef>
              <a:spcAft>
                <a:spcPts val="0"/>
              </a:spcAft>
              <a:buSzPts val="1400"/>
              <a:buChar char="○"/>
            </a:pPr>
            <a:r>
              <a:rPr lang="en"/>
              <a:t>Each byte will contain exactly 4 characters except for the last one.</a:t>
            </a:r>
            <a:endParaRPr/>
          </a:p>
          <a:p>
            <a:pPr indent="-317500" lvl="1" marL="914400" rtl="0" algn="l">
              <a:spcBef>
                <a:spcPts val="0"/>
              </a:spcBef>
              <a:spcAft>
                <a:spcPts val="0"/>
              </a:spcAft>
              <a:buSzPts val="1400"/>
              <a:buChar char="○"/>
            </a:pPr>
            <a:r>
              <a:rPr lang="en"/>
              <a:t>Will need an additional byte which contains a count of how many characters the last byte has.</a:t>
            </a:r>
            <a:endParaRPr/>
          </a:p>
          <a:p>
            <a:pPr indent="-342900" lvl="0" marL="457200" rtl="0" algn="l">
              <a:spcBef>
                <a:spcPts val="0"/>
              </a:spcBef>
              <a:spcAft>
                <a:spcPts val="0"/>
              </a:spcAft>
              <a:buSzPts val="1800"/>
              <a:buChar char="●"/>
            </a:pPr>
            <a:r>
              <a:rPr lang="en"/>
              <a:t>Each DNA string and shingle stored will now be (ceiling(N/4) + 1) bytes using this method, instead of N.</a:t>
            </a:r>
            <a:endParaRPr/>
          </a:p>
          <a:p>
            <a:pPr indent="-317500" lvl="1" marL="914400" rtl="0" algn="l">
              <a:spcBef>
                <a:spcPts val="0"/>
              </a:spcBef>
              <a:spcAft>
                <a:spcPts val="0"/>
              </a:spcAft>
              <a:buSzPts val="1400"/>
              <a:buChar char="○"/>
            </a:pPr>
            <a:r>
              <a:rPr lang="en"/>
              <a:t>Only relevant for very large datasets due to the fact that you can create a unique integer/float ID for each shingle </a:t>
            </a:r>
            <a:r>
              <a:rPr b="1" lang="en"/>
              <a:t>and</a:t>
            </a:r>
            <a:r>
              <a:rPr lang="en"/>
              <a:t> each sample</a:t>
            </a:r>
            <a:endParaRPr/>
          </a:p>
          <a:p>
            <a:pPr indent="-342900" lvl="0" marL="457200" rtl="0" algn="l">
              <a:spcBef>
                <a:spcPts val="0"/>
              </a:spcBef>
              <a:spcAft>
                <a:spcPts val="0"/>
              </a:spcAft>
              <a:buSzPts val="1800"/>
              <a:buChar char="●"/>
            </a:pPr>
            <a:r>
              <a:rPr lang="en"/>
              <a:t>Space complexity of </a:t>
            </a:r>
            <a:r>
              <a:rPr lang="en" sz="1400"/>
              <a:t>𝑂(𝑴(𝐍-𝐒))</a:t>
            </a:r>
            <a:r>
              <a:rPr b="1" lang="en" sz="1400"/>
              <a:t> </a:t>
            </a:r>
            <a:r>
              <a:rPr lang="en"/>
              <a:t>is the only known undesirable feature of this algorithm.</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Experimental</a:t>
            </a:r>
            <a:r>
              <a:rPr lang="en"/>
              <a:t> Proof of correctness - Python prototype</a:t>
            </a:r>
            <a:endParaRPr/>
          </a:p>
        </p:txBody>
      </p:sp>
      <p:sp>
        <p:nvSpPr>
          <p:cNvPr id="139" name="Google Shape;139;p26"/>
          <p:cNvSpPr txBox="1"/>
          <p:nvPr>
            <p:ph idx="1" type="body"/>
          </p:nvPr>
        </p:nvSpPr>
        <p:spPr>
          <a:xfrm>
            <a:off x="311700" y="1017725"/>
            <a:ext cx="8520600" cy="35511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Fully implemented LSH scheme prototype in python to prove correctness of approach using synthetic data.</a:t>
            </a:r>
            <a:endParaRPr/>
          </a:p>
          <a:p>
            <a:pPr indent="-317500" lvl="1" marL="914400" rtl="0" algn="l">
              <a:spcBef>
                <a:spcPts val="0"/>
              </a:spcBef>
              <a:spcAft>
                <a:spcPts val="0"/>
              </a:spcAft>
              <a:buSzPts val="1400"/>
              <a:buChar char="○"/>
            </a:pPr>
            <a:r>
              <a:rPr lang="en"/>
              <a:t>Implemented simple class using python dictionaries, created utils module for functions to be outside this class, and used a ‘Two Way Dictionary’ class from stackoverflow to implement a bidirectional dictionary for the maps which contain IDs.</a:t>
            </a:r>
            <a:endParaRPr/>
          </a:p>
          <a:p>
            <a:pPr indent="-317500" lvl="1" marL="914400" rtl="0" algn="l">
              <a:spcBef>
                <a:spcPts val="0"/>
              </a:spcBef>
              <a:spcAft>
                <a:spcPts val="0"/>
              </a:spcAft>
              <a:buSzPts val="1400"/>
              <a:buChar char="○"/>
            </a:pPr>
            <a:r>
              <a:rPr lang="en"/>
              <a:t>Class contains all mappings discussed previously:</a:t>
            </a:r>
            <a:endParaRPr/>
          </a:p>
          <a:p>
            <a:pPr indent="-317500" lvl="2" marL="1371600" rtl="0" algn="l">
              <a:spcBef>
                <a:spcPts val="0"/>
              </a:spcBef>
              <a:spcAft>
                <a:spcPts val="0"/>
              </a:spcAft>
              <a:buSzPts val="1400"/>
              <a:buChar char="■"/>
            </a:pPr>
            <a:r>
              <a:rPr lang="en"/>
              <a:t>{ID -&gt; Sequence}, {ID -&gt; Shingle}, {Sequence -&gt; [List of Shingles] }, {Shingle -&gt; [List of Sequences]}</a:t>
            </a:r>
            <a:endParaRPr/>
          </a:p>
          <a:p>
            <a:pPr indent="-317500" lvl="1" marL="914400" rtl="0" algn="l">
              <a:spcBef>
                <a:spcPts val="0"/>
              </a:spcBef>
              <a:spcAft>
                <a:spcPts val="0"/>
              </a:spcAft>
              <a:buSzPts val="1400"/>
              <a:buChar char="○"/>
            </a:pPr>
            <a:r>
              <a:rPr lang="en"/>
              <a:t>3 Different Sampling techniques to create synthetic data to prove precision and recall</a:t>
            </a:r>
            <a:endParaRPr/>
          </a:p>
          <a:p>
            <a:pPr indent="-342900" lvl="0" marL="457200" rtl="0" algn="l">
              <a:spcBef>
                <a:spcPts val="0"/>
              </a:spcBef>
              <a:spcAft>
                <a:spcPts val="0"/>
              </a:spcAft>
              <a:buSzPts val="1800"/>
              <a:buChar char="●"/>
            </a:pPr>
            <a:r>
              <a:rPr lang="en"/>
              <a:t>Data analysis done in parallel using Google Colab.</a:t>
            </a:r>
            <a:endParaRPr/>
          </a:p>
          <a:p>
            <a:pPr indent="-317500" lvl="1" marL="914400" rtl="0" algn="l">
              <a:spcBef>
                <a:spcPts val="0"/>
              </a:spcBef>
              <a:spcAft>
                <a:spcPts val="0"/>
              </a:spcAft>
              <a:buSzPts val="1400"/>
              <a:buChar char="○"/>
            </a:pPr>
            <a:r>
              <a:rPr b="1" lang="en"/>
              <a:t>Notice it takes O(M*N^2) to compute the recall for any given query.</a:t>
            </a:r>
            <a:endParaRPr b="1"/>
          </a:p>
          <a:p>
            <a:pPr indent="-317500" lvl="1" marL="914400" rtl="0" algn="l">
              <a:spcBef>
                <a:spcPts val="0"/>
              </a:spcBef>
              <a:spcAft>
                <a:spcPts val="0"/>
              </a:spcAft>
              <a:buSzPts val="1400"/>
              <a:buChar char="○"/>
            </a:pPr>
            <a:r>
              <a:rPr lang="en"/>
              <a:t>This is</a:t>
            </a:r>
            <a:r>
              <a:rPr lang="en"/>
              <a:t> because the code needs to compute the O(N^2) edit distance computation M times,</a:t>
            </a:r>
            <a:r>
              <a:rPr b="1" lang="en"/>
              <a:t> </a:t>
            </a:r>
            <a:endParaRPr b="1"/>
          </a:p>
          <a:p>
            <a:pPr indent="-342900" lvl="0" marL="457200" rtl="0" algn="l">
              <a:spcBef>
                <a:spcPts val="0"/>
              </a:spcBef>
              <a:spcAft>
                <a:spcPts val="0"/>
              </a:spcAft>
              <a:buSzPts val="1800"/>
              <a:buChar char="●"/>
            </a:pPr>
            <a:r>
              <a:rPr lang="en"/>
              <a:t>Plots and Final analysis are computed using offline </a:t>
            </a:r>
            <a:r>
              <a:rPr lang="en"/>
              <a:t>script</a:t>
            </a:r>
            <a:r>
              <a:rPr lang="en"/>
              <a:t> located in github repository</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7"/>
          <p:cNvSpPr txBox="1"/>
          <p:nvPr>
            <p:ph idx="1" type="body"/>
          </p:nvPr>
        </p:nvSpPr>
        <p:spPr>
          <a:xfrm>
            <a:off x="199100" y="1152475"/>
            <a:ext cx="8633100" cy="36825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Implemented on Google Colab to use cloud computing resources for high volume datasets</a:t>
            </a:r>
            <a:endParaRPr/>
          </a:p>
          <a:p>
            <a:pPr indent="-317500" lvl="1" marL="914400" rtl="0" algn="l">
              <a:spcBef>
                <a:spcPts val="0"/>
              </a:spcBef>
              <a:spcAft>
                <a:spcPts val="0"/>
              </a:spcAft>
              <a:buSzPts val="1400"/>
              <a:buChar char="○"/>
            </a:pPr>
            <a:r>
              <a:rPr lang="en"/>
              <a:t>$10 per month subscription buys use of 100 “Compute Units” per month, and an additional $10 gives access to 100 more if you run out within a month.</a:t>
            </a:r>
            <a:endParaRPr/>
          </a:p>
          <a:p>
            <a:pPr indent="-317500" lvl="1" marL="914400" rtl="0" algn="l">
              <a:spcBef>
                <a:spcPts val="0"/>
              </a:spcBef>
              <a:spcAft>
                <a:spcPts val="0"/>
              </a:spcAft>
              <a:buSzPts val="1400"/>
              <a:buChar char="○"/>
            </a:pPr>
            <a:r>
              <a:rPr lang="en"/>
              <a:t>Gives access to high RAM CPU, GPU, and TPU processors.</a:t>
            </a:r>
            <a:endParaRPr/>
          </a:p>
          <a:p>
            <a:pPr indent="-317500" lvl="1" marL="914400" rtl="0" algn="l">
              <a:spcBef>
                <a:spcPts val="0"/>
              </a:spcBef>
              <a:spcAft>
                <a:spcPts val="0"/>
              </a:spcAft>
              <a:buSzPts val="1400"/>
              <a:buChar char="○"/>
            </a:pPr>
            <a:r>
              <a:rPr lang="en"/>
              <a:t>The speed of TPU processors are 15-30 times faster than that of CPU but obviously consume more “Compute Units”</a:t>
            </a:r>
            <a:endParaRPr/>
          </a:p>
          <a:p>
            <a:pPr indent="-317500" lvl="2" marL="1371600" rtl="0" algn="l">
              <a:spcBef>
                <a:spcPts val="0"/>
              </a:spcBef>
              <a:spcAft>
                <a:spcPts val="0"/>
              </a:spcAft>
              <a:buSzPts val="1400"/>
              <a:buChar char="■"/>
            </a:pPr>
            <a:r>
              <a:rPr lang="en"/>
              <a:t>Will consume </a:t>
            </a:r>
            <a:r>
              <a:rPr lang="en"/>
              <a:t>approximately</a:t>
            </a:r>
            <a:r>
              <a:rPr lang="en"/>
              <a:t> 1-5 Compute units to use a TPU generate an M=50,000 to M=100,000 dataset and compute precision and recall.  Nearly all of this cost comes from computing recall using parallelization.</a:t>
            </a:r>
            <a:endParaRPr/>
          </a:p>
          <a:p>
            <a:pPr indent="-317500" lvl="2" marL="1371600" rtl="0" algn="l">
              <a:spcBef>
                <a:spcPts val="0"/>
              </a:spcBef>
              <a:spcAft>
                <a:spcPts val="0"/>
              </a:spcAft>
              <a:buSzPts val="1400"/>
              <a:buChar char="■"/>
            </a:pPr>
            <a:r>
              <a:rPr lang="en"/>
              <a:t>Obvious usage pattern:  Test, develop, and verify output using smaller M sizes on CPUs, then create larger, more experimentally relevant, ‘runs’ using TPUs.</a:t>
            </a:r>
            <a:endParaRPr/>
          </a:p>
          <a:p>
            <a:pPr indent="-342900" lvl="0" marL="457200" rtl="0" algn="l">
              <a:spcBef>
                <a:spcPts val="0"/>
              </a:spcBef>
              <a:spcAft>
                <a:spcPts val="0"/>
              </a:spcAft>
              <a:buSzPts val="1800"/>
              <a:buChar char="●"/>
            </a:pPr>
            <a:r>
              <a:rPr lang="en"/>
              <a:t>https://colab.research.google.com/</a:t>
            </a:r>
            <a:endParaRPr/>
          </a:p>
        </p:txBody>
      </p:sp>
      <p:sp>
        <p:nvSpPr>
          <p:cNvPr id="145" name="Google Shape;145;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Experimental Proof of correctness - Google Colab</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8"/>
          <p:cNvSpPr txBox="1"/>
          <p:nvPr>
            <p:ph idx="1" type="body"/>
          </p:nvPr>
        </p:nvSpPr>
        <p:spPr>
          <a:xfrm>
            <a:off x="220200" y="848850"/>
            <a:ext cx="8612100" cy="39249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Mechanically speaking, the test data used is synthetic data from a data generation process.</a:t>
            </a:r>
            <a:endParaRPr/>
          </a:p>
          <a:p>
            <a:pPr indent="-342900" lvl="0" marL="457200" rtl="0" algn="l">
              <a:spcBef>
                <a:spcPts val="0"/>
              </a:spcBef>
              <a:spcAft>
                <a:spcPts val="0"/>
              </a:spcAft>
              <a:buSzPts val="1800"/>
              <a:buChar char="●"/>
            </a:pPr>
            <a:r>
              <a:rPr lang="en"/>
              <a:t>However, ‘sampling technique’ is a far more accurate conceptual description of the implementation than ‘data </a:t>
            </a:r>
            <a:r>
              <a:rPr lang="en"/>
              <a:t>generation </a:t>
            </a:r>
            <a:r>
              <a:rPr lang="en"/>
              <a:t>process’ and provides a far more expansive understanding of the requirements and goals of this study.</a:t>
            </a:r>
            <a:endParaRPr/>
          </a:p>
          <a:p>
            <a:pPr indent="-317500" lvl="1" marL="914400" rtl="0" algn="l">
              <a:spcBef>
                <a:spcPts val="0"/>
              </a:spcBef>
              <a:spcAft>
                <a:spcPts val="0"/>
              </a:spcAft>
              <a:buSzPts val="1400"/>
              <a:buChar char="○"/>
            </a:pPr>
            <a:r>
              <a:rPr b="1" lang="en"/>
              <a:t>Definition:  T</a:t>
            </a:r>
            <a:r>
              <a:rPr b="1" lang="en"/>
              <a:t>he universe of all DNA strings of length exactly N is defined as DNA(N).  It has exactly 4^N elements.</a:t>
            </a:r>
            <a:endParaRPr/>
          </a:p>
          <a:p>
            <a:pPr indent="-317500" lvl="1" marL="914400" rtl="0" algn="l">
              <a:spcBef>
                <a:spcPts val="0"/>
              </a:spcBef>
              <a:spcAft>
                <a:spcPts val="0"/>
              </a:spcAft>
              <a:buSzPts val="1400"/>
              <a:buChar char="○"/>
            </a:pPr>
            <a:r>
              <a:rPr lang="en"/>
              <a:t>Consider the fact that this analysis is attempting to determine properties of the universal precision </a:t>
            </a:r>
            <a:r>
              <a:rPr i="1" lang="en"/>
              <a:t>p</a:t>
            </a:r>
            <a:r>
              <a:rPr lang="en"/>
              <a:t> and recall </a:t>
            </a:r>
            <a:r>
              <a:rPr i="1" lang="en"/>
              <a:t>r</a:t>
            </a:r>
            <a:r>
              <a:rPr lang="en"/>
              <a:t> across all of DNA(N). </a:t>
            </a:r>
            <a:endParaRPr/>
          </a:p>
          <a:p>
            <a:pPr indent="-317500" lvl="1" marL="914400" rtl="0" algn="l">
              <a:spcBef>
                <a:spcPts val="0"/>
              </a:spcBef>
              <a:spcAft>
                <a:spcPts val="0"/>
              </a:spcAft>
              <a:buSzPts val="1400"/>
              <a:buChar char="○"/>
            </a:pPr>
            <a:r>
              <a:rPr lang="en"/>
              <a:t>The data generation process, therefore, is generating a very small sample from this subspace to determine properties of </a:t>
            </a:r>
            <a:r>
              <a:rPr i="1" lang="en"/>
              <a:t>p </a:t>
            </a:r>
            <a:r>
              <a:rPr lang="en"/>
              <a:t>and </a:t>
            </a:r>
            <a:r>
              <a:rPr i="1" lang="en"/>
              <a:t>r</a:t>
            </a:r>
            <a:r>
              <a:rPr lang="en"/>
              <a:t> across subspaces from this universe with given properties.</a:t>
            </a:r>
            <a:endParaRPr/>
          </a:p>
          <a:p>
            <a:pPr indent="-317500" lvl="1" marL="914400" rtl="0" algn="l">
              <a:spcBef>
                <a:spcPts val="0"/>
              </a:spcBef>
              <a:spcAft>
                <a:spcPts val="0"/>
              </a:spcAft>
              <a:buSzPts val="1400"/>
              <a:buChar char="○"/>
            </a:pPr>
            <a:r>
              <a:rPr lang="en"/>
              <a:t>Using the proper sampling techniques, we can discuss properties of </a:t>
            </a:r>
            <a:r>
              <a:rPr i="1" lang="en"/>
              <a:t>p</a:t>
            </a:r>
            <a:r>
              <a:rPr lang="en"/>
              <a:t> and </a:t>
            </a:r>
            <a:r>
              <a:rPr i="1" lang="en"/>
              <a:t>r</a:t>
            </a:r>
            <a:r>
              <a:rPr lang="en"/>
              <a:t> inherent to the algorithm, and how </a:t>
            </a:r>
            <a:r>
              <a:rPr i="1" lang="en"/>
              <a:t>p</a:t>
            </a:r>
            <a:r>
              <a:rPr lang="en"/>
              <a:t> and </a:t>
            </a:r>
            <a:r>
              <a:rPr i="1" lang="en"/>
              <a:t>r</a:t>
            </a:r>
            <a:r>
              <a:rPr lang="en"/>
              <a:t> vary based on inherent subspace propertoies</a:t>
            </a:r>
            <a:endParaRPr/>
          </a:p>
          <a:p>
            <a:pPr indent="-342900" lvl="0" marL="457200" rtl="0" algn="l">
              <a:spcBef>
                <a:spcPts val="0"/>
              </a:spcBef>
              <a:spcAft>
                <a:spcPts val="0"/>
              </a:spcAft>
              <a:buSzPts val="1800"/>
              <a:buChar char="●"/>
            </a:pPr>
            <a:r>
              <a:rPr lang="en"/>
              <a:t>‘Sampling Technique’ will be the terminology used in this presentation, although it is </a:t>
            </a:r>
            <a:r>
              <a:rPr lang="en"/>
              <a:t>synonymous</a:t>
            </a:r>
            <a:r>
              <a:rPr lang="en"/>
              <a:t> with ‘Data Generation Process’</a:t>
            </a:r>
            <a:endParaRPr/>
          </a:p>
        </p:txBody>
      </p:sp>
      <p:sp>
        <p:nvSpPr>
          <p:cNvPr id="151" name="Google Shape;151;p28"/>
          <p:cNvSpPr txBox="1"/>
          <p:nvPr>
            <p:ph type="title"/>
          </p:nvPr>
        </p:nvSpPr>
        <p:spPr>
          <a:xfrm>
            <a:off x="311700" y="240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Generation vs. Sampling Technique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9"/>
          <p:cNvSpPr txBox="1"/>
          <p:nvPr>
            <p:ph idx="1" type="body"/>
          </p:nvPr>
        </p:nvSpPr>
        <p:spPr>
          <a:xfrm>
            <a:off x="220200" y="817700"/>
            <a:ext cx="8612100" cy="41697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Another way of thinking about the goals of this study is to consider that we are attempting to determine estimators of </a:t>
            </a:r>
            <a:r>
              <a:rPr i="1" lang="en"/>
              <a:t>p</a:t>
            </a:r>
            <a:r>
              <a:rPr lang="en"/>
              <a:t> and </a:t>
            </a:r>
            <a:r>
              <a:rPr i="1" lang="en"/>
              <a:t>r </a:t>
            </a:r>
            <a:r>
              <a:rPr lang="en"/>
              <a:t>of this algorithm.  Therefore, for any given sample from DNA(N), </a:t>
            </a:r>
            <a:r>
              <a:rPr i="1" lang="en"/>
              <a:t>sp</a:t>
            </a:r>
            <a:r>
              <a:rPr lang="en"/>
              <a:t> and </a:t>
            </a:r>
            <a:r>
              <a:rPr i="1" lang="en"/>
              <a:t>sr</a:t>
            </a:r>
            <a:r>
              <a:rPr lang="en"/>
              <a:t> are estimators with a particular distribution.</a:t>
            </a:r>
            <a:endParaRPr/>
          </a:p>
          <a:p>
            <a:pPr indent="-317500" lvl="1" marL="914400" rtl="0" algn="l">
              <a:spcBef>
                <a:spcPts val="0"/>
              </a:spcBef>
              <a:spcAft>
                <a:spcPts val="0"/>
              </a:spcAft>
              <a:buSzPts val="1400"/>
              <a:buChar char="○"/>
            </a:pPr>
            <a:r>
              <a:rPr lang="en"/>
              <a:t>These estimators will suffer from sampling bias no matter what based on the inherent limitations of the code used to generate this synthetic data.</a:t>
            </a:r>
            <a:endParaRPr/>
          </a:p>
          <a:p>
            <a:pPr indent="-317500" lvl="1" marL="914400" rtl="0" algn="l">
              <a:spcBef>
                <a:spcPts val="0"/>
              </a:spcBef>
              <a:spcAft>
                <a:spcPts val="0"/>
              </a:spcAft>
              <a:buSzPts val="1400"/>
              <a:buChar char="○"/>
            </a:pPr>
            <a:r>
              <a:rPr lang="en"/>
              <a:t>This sampling bias can be discussed as its own topic, </a:t>
            </a:r>
            <a:r>
              <a:rPr b="1" lang="en"/>
              <a:t>and different sampling techniques can be developed depending entirely on the type of sampling bias you want to study.</a:t>
            </a:r>
            <a:endParaRPr/>
          </a:p>
          <a:p>
            <a:pPr indent="-342900" lvl="0" marL="457200" rtl="0" algn="l">
              <a:spcBef>
                <a:spcPts val="0"/>
              </a:spcBef>
              <a:spcAft>
                <a:spcPts val="0"/>
              </a:spcAft>
              <a:buSzPts val="1800"/>
              <a:buChar char="●"/>
            </a:pPr>
            <a:r>
              <a:rPr lang="en"/>
              <a:t>Therefore, this study is to determine universal properties of </a:t>
            </a:r>
            <a:r>
              <a:rPr i="1" lang="en"/>
              <a:t>p</a:t>
            </a:r>
            <a:r>
              <a:rPr lang="en"/>
              <a:t> and </a:t>
            </a:r>
            <a:r>
              <a:rPr i="1" lang="en"/>
              <a:t>r</a:t>
            </a:r>
            <a:r>
              <a:rPr lang="en"/>
              <a:t> and demonstrate with </a:t>
            </a:r>
            <a:r>
              <a:rPr lang="en"/>
              <a:t>reasonable</a:t>
            </a:r>
            <a:r>
              <a:rPr lang="en"/>
              <a:t> certainty that:</a:t>
            </a:r>
            <a:endParaRPr/>
          </a:p>
          <a:p>
            <a:pPr indent="-317500" lvl="1" marL="914400" rtl="0" algn="l">
              <a:spcBef>
                <a:spcPts val="0"/>
              </a:spcBef>
              <a:spcAft>
                <a:spcPts val="0"/>
              </a:spcAft>
              <a:buSzPts val="1400"/>
              <a:buChar char="○"/>
            </a:pPr>
            <a:r>
              <a:rPr i="1" lang="en"/>
              <a:t>r</a:t>
            </a:r>
            <a:r>
              <a:rPr lang="en"/>
              <a:t>  is 1 across any subsample.</a:t>
            </a:r>
            <a:endParaRPr/>
          </a:p>
          <a:p>
            <a:pPr indent="-317500" lvl="1" marL="914400" rtl="0" algn="l">
              <a:spcBef>
                <a:spcPts val="0"/>
              </a:spcBef>
              <a:spcAft>
                <a:spcPts val="0"/>
              </a:spcAft>
              <a:buSzPts val="1400"/>
              <a:buChar char="○"/>
            </a:pPr>
            <a:r>
              <a:rPr lang="en"/>
              <a:t>The exact conditions where </a:t>
            </a:r>
            <a:r>
              <a:rPr i="1" lang="en"/>
              <a:t>sp &lt; 1 </a:t>
            </a:r>
            <a:r>
              <a:rPr lang="en"/>
              <a:t>can be well-defined.</a:t>
            </a:r>
            <a:endParaRPr/>
          </a:p>
          <a:p>
            <a:pPr indent="-317500" lvl="2" marL="1371600" rtl="0" algn="l">
              <a:spcBef>
                <a:spcPts val="0"/>
              </a:spcBef>
              <a:spcAft>
                <a:spcPts val="0"/>
              </a:spcAft>
              <a:buSzPts val="1400"/>
              <a:buChar char="■"/>
            </a:pPr>
            <a:r>
              <a:rPr b="1" lang="en"/>
              <a:t>Key Hypothesis:  </a:t>
            </a:r>
            <a:r>
              <a:rPr b="1" i="1" lang="en">
                <a:highlight>
                  <a:schemeClr val="lt1"/>
                </a:highlight>
              </a:rPr>
              <a:t>For a given query DNA string q and parameter R, the algorithm has a far higher probability of returning a sequence s as edit_distance(q,s) -&gt; R for all cases edit_distance(q,s) &gt; R.</a:t>
            </a:r>
            <a:endParaRPr b="1" i="1">
              <a:highlight>
                <a:schemeClr val="lt1"/>
              </a:highlight>
            </a:endParaRPr>
          </a:p>
          <a:p>
            <a:pPr indent="-317500" lvl="2" marL="1371600" rtl="0" algn="l">
              <a:spcBef>
                <a:spcPts val="0"/>
              </a:spcBef>
              <a:spcAft>
                <a:spcPts val="0"/>
              </a:spcAft>
              <a:buSzPts val="1400"/>
              <a:buChar char="■"/>
            </a:pPr>
            <a:r>
              <a:rPr lang="en"/>
              <a:t>Meaning:  </a:t>
            </a:r>
            <a:r>
              <a:rPr b="1" i="1" lang="en">
                <a:highlight>
                  <a:srgbClr val="FFFF00"/>
                </a:highlight>
              </a:rPr>
              <a:t>The probability that s will be returned by the algorithm decreases exponentially with as edit_distance(q,s) grows.</a:t>
            </a:r>
            <a:endParaRPr b="1" i="1">
              <a:highlight>
                <a:srgbClr val="FFFF00"/>
              </a:highlight>
            </a:endParaRPr>
          </a:p>
        </p:txBody>
      </p:sp>
      <p:sp>
        <p:nvSpPr>
          <p:cNvPr id="157" name="Google Shape;157;p29"/>
          <p:cNvSpPr txBox="1"/>
          <p:nvPr>
            <p:ph type="title"/>
          </p:nvPr>
        </p:nvSpPr>
        <p:spPr>
          <a:xfrm>
            <a:off x="311700" y="1688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Generation vs. Sampling Technique cont.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30"/>
          <p:cNvSpPr txBox="1"/>
          <p:nvPr>
            <p:ph type="title"/>
          </p:nvPr>
        </p:nvSpPr>
        <p:spPr>
          <a:xfrm>
            <a:off x="351025" y="1225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1800">
                <a:solidFill>
                  <a:schemeClr val="dk2"/>
                </a:solidFill>
              </a:rPr>
              <a:t>change_2Z_edit_distance_in_DNA_seq</a:t>
            </a:r>
            <a:r>
              <a:rPr lang="en"/>
              <a:t> Similar Sample Edit distance Function</a:t>
            </a:r>
            <a:endParaRPr/>
          </a:p>
        </p:txBody>
      </p:sp>
      <p:sp>
        <p:nvSpPr>
          <p:cNvPr id="163" name="Google Shape;163;p30"/>
          <p:cNvSpPr txBox="1"/>
          <p:nvPr>
            <p:ph idx="1" type="body"/>
          </p:nvPr>
        </p:nvSpPr>
        <p:spPr>
          <a:xfrm>
            <a:off x="351025" y="919500"/>
            <a:ext cx="8520600" cy="4168200"/>
          </a:xfrm>
          <a:prstGeom prst="rect">
            <a:avLst/>
          </a:prstGeom>
        </p:spPr>
        <p:txBody>
          <a:bodyPr anchorCtr="0" anchor="t" bIns="91425" lIns="91425" spcFirstLastPara="1" rIns="91425" wrap="square" tIns="91425">
            <a:normAutofit lnSpcReduction="20000"/>
          </a:bodyPr>
          <a:lstStyle/>
          <a:p>
            <a:pPr indent="-361950" lvl="0" marL="457200" rtl="0" algn="l">
              <a:spcBef>
                <a:spcPts val="0"/>
              </a:spcBef>
              <a:spcAft>
                <a:spcPts val="0"/>
              </a:spcAft>
              <a:buSzPts val="2100"/>
              <a:buChar char="●"/>
            </a:pPr>
            <a:r>
              <a:rPr b="1" i="1" lang="en" sz="2100" u="sng">
                <a:highlight>
                  <a:schemeClr val="accent6"/>
                </a:highlight>
              </a:rPr>
              <a:t>Will be </a:t>
            </a:r>
            <a:r>
              <a:rPr b="1" i="1" lang="en" sz="2100" u="sng">
                <a:highlight>
                  <a:schemeClr val="accent6"/>
                </a:highlight>
              </a:rPr>
              <a:t>referred</a:t>
            </a:r>
            <a:r>
              <a:rPr b="1" i="1" lang="en" sz="2100" u="sng">
                <a:highlight>
                  <a:schemeClr val="accent6"/>
                </a:highlight>
              </a:rPr>
              <a:t> to as simply ‘similar sample edit distance function’ </a:t>
            </a:r>
            <a:r>
              <a:rPr b="1" i="1" lang="en" sz="2100" u="sng">
                <a:highlight>
                  <a:schemeClr val="accent6"/>
                </a:highlight>
              </a:rPr>
              <a:t>throughout</a:t>
            </a:r>
            <a:r>
              <a:rPr b="1" i="1" lang="en" sz="2100" u="sng">
                <a:highlight>
                  <a:schemeClr val="accent6"/>
                </a:highlight>
              </a:rPr>
              <a:t> this presentation.</a:t>
            </a:r>
            <a:endParaRPr b="1" i="1" sz="2100" u="sng">
              <a:highlight>
                <a:schemeClr val="accent6"/>
              </a:highlight>
            </a:endParaRPr>
          </a:p>
          <a:p>
            <a:pPr indent="-342900" lvl="0" marL="457200" rtl="0" algn="l">
              <a:spcBef>
                <a:spcPts val="0"/>
              </a:spcBef>
              <a:spcAft>
                <a:spcPts val="0"/>
              </a:spcAft>
              <a:buSzPts val="1800"/>
              <a:buChar char="●"/>
            </a:pPr>
            <a:r>
              <a:rPr lang="en"/>
              <a:t>Python function named change_2Z_edit_distance_in_DNA_seq(...)</a:t>
            </a:r>
            <a:endParaRPr/>
          </a:p>
          <a:p>
            <a:pPr indent="-342900" lvl="0" marL="457200" rtl="0" algn="l">
              <a:spcBef>
                <a:spcPts val="0"/>
              </a:spcBef>
              <a:spcAft>
                <a:spcPts val="0"/>
              </a:spcAft>
              <a:buSzPts val="1800"/>
              <a:buChar char="●"/>
            </a:pPr>
            <a:r>
              <a:rPr lang="en"/>
              <a:t>Consider a string s1 and recall the property that any other DNA string s2 of the same length which is not the same as s1 must have an equal number of insertions and deletions computed in its edit distance.  </a:t>
            </a:r>
            <a:endParaRPr/>
          </a:p>
          <a:p>
            <a:pPr indent="-342900" lvl="0" marL="457200" rtl="0" algn="l">
              <a:spcBef>
                <a:spcPts val="0"/>
              </a:spcBef>
              <a:spcAft>
                <a:spcPts val="0"/>
              </a:spcAft>
              <a:buSzPts val="1800"/>
              <a:buChar char="●"/>
            </a:pPr>
            <a:r>
              <a:rPr lang="en"/>
              <a:t>Created python function which, given a DNA Sequence s1 and an </a:t>
            </a:r>
            <a:r>
              <a:rPr lang="en"/>
              <a:t>integer</a:t>
            </a:r>
            <a:r>
              <a:rPr lang="en"/>
              <a:t> Z, makes Z pairs of insertions and deletions iteratively and at random throughout the sequence.</a:t>
            </a:r>
            <a:endParaRPr/>
          </a:p>
          <a:p>
            <a:pPr indent="-317500" lvl="1" marL="914400" rtl="0" algn="l">
              <a:spcBef>
                <a:spcPts val="0"/>
              </a:spcBef>
              <a:spcAft>
                <a:spcPts val="0"/>
              </a:spcAft>
              <a:buSzPts val="1400"/>
              <a:buChar char="○"/>
            </a:pPr>
            <a:r>
              <a:rPr lang="en"/>
              <a:t>Notice that these </a:t>
            </a:r>
            <a:r>
              <a:rPr lang="en"/>
              <a:t>indices</a:t>
            </a:r>
            <a:r>
              <a:rPr lang="en"/>
              <a:t> are chosen at random and could ‘collide’, resulting in an edit distance less than 2N.</a:t>
            </a:r>
            <a:endParaRPr/>
          </a:p>
          <a:p>
            <a:pPr indent="-317500" lvl="1" marL="914400" rtl="0" algn="l">
              <a:spcBef>
                <a:spcPts val="0"/>
              </a:spcBef>
              <a:spcAft>
                <a:spcPts val="0"/>
              </a:spcAft>
              <a:buSzPts val="1400"/>
              <a:buChar char="○"/>
            </a:pPr>
            <a:r>
              <a:rPr lang="en"/>
              <a:t>This function will generate a new string with edit distance from s1 in range of [Z, 2Z] with a probability distribution based on Z, where PR(new edit distance = 2Z) -&gt; 1 as Z -&gt; 1.  Based on experimental data:</a:t>
            </a:r>
            <a:endParaRPr/>
          </a:p>
          <a:p>
            <a:pPr indent="-317500" lvl="2" marL="1371600" rtl="0" algn="l">
              <a:spcBef>
                <a:spcPts val="0"/>
              </a:spcBef>
              <a:spcAft>
                <a:spcPts val="0"/>
              </a:spcAft>
              <a:buSzPts val="1400"/>
              <a:buChar char="■"/>
            </a:pPr>
            <a:r>
              <a:rPr lang="en"/>
              <a:t>N = 5 -&gt; PR(new edit distance = 2Z) = ~90%</a:t>
            </a:r>
            <a:endParaRPr/>
          </a:p>
          <a:p>
            <a:pPr indent="-317500" lvl="2" marL="1371600" rtl="0" algn="l">
              <a:spcBef>
                <a:spcPts val="0"/>
              </a:spcBef>
              <a:spcAft>
                <a:spcPts val="0"/>
              </a:spcAft>
              <a:buSzPts val="1400"/>
              <a:buChar char="■"/>
            </a:pPr>
            <a:r>
              <a:rPr lang="en"/>
              <a:t>N = 10 -&gt; PR(new edit distance = 2Z) = ~70%</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1"/>
          <p:cNvSpPr txBox="1"/>
          <p:nvPr>
            <p:ph type="title"/>
          </p:nvPr>
        </p:nvSpPr>
        <p:spPr>
          <a:xfrm>
            <a:off x="351025" y="1225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New DNA Sequence - Code Snippet</a:t>
            </a:r>
            <a:endParaRPr/>
          </a:p>
        </p:txBody>
      </p:sp>
      <p:sp>
        <p:nvSpPr>
          <p:cNvPr id="169" name="Google Shape;169;p31"/>
          <p:cNvSpPr txBox="1"/>
          <p:nvPr>
            <p:ph idx="1" type="body"/>
          </p:nvPr>
        </p:nvSpPr>
        <p:spPr>
          <a:xfrm>
            <a:off x="311700" y="2571750"/>
            <a:ext cx="8520600" cy="22572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This is the relevant code snippet for the function </a:t>
            </a:r>
            <a:r>
              <a:rPr i="1" lang="en"/>
              <a:t>change_2Z_edit_distance_in_DNA_seq</a:t>
            </a:r>
            <a:endParaRPr i="1"/>
          </a:p>
          <a:p>
            <a:pPr indent="-342900" lvl="0" marL="457200" rtl="0" algn="l">
              <a:spcBef>
                <a:spcPts val="0"/>
              </a:spcBef>
              <a:spcAft>
                <a:spcPts val="0"/>
              </a:spcAft>
              <a:buSzPts val="1800"/>
              <a:buChar char="●"/>
            </a:pPr>
            <a:r>
              <a:rPr lang="en"/>
              <a:t>Code performs above task for </a:t>
            </a:r>
            <a:r>
              <a:rPr i="1" lang="en"/>
              <a:t>num_changes_to_make</a:t>
            </a:r>
            <a:r>
              <a:rPr lang="en"/>
              <a:t> iterations</a:t>
            </a:r>
            <a:endParaRPr/>
          </a:p>
          <a:p>
            <a:pPr indent="-342900" lvl="0" marL="457200" rtl="0" algn="l">
              <a:spcBef>
                <a:spcPts val="0"/>
              </a:spcBef>
              <a:spcAft>
                <a:spcPts val="0"/>
              </a:spcAft>
              <a:buSzPts val="1800"/>
              <a:buChar char="●"/>
            </a:pPr>
            <a:r>
              <a:rPr lang="en"/>
              <a:t>Notice indices chosen can very easily collide with previous iterations, </a:t>
            </a:r>
            <a:r>
              <a:rPr b="1" lang="en"/>
              <a:t>so this makes the actual edit distance between the sequence and its origin returned probabilistic in range between [Z, 2Z].</a:t>
            </a:r>
            <a:endParaRPr b="1"/>
          </a:p>
          <a:p>
            <a:pPr indent="-317500" lvl="1" marL="914400" rtl="0" algn="l">
              <a:spcBef>
                <a:spcPts val="0"/>
              </a:spcBef>
              <a:spcAft>
                <a:spcPts val="0"/>
              </a:spcAft>
              <a:buSzPts val="1400"/>
              <a:buChar char="○"/>
            </a:pPr>
            <a:r>
              <a:rPr lang="en"/>
              <a:t>The distribution of the return is based entirely on Z.  The only fact determined for this study was edit_distance_returned -&gt; 2Z as Z-&gt; 1 from above.</a:t>
            </a:r>
            <a:endParaRPr/>
          </a:p>
        </p:txBody>
      </p:sp>
      <p:pic>
        <p:nvPicPr>
          <p:cNvPr id="170" name="Google Shape;170;p31"/>
          <p:cNvPicPr preferRelativeResize="0"/>
          <p:nvPr/>
        </p:nvPicPr>
        <p:blipFill>
          <a:blip r:embed="rId3">
            <a:alphaModFix/>
          </a:blip>
          <a:stretch>
            <a:fillRect/>
          </a:stretch>
        </p:blipFill>
        <p:spPr>
          <a:xfrm>
            <a:off x="234150" y="650100"/>
            <a:ext cx="8377438" cy="17426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Relevant Code:</a:t>
            </a:r>
            <a:endParaRPr/>
          </a:p>
        </p:txBody>
      </p:sp>
      <p:sp>
        <p:nvSpPr>
          <p:cNvPr id="64" name="Google Shape;64;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Github Repo:</a:t>
            </a:r>
            <a:endParaRPr/>
          </a:p>
          <a:p>
            <a:pPr indent="-317500" lvl="1" marL="914400" rtl="0" algn="l">
              <a:spcBef>
                <a:spcPts val="0"/>
              </a:spcBef>
              <a:spcAft>
                <a:spcPts val="0"/>
              </a:spcAft>
              <a:buSzPts val="1400"/>
              <a:buChar char="○"/>
            </a:pPr>
            <a:r>
              <a:rPr lang="en" u="sng">
                <a:solidFill>
                  <a:schemeClr val="hlink"/>
                </a:solidFill>
                <a:hlinkClick r:id="rId3"/>
              </a:rPr>
              <a:t>https://github.com/newalchemy/locality_sensitive_hashing</a:t>
            </a:r>
            <a:endParaRPr/>
          </a:p>
          <a:p>
            <a:pPr indent="-342900" lvl="0" marL="457200" rtl="0" algn="l">
              <a:spcBef>
                <a:spcPts val="0"/>
              </a:spcBef>
              <a:spcAft>
                <a:spcPts val="0"/>
              </a:spcAft>
              <a:buSzPts val="1800"/>
              <a:buChar char="●"/>
            </a:pPr>
            <a:r>
              <a:rPr lang="en"/>
              <a:t>Google Colab Notebook:</a:t>
            </a:r>
            <a:endParaRPr/>
          </a:p>
          <a:p>
            <a:pPr indent="-317500" lvl="1" marL="914400" rtl="0" algn="l">
              <a:spcBef>
                <a:spcPts val="0"/>
              </a:spcBef>
              <a:spcAft>
                <a:spcPts val="0"/>
              </a:spcAft>
              <a:buSzPts val="1400"/>
              <a:buChar char="○"/>
            </a:pPr>
            <a:r>
              <a:rPr lang="en" u="sng">
                <a:solidFill>
                  <a:schemeClr val="hlink"/>
                </a:solidFill>
                <a:hlinkClick r:id="rId4"/>
              </a:rPr>
              <a:t>https://github.com/newalchemy/locality_sensitive_hashing/blob/main/FinalLSHCodeBasicAndGuidedRandomSampling.ipynb</a:t>
            </a:r>
            <a:endParaRPr/>
          </a:p>
          <a:p>
            <a:pPr indent="-342900" lvl="0" marL="457200" rtl="0" algn="l">
              <a:spcBef>
                <a:spcPts val="0"/>
              </a:spcBef>
              <a:spcAft>
                <a:spcPts val="0"/>
              </a:spcAft>
              <a:buSzPts val="1800"/>
              <a:buChar char="●"/>
            </a:pPr>
            <a:r>
              <a:rPr lang="en"/>
              <a:t>Google Colab notebook is a superset of the Github repo code.</a:t>
            </a:r>
            <a:endParaRPr/>
          </a:p>
          <a:p>
            <a:pPr indent="-317500" lvl="1" marL="914400" rtl="0" algn="l">
              <a:spcBef>
                <a:spcPts val="0"/>
              </a:spcBef>
              <a:spcAft>
                <a:spcPts val="0"/>
              </a:spcAft>
              <a:buSzPts val="1400"/>
              <a:buChar char="○"/>
            </a:pPr>
            <a:r>
              <a:rPr lang="en"/>
              <a:t>Github code contains only the data generation process, LSH table, and some offline scripts for analysis.</a:t>
            </a:r>
            <a:endParaRPr/>
          </a:p>
          <a:p>
            <a:pPr indent="-317500" lvl="1" marL="914400" rtl="0" algn="l">
              <a:spcBef>
                <a:spcPts val="0"/>
              </a:spcBef>
              <a:spcAft>
                <a:spcPts val="0"/>
              </a:spcAft>
              <a:buSzPts val="1400"/>
              <a:buChar char="○"/>
            </a:pPr>
            <a:r>
              <a:rPr lang="en"/>
              <a:t>Google Colab code actually uses these tools using parallelization code.</a:t>
            </a:r>
            <a:endParaRPr/>
          </a:p>
          <a:p>
            <a:pPr indent="0" lvl="0" marL="0" rtl="0" algn="l">
              <a:spcBef>
                <a:spcPts val="1200"/>
              </a:spcBef>
              <a:spcAft>
                <a:spcPts val="1200"/>
              </a:spcAft>
              <a:buNone/>
            </a:pPr>
            <a:r>
              <a:t/>
            </a:r>
            <a:endParaRPr/>
          </a:p>
        </p:txBody>
      </p:sp>
      <p:pic>
        <p:nvPicPr>
          <p:cNvPr id="65" name="Google Shape;65;p14"/>
          <p:cNvPicPr preferRelativeResize="0"/>
          <p:nvPr/>
        </p:nvPicPr>
        <p:blipFill>
          <a:blip r:embed="rId5">
            <a:alphaModFix/>
          </a:blip>
          <a:stretch>
            <a:fillRect/>
          </a:stretch>
        </p:blipFill>
        <p:spPr>
          <a:xfrm>
            <a:off x="7186550" y="228250"/>
            <a:ext cx="1563475" cy="15634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2"/>
          <p:cNvSpPr txBox="1"/>
          <p:nvPr>
            <p:ph idx="1" type="body"/>
          </p:nvPr>
        </p:nvSpPr>
        <p:spPr>
          <a:xfrm>
            <a:off x="169575" y="528650"/>
            <a:ext cx="8870100" cy="4441800"/>
          </a:xfrm>
          <a:prstGeom prst="rect">
            <a:avLst/>
          </a:prstGeom>
        </p:spPr>
        <p:txBody>
          <a:bodyPr anchorCtr="0" anchor="t" bIns="91425" lIns="91425" spcFirstLastPara="1" rIns="91425" wrap="square" tIns="91425">
            <a:normAutofit fontScale="92500" lnSpcReduction="20000"/>
          </a:bodyPr>
          <a:lstStyle/>
          <a:p>
            <a:pPr indent="-334327" lvl="0" marL="457200" marR="63500" rtl="0" algn="l">
              <a:spcBef>
                <a:spcPts val="0"/>
              </a:spcBef>
              <a:spcAft>
                <a:spcPts val="0"/>
              </a:spcAft>
              <a:buSzPct val="133333"/>
              <a:buChar char="●"/>
            </a:pPr>
            <a:r>
              <a:rPr lang="en" sz="1350">
                <a:solidFill>
                  <a:srgbClr val="001D35"/>
                </a:solidFill>
                <a:highlight>
                  <a:srgbClr val="FFFFFF"/>
                </a:highlight>
                <a:latin typeface="Roboto"/>
                <a:ea typeface="Roboto"/>
                <a:cs typeface="Roboto"/>
                <a:sym typeface="Roboto"/>
              </a:rPr>
              <a:t>3 Sampling techniques to prove consistency of results</a:t>
            </a:r>
            <a:endParaRPr sz="1350">
              <a:solidFill>
                <a:srgbClr val="001D35"/>
              </a:solidFill>
              <a:highlight>
                <a:srgbClr val="FFFFFF"/>
              </a:highlight>
              <a:latin typeface="Roboto"/>
              <a:ea typeface="Roboto"/>
              <a:cs typeface="Roboto"/>
              <a:sym typeface="Roboto"/>
            </a:endParaRPr>
          </a:p>
          <a:p>
            <a:pPr indent="-307895" lvl="0" marL="457200" marR="63500" rtl="0" algn="l">
              <a:spcBef>
                <a:spcPts val="0"/>
              </a:spcBef>
              <a:spcAft>
                <a:spcPts val="0"/>
              </a:spcAft>
              <a:buClr>
                <a:srgbClr val="001D35"/>
              </a:buClr>
              <a:buSzPct val="100000"/>
              <a:buFont typeface="Roboto"/>
              <a:buChar char="●"/>
            </a:pPr>
            <a:r>
              <a:rPr b="1" i="1" lang="en" sz="1350">
                <a:solidFill>
                  <a:srgbClr val="001D35"/>
                </a:solidFill>
                <a:highlight>
                  <a:schemeClr val="accent6"/>
                </a:highlight>
                <a:latin typeface="Roboto"/>
                <a:ea typeface="Roboto"/>
                <a:cs typeface="Roboto"/>
                <a:sym typeface="Roboto"/>
              </a:rPr>
              <a:t>Sampling Technique 1 - Basic Random Sampling </a:t>
            </a:r>
            <a:endParaRPr b="1" i="1" sz="1350">
              <a:solidFill>
                <a:srgbClr val="001D35"/>
              </a:solidFill>
              <a:highlight>
                <a:schemeClr val="accent6"/>
              </a:highlight>
              <a:latin typeface="Roboto"/>
              <a:ea typeface="Roboto"/>
              <a:cs typeface="Roboto"/>
              <a:sym typeface="Roboto"/>
            </a:endParaRPr>
          </a:p>
          <a:p>
            <a:pPr indent="-307895" lvl="1" marL="914400" marR="63500" rtl="0" algn="l">
              <a:spcBef>
                <a:spcPts val="0"/>
              </a:spcBef>
              <a:spcAft>
                <a:spcPts val="0"/>
              </a:spcAft>
              <a:buClr>
                <a:srgbClr val="001D35"/>
              </a:buClr>
              <a:buSzPct val="100000"/>
              <a:buFont typeface="Roboto"/>
              <a:buChar char="○"/>
            </a:pPr>
            <a:r>
              <a:rPr lang="en" sz="1350">
                <a:solidFill>
                  <a:srgbClr val="001D35"/>
                </a:solidFill>
                <a:highlight>
                  <a:srgbClr val="FFFFFF"/>
                </a:highlight>
                <a:latin typeface="Roboto"/>
                <a:ea typeface="Roboto"/>
                <a:cs typeface="Roboto"/>
                <a:sym typeface="Roboto"/>
              </a:rPr>
              <a:t>Choose M samples entirely at random.</a:t>
            </a:r>
            <a:endParaRPr sz="1350">
              <a:solidFill>
                <a:srgbClr val="001D35"/>
              </a:solidFill>
              <a:highlight>
                <a:srgbClr val="FFFFFF"/>
              </a:highlight>
              <a:latin typeface="Roboto"/>
              <a:ea typeface="Roboto"/>
              <a:cs typeface="Roboto"/>
              <a:sym typeface="Roboto"/>
            </a:endParaRPr>
          </a:p>
          <a:p>
            <a:pPr indent="-307895" lvl="1" marL="914400" marR="63500" rtl="0" algn="l">
              <a:spcBef>
                <a:spcPts val="0"/>
              </a:spcBef>
              <a:spcAft>
                <a:spcPts val="0"/>
              </a:spcAft>
              <a:buClr>
                <a:srgbClr val="001D35"/>
              </a:buClr>
              <a:buSzPct val="100000"/>
              <a:buFont typeface="Roboto"/>
              <a:buChar char="○"/>
            </a:pPr>
            <a:r>
              <a:rPr lang="en" sz="1350">
                <a:solidFill>
                  <a:srgbClr val="001D35"/>
                </a:solidFill>
                <a:highlight>
                  <a:srgbClr val="FFFFFF"/>
                </a:highlight>
                <a:latin typeface="Roboto"/>
                <a:ea typeface="Roboto"/>
                <a:cs typeface="Roboto"/>
                <a:sym typeface="Roboto"/>
              </a:rPr>
              <a:t>Affected by curse of </a:t>
            </a:r>
            <a:r>
              <a:rPr lang="en" sz="1350">
                <a:solidFill>
                  <a:srgbClr val="001D35"/>
                </a:solidFill>
                <a:highlight>
                  <a:srgbClr val="FFFFFF"/>
                </a:highlight>
                <a:latin typeface="Roboto"/>
                <a:ea typeface="Roboto"/>
                <a:cs typeface="Roboto"/>
                <a:sym typeface="Roboto"/>
              </a:rPr>
              <a:t>dimensionality</a:t>
            </a:r>
            <a:r>
              <a:rPr lang="en" sz="1350">
                <a:solidFill>
                  <a:srgbClr val="001D35"/>
                </a:solidFill>
                <a:highlight>
                  <a:srgbClr val="FFFFFF"/>
                </a:highlight>
                <a:latin typeface="Roboto"/>
                <a:ea typeface="Roboto"/>
                <a:cs typeface="Roboto"/>
                <a:sym typeface="Roboto"/>
              </a:rPr>
              <a:t> </a:t>
            </a:r>
            <a:endParaRPr sz="1350">
              <a:solidFill>
                <a:srgbClr val="001D35"/>
              </a:solidFill>
              <a:highlight>
                <a:srgbClr val="FFFFFF"/>
              </a:highlight>
              <a:latin typeface="Roboto"/>
              <a:ea typeface="Roboto"/>
              <a:cs typeface="Roboto"/>
              <a:sym typeface="Roboto"/>
            </a:endParaRPr>
          </a:p>
          <a:p>
            <a:pPr indent="-307895" lvl="1" marL="914400" marR="63500" rtl="0" algn="l">
              <a:spcBef>
                <a:spcPts val="0"/>
              </a:spcBef>
              <a:spcAft>
                <a:spcPts val="0"/>
              </a:spcAft>
              <a:buClr>
                <a:srgbClr val="001D35"/>
              </a:buClr>
              <a:buSzPct val="100000"/>
              <a:buFont typeface="Roboto"/>
              <a:buChar char="○"/>
            </a:pPr>
            <a:r>
              <a:rPr lang="en" sz="1350">
                <a:solidFill>
                  <a:srgbClr val="001D35"/>
                </a:solidFill>
                <a:highlight>
                  <a:srgbClr val="FFFFFF"/>
                </a:highlight>
                <a:latin typeface="Roboto"/>
                <a:ea typeface="Roboto"/>
                <a:cs typeface="Roboto"/>
                <a:sym typeface="Roboto"/>
              </a:rPr>
              <a:t>Good for proving “needle in a haystack” test case (discussed later).</a:t>
            </a:r>
            <a:endParaRPr sz="1350">
              <a:solidFill>
                <a:srgbClr val="001D35"/>
              </a:solidFill>
              <a:highlight>
                <a:srgbClr val="FFFFFF"/>
              </a:highlight>
              <a:latin typeface="Roboto"/>
              <a:ea typeface="Roboto"/>
              <a:cs typeface="Roboto"/>
              <a:sym typeface="Roboto"/>
            </a:endParaRPr>
          </a:p>
          <a:p>
            <a:pPr indent="-307895" lvl="0" marL="457200" marR="63500" rtl="0" algn="l">
              <a:spcBef>
                <a:spcPts val="0"/>
              </a:spcBef>
              <a:spcAft>
                <a:spcPts val="0"/>
              </a:spcAft>
              <a:buClr>
                <a:srgbClr val="001D35"/>
              </a:buClr>
              <a:buSzPct val="100000"/>
              <a:buFont typeface="Roboto"/>
              <a:buChar char="●"/>
            </a:pPr>
            <a:r>
              <a:rPr b="1" i="1" lang="en" sz="1350">
                <a:solidFill>
                  <a:srgbClr val="001D35"/>
                </a:solidFill>
                <a:highlight>
                  <a:schemeClr val="accent6"/>
                </a:highlight>
                <a:latin typeface="Roboto"/>
                <a:ea typeface="Roboto"/>
                <a:cs typeface="Roboto"/>
                <a:sym typeface="Roboto"/>
              </a:rPr>
              <a:t>Sampling Technique 2 - Guided Random Sampling</a:t>
            </a:r>
            <a:endParaRPr b="1" i="1" sz="1350">
              <a:solidFill>
                <a:srgbClr val="001D35"/>
              </a:solidFill>
              <a:highlight>
                <a:schemeClr val="accent6"/>
              </a:highlight>
              <a:latin typeface="Roboto"/>
              <a:ea typeface="Roboto"/>
              <a:cs typeface="Roboto"/>
              <a:sym typeface="Roboto"/>
            </a:endParaRPr>
          </a:p>
          <a:p>
            <a:pPr indent="-307895" lvl="1" marL="914400" marR="63500" rtl="0" algn="l">
              <a:spcBef>
                <a:spcPts val="0"/>
              </a:spcBef>
              <a:spcAft>
                <a:spcPts val="0"/>
              </a:spcAft>
              <a:buClr>
                <a:srgbClr val="001D35"/>
              </a:buClr>
              <a:buSzPct val="100000"/>
              <a:buFont typeface="Roboto"/>
              <a:buChar char="○"/>
            </a:pPr>
            <a:r>
              <a:rPr lang="en" sz="1350">
                <a:solidFill>
                  <a:srgbClr val="001D35"/>
                </a:solidFill>
                <a:highlight>
                  <a:srgbClr val="FFFFFF"/>
                </a:highlight>
                <a:latin typeface="Roboto"/>
                <a:ea typeface="Roboto"/>
                <a:cs typeface="Roboto"/>
                <a:sym typeface="Roboto"/>
              </a:rPr>
              <a:t>Choose </a:t>
            </a:r>
            <a:r>
              <a:rPr i="1" lang="en" sz="1350">
                <a:solidFill>
                  <a:srgbClr val="001D35"/>
                </a:solidFill>
                <a:highlight>
                  <a:srgbClr val="FFFFFF"/>
                </a:highlight>
                <a:latin typeface="Roboto"/>
                <a:ea typeface="Roboto"/>
                <a:cs typeface="Roboto"/>
                <a:sym typeface="Roboto"/>
              </a:rPr>
              <a:t>seeds</a:t>
            </a:r>
            <a:r>
              <a:rPr lang="en" sz="1350">
                <a:solidFill>
                  <a:srgbClr val="001D35"/>
                </a:solidFill>
                <a:highlight>
                  <a:srgbClr val="FFFFFF"/>
                </a:highlight>
                <a:latin typeface="Roboto"/>
                <a:ea typeface="Roboto"/>
                <a:cs typeface="Roboto"/>
                <a:sym typeface="Roboto"/>
              </a:rPr>
              <a:t> &lt;&lt;&lt; M number of seeds each entirely at random</a:t>
            </a:r>
            <a:endParaRPr sz="1350">
              <a:solidFill>
                <a:srgbClr val="001D35"/>
              </a:solidFill>
              <a:highlight>
                <a:srgbClr val="FFFFFF"/>
              </a:highlight>
              <a:latin typeface="Roboto"/>
              <a:ea typeface="Roboto"/>
              <a:cs typeface="Roboto"/>
              <a:sym typeface="Roboto"/>
            </a:endParaRPr>
          </a:p>
          <a:p>
            <a:pPr indent="-307895" lvl="1" marL="914400" marR="63500" rtl="0" algn="l">
              <a:spcBef>
                <a:spcPts val="0"/>
              </a:spcBef>
              <a:spcAft>
                <a:spcPts val="0"/>
              </a:spcAft>
              <a:buClr>
                <a:srgbClr val="001D35"/>
              </a:buClr>
              <a:buSzPct val="100000"/>
              <a:buFont typeface="Roboto"/>
              <a:buChar char="○"/>
            </a:pPr>
            <a:r>
              <a:rPr lang="en" sz="1350">
                <a:solidFill>
                  <a:srgbClr val="001D35"/>
                </a:solidFill>
                <a:highlight>
                  <a:srgbClr val="FFFFFF"/>
                </a:highlight>
                <a:latin typeface="Roboto"/>
                <a:ea typeface="Roboto"/>
                <a:cs typeface="Roboto"/>
                <a:sym typeface="Roboto"/>
              </a:rPr>
              <a:t>Build clusters within edit distance R from each seed.</a:t>
            </a:r>
            <a:endParaRPr sz="1350">
              <a:solidFill>
                <a:srgbClr val="001D35"/>
              </a:solidFill>
              <a:highlight>
                <a:srgbClr val="FFFFFF"/>
              </a:highlight>
              <a:latin typeface="Roboto"/>
              <a:ea typeface="Roboto"/>
              <a:cs typeface="Roboto"/>
              <a:sym typeface="Roboto"/>
            </a:endParaRPr>
          </a:p>
          <a:p>
            <a:pPr indent="-307895" lvl="2" marL="1371600" marR="63500" rtl="0" algn="l">
              <a:spcBef>
                <a:spcPts val="0"/>
              </a:spcBef>
              <a:spcAft>
                <a:spcPts val="0"/>
              </a:spcAft>
              <a:buClr>
                <a:srgbClr val="001D35"/>
              </a:buClr>
              <a:buSzPct val="100000"/>
              <a:buFont typeface="Roboto"/>
              <a:buChar char="■"/>
            </a:pPr>
            <a:r>
              <a:rPr lang="en" sz="1350">
                <a:solidFill>
                  <a:srgbClr val="001D35"/>
                </a:solidFill>
                <a:highlight>
                  <a:srgbClr val="FFFFFF"/>
                </a:highlight>
                <a:latin typeface="Roboto"/>
                <a:ea typeface="Roboto"/>
                <a:cs typeface="Roboto"/>
                <a:sym typeface="Roboto"/>
              </a:rPr>
              <a:t>Each cluster will have about floor((M - seeds)/(R + 1)) samples within edit distance R from the original seed.</a:t>
            </a:r>
            <a:endParaRPr sz="1350">
              <a:solidFill>
                <a:srgbClr val="001D35"/>
              </a:solidFill>
              <a:highlight>
                <a:srgbClr val="FFFFFF"/>
              </a:highlight>
              <a:latin typeface="Roboto"/>
              <a:ea typeface="Roboto"/>
              <a:cs typeface="Roboto"/>
              <a:sym typeface="Roboto"/>
            </a:endParaRPr>
          </a:p>
          <a:p>
            <a:pPr indent="-307895" lvl="1" marL="914400" marR="63500" rtl="0" algn="l">
              <a:spcBef>
                <a:spcPts val="0"/>
              </a:spcBef>
              <a:spcAft>
                <a:spcPts val="0"/>
              </a:spcAft>
              <a:buClr>
                <a:srgbClr val="001D35"/>
              </a:buClr>
              <a:buSzPct val="100000"/>
              <a:buFont typeface="Roboto"/>
              <a:buChar char="○"/>
            </a:pPr>
            <a:r>
              <a:rPr lang="en" sz="1350">
                <a:solidFill>
                  <a:srgbClr val="001D35"/>
                </a:solidFill>
                <a:highlight>
                  <a:srgbClr val="FFFFFF"/>
                </a:highlight>
                <a:latin typeface="Roboto"/>
                <a:ea typeface="Roboto"/>
                <a:cs typeface="Roboto"/>
                <a:sym typeface="Roboto"/>
              </a:rPr>
              <a:t>Determine precision and recall for each seed.</a:t>
            </a:r>
            <a:endParaRPr sz="1350">
              <a:solidFill>
                <a:srgbClr val="001D35"/>
              </a:solidFill>
              <a:highlight>
                <a:srgbClr val="FFFFFF"/>
              </a:highlight>
              <a:latin typeface="Roboto"/>
              <a:ea typeface="Roboto"/>
              <a:cs typeface="Roboto"/>
              <a:sym typeface="Roboto"/>
            </a:endParaRPr>
          </a:p>
          <a:p>
            <a:pPr indent="-307895" lvl="2" marL="1371600" marR="63500" rtl="0" algn="l">
              <a:spcBef>
                <a:spcPts val="0"/>
              </a:spcBef>
              <a:spcAft>
                <a:spcPts val="0"/>
              </a:spcAft>
              <a:buClr>
                <a:srgbClr val="001D35"/>
              </a:buClr>
              <a:buSzPct val="100000"/>
              <a:buFont typeface="Roboto"/>
              <a:buChar char="■"/>
            </a:pPr>
            <a:r>
              <a:rPr lang="en" sz="1350">
                <a:solidFill>
                  <a:srgbClr val="001D35"/>
                </a:solidFill>
                <a:highlight>
                  <a:srgbClr val="FFFFFF"/>
                </a:highlight>
                <a:latin typeface="Roboto"/>
                <a:ea typeface="Roboto"/>
                <a:cs typeface="Roboto"/>
                <a:sym typeface="Roboto"/>
              </a:rPr>
              <a:t>Does the algorithm find the entire cluster?  Does it find sequences outside of its cluster?</a:t>
            </a:r>
            <a:endParaRPr sz="1350">
              <a:solidFill>
                <a:srgbClr val="001D35"/>
              </a:solidFill>
              <a:highlight>
                <a:srgbClr val="FFFFFF"/>
              </a:highlight>
              <a:latin typeface="Roboto"/>
              <a:ea typeface="Roboto"/>
              <a:cs typeface="Roboto"/>
              <a:sym typeface="Roboto"/>
            </a:endParaRPr>
          </a:p>
          <a:p>
            <a:pPr indent="-307895" lvl="0" marL="457200" marR="63500" rtl="0" algn="l">
              <a:spcBef>
                <a:spcPts val="0"/>
              </a:spcBef>
              <a:spcAft>
                <a:spcPts val="0"/>
              </a:spcAft>
              <a:buClr>
                <a:srgbClr val="001D35"/>
              </a:buClr>
              <a:buSzPct val="100000"/>
              <a:buFont typeface="Roboto"/>
              <a:buChar char="●"/>
            </a:pPr>
            <a:r>
              <a:rPr b="1" i="1" lang="en" sz="1350">
                <a:solidFill>
                  <a:srgbClr val="001D35"/>
                </a:solidFill>
                <a:highlight>
                  <a:schemeClr val="accent6"/>
                </a:highlight>
                <a:latin typeface="Roboto"/>
                <a:ea typeface="Roboto"/>
                <a:cs typeface="Roboto"/>
                <a:sym typeface="Roboto"/>
              </a:rPr>
              <a:t>Sampling Technique 3 - Centered Random Sampling</a:t>
            </a:r>
            <a:endParaRPr b="1" i="1" sz="1350">
              <a:solidFill>
                <a:srgbClr val="001D35"/>
              </a:solidFill>
              <a:highlight>
                <a:schemeClr val="accent6"/>
              </a:highlight>
              <a:latin typeface="Roboto"/>
              <a:ea typeface="Roboto"/>
              <a:cs typeface="Roboto"/>
              <a:sym typeface="Roboto"/>
            </a:endParaRPr>
          </a:p>
          <a:p>
            <a:pPr indent="-307895" lvl="1" marL="914400" marR="63500" rtl="0" algn="l">
              <a:spcBef>
                <a:spcPts val="0"/>
              </a:spcBef>
              <a:spcAft>
                <a:spcPts val="0"/>
              </a:spcAft>
              <a:buClr>
                <a:srgbClr val="001D35"/>
              </a:buClr>
              <a:buSzPct val="100000"/>
              <a:buFont typeface="Roboto"/>
              <a:buChar char="○"/>
            </a:pPr>
            <a:r>
              <a:rPr lang="en" sz="1350">
                <a:solidFill>
                  <a:srgbClr val="001D35"/>
                </a:solidFill>
                <a:highlight>
                  <a:srgbClr val="FFFFFF"/>
                </a:highlight>
                <a:latin typeface="Roboto"/>
                <a:ea typeface="Roboto"/>
                <a:cs typeface="Roboto"/>
                <a:sym typeface="Roboto"/>
              </a:rPr>
              <a:t>Contrived Sampling Technique to analyze precision performance and prove that precision performance of algorithm degrades gracefully.</a:t>
            </a:r>
            <a:endParaRPr sz="1350">
              <a:solidFill>
                <a:srgbClr val="001D35"/>
              </a:solidFill>
              <a:highlight>
                <a:srgbClr val="FFFFFF"/>
              </a:highlight>
              <a:latin typeface="Roboto"/>
              <a:ea typeface="Roboto"/>
              <a:cs typeface="Roboto"/>
              <a:sym typeface="Roboto"/>
            </a:endParaRPr>
          </a:p>
          <a:p>
            <a:pPr indent="-307895" lvl="2" marL="1371600" marR="63500" rtl="0" algn="l">
              <a:spcBef>
                <a:spcPts val="0"/>
              </a:spcBef>
              <a:spcAft>
                <a:spcPts val="0"/>
              </a:spcAft>
              <a:buClr>
                <a:srgbClr val="001D35"/>
              </a:buClr>
              <a:buSzPct val="100000"/>
              <a:buFont typeface="Roboto"/>
              <a:buChar char="■"/>
            </a:pPr>
            <a:r>
              <a:rPr lang="en" sz="1350">
                <a:solidFill>
                  <a:srgbClr val="001D35"/>
                </a:solidFill>
                <a:highlight>
                  <a:srgbClr val="FFFFFF"/>
                </a:highlight>
                <a:latin typeface="Roboto"/>
                <a:ea typeface="Roboto"/>
                <a:cs typeface="Roboto"/>
                <a:sym typeface="Roboto"/>
              </a:rPr>
              <a:t>More specifically, that there is an upper bound based on R for all sequences returned by the algorithm, </a:t>
            </a:r>
            <a:r>
              <a:rPr b="1" lang="en" sz="1350">
                <a:solidFill>
                  <a:srgbClr val="001D35"/>
                </a:solidFill>
                <a:highlight>
                  <a:srgbClr val="FFFFFF"/>
                </a:highlight>
                <a:latin typeface="Roboto"/>
                <a:ea typeface="Roboto"/>
                <a:cs typeface="Roboto"/>
                <a:sym typeface="Roboto"/>
              </a:rPr>
              <a:t>including those greater than R.</a:t>
            </a:r>
            <a:endParaRPr sz="1350">
              <a:solidFill>
                <a:srgbClr val="001D35"/>
              </a:solidFill>
              <a:highlight>
                <a:srgbClr val="FFFFFF"/>
              </a:highlight>
              <a:latin typeface="Roboto"/>
              <a:ea typeface="Roboto"/>
              <a:cs typeface="Roboto"/>
              <a:sym typeface="Roboto"/>
            </a:endParaRPr>
          </a:p>
          <a:p>
            <a:pPr indent="-307895" lvl="1" marL="914400" marR="63500" rtl="0" algn="l">
              <a:spcBef>
                <a:spcPts val="0"/>
              </a:spcBef>
              <a:spcAft>
                <a:spcPts val="0"/>
              </a:spcAft>
              <a:buClr>
                <a:srgbClr val="001D35"/>
              </a:buClr>
              <a:buSzPct val="100000"/>
              <a:buFont typeface="Roboto"/>
              <a:buChar char="○"/>
            </a:pPr>
            <a:r>
              <a:rPr lang="en" sz="1350">
                <a:solidFill>
                  <a:srgbClr val="001D35"/>
                </a:solidFill>
                <a:highlight>
                  <a:srgbClr val="FFFFFF"/>
                </a:highlight>
                <a:latin typeface="Roboto"/>
                <a:ea typeface="Roboto"/>
                <a:cs typeface="Roboto"/>
                <a:sym typeface="Roboto"/>
              </a:rPr>
              <a:t>Choose one seed entirely at random(named ‘center seed’), and a parameter E such that E &gt;&gt; R.</a:t>
            </a:r>
            <a:endParaRPr sz="1350">
              <a:solidFill>
                <a:srgbClr val="001D35"/>
              </a:solidFill>
              <a:highlight>
                <a:srgbClr val="FFFFFF"/>
              </a:highlight>
              <a:latin typeface="Roboto"/>
              <a:ea typeface="Roboto"/>
              <a:cs typeface="Roboto"/>
              <a:sym typeface="Roboto"/>
            </a:endParaRPr>
          </a:p>
          <a:p>
            <a:pPr indent="-307895" lvl="1" marL="914400" marR="63500" rtl="0" algn="l">
              <a:spcBef>
                <a:spcPts val="0"/>
              </a:spcBef>
              <a:spcAft>
                <a:spcPts val="0"/>
              </a:spcAft>
              <a:buClr>
                <a:srgbClr val="001D35"/>
              </a:buClr>
              <a:buSzPct val="100000"/>
              <a:buFont typeface="Roboto"/>
              <a:buChar char="○"/>
            </a:pPr>
            <a:r>
              <a:rPr lang="en" sz="1350">
                <a:solidFill>
                  <a:srgbClr val="001D35"/>
                </a:solidFill>
                <a:highlight>
                  <a:srgbClr val="FFFFFF"/>
                </a:highlight>
                <a:latin typeface="Roboto"/>
                <a:ea typeface="Roboto"/>
                <a:cs typeface="Roboto"/>
                <a:sym typeface="Roboto"/>
              </a:rPr>
              <a:t>Choose sequences within edit distance E from R, </a:t>
            </a:r>
            <a:r>
              <a:rPr b="1" lang="en" sz="1350">
                <a:solidFill>
                  <a:srgbClr val="001D35"/>
                </a:solidFill>
                <a:highlight>
                  <a:srgbClr val="FFFFFF"/>
                </a:highlight>
                <a:latin typeface="Roboto"/>
                <a:ea typeface="Roboto"/>
                <a:cs typeface="Roboto"/>
                <a:sym typeface="Roboto"/>
              </a:rPr>
              <a:t>choosing about equal amounts of sequences for each edit distance between 1 and E</a:t>
            </a:r>
            <a:endParaRPr b="1" sz="1350">
              <a:solidFill>
                <a:srgbClr val="001D35"/>
              </a:solidFill>
              <a:highlight>
                <a:srgbClr val="FFFFFF"/>
              </a:highlight>
              <a:latin typeface="Roboto"/>
              <a:ea typeface="Roboto"/>
              <a:cs typeface="Roboto"/>
              <a:sym typeface="Roboto"/>
            </a:endParaRPr>
          </a:p>
          <a:p>
            <a:pPr indent="-307895" lvl="1" marL="914400" marR="63500" rtl="0" algn="l">
              <a:spcBef>
                <a:spcPts val="0"/>
              </a:spcBef>
              <a:spcAft>
                <a:spcPts val="0"/>
              </a:spcAft>
              <a:buClr>
                <a:srgbClr val="001D35"/>
              </a:buClr>
              <a:buSzPct val="100000"/>
              <a:buFont typeface="Roboto"/>
              <a:buChar char="○"/>
            </a:pPr>
            <a:r>
              <a:rPr lang="en" sz="1350">
                <a:solidFill>
                  <a:srgbClr val="001D35"/>
                </a:solidFill>
                <a:highlight>
                  <a:srgbClr val="FFFFFF"/>
                </a:highlight>
                <a:latin typeface="Roboto"/>
                <a:ea typeface="Roboto"/>
                <a:cs typeface="Roboto"/>
                <a:sym typeface="Roboto"/>
              </a:rPr>
              <a:t>Analyze precision and recall performance for center seed </a:t>
            </a:r>
            <a:r>
              <a:rPr b="1" lang="en" sz="1350">
                <a:solidFill>
                  <a:srgbClr val="001D35"/>
                </a:solidFill>
                <a:highlight>
                  <a:srgbClr val="FFFFFF"/>
                </a:highlight>
                <a:latin typeface="Roboto"/>
                <a:ea typeface="Roboto"/>
                <a:cs typeface="Roboto"/>
                <a:sym typeface="Roboto"/>
              </a:rPr>
              <a:t>only</a:t>
            </a:r>
            <a:r>
              <a:rPr lang="en" sz="1350">
                <a:solidFill>
                  <a:srgbClr val="001D35"/>
                </a:solidFill>
                <a:highlight>
                  <a:srgbClr val="FFFFFF"/>
                </a:highlight>
                <a:latin typeface="Roboto"/>
                <a:ea typeface="Roboto"/>
                <a:cs typeface="Roboto"/>
                <a:sym typeface="Roboto"/>
              </a:rPr>
              <a:t>.</a:t>
            </a:r>
            <a:endParaRPr sz="1350">
              <a:solidFill>
                <a:srgbClr val="001D35"/>
              </a:solidFill>
              <a:highlight>
                <a:srgbClr val="FFFFFF"/>
              </a:highlight>
              <a:latin typeface="Roboto"/>
              <a:ea typeface="Roboto"/>
              <a:cs typeface="Roboto"/>
              <a:sym typeface="Roboto"/>
            </a:endParaRPr>
          </a:p>
          <a:p>
            <a:pPr indent="-307895" lvl="0" marL="457200" marR="63500" rtl="0" algn="l">
              <a:spcBef>
                <a:spcPts val="0"/>
              </a:spcBef>
              <a:spcAft>
                <a:spcPts val="0"/>
              </a:spcAft>
              <a:buClr>
                <a:srgbClr val="001D35"/>
              </a:buClr>
              <a:buSzPct val="100000"/>
              <a:buFont typeface="Roboto"/>
              <a:buChar char="●"/>
            </a:pPr>
            <a:r>
              <a:rPr lang="en" sz="1350">
                <a:solidFill>
                  <a:srgbClr val="001D35"/>
                </a:solidFill>
                <a:highlight>
                  <a:srgbClr val="FFFFFF"/>
                </a:highlight>
                <a:latin typeface="Roboto"/>
                <a:ea typeface="Roboto"/>
                <a:cs typeface="Roboto"/>
                <a:sym typeface="Roboto"/>
              </a:rPr>
              <a:t>More thorough discussion and analysis of each sampling technique to follow</a:t>
            </a:r>
            <a:endParaRPr sz="1350">
              <a:solidFill>
                <a:srgbClr val="001D35"/>
              </a:solidFill>
              <a:highlight>
                <a:srgbClr val="FFFFFF"/>
              </a:highlight>
              <a:latin typeface="Roboto"/>
              <a:ea typeface="Roboto"/>
              <a:cs typeface="Roboto"/>
              <a:sym typeface="Roboto"/>
            </a:endParaRPr>
          </a:p>
        </p:txBody>
      </p:sp>
      <p:sp>
        <p:nvSpPr>
          <p:cNvPr id="176" name="Google Shape;176;p32"/>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Sampling Techniques - Summary</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3"/>
          <p:cNvSpPr txBox="1"/>
          <p:nvPr>
            <p:ph type="title"/>
          </p:nvPr>
        </p:nvSpPr>
        <p:spPr>
          <a:xfrm>
            <a:off x="277650" y="2065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Sampling Technique 1:  Basic Random Sampling - Experiment Definition</a:t>
            </a:r>
            <a:endParaRPr/>
          </a:p>
        </p:txBody>
      </p:sp>
      <p:sp>
        <p:nvSpPr>
          <p:cNvPr id="182" name="Google Shape;182;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5 Experiments</a:t>
            </a:r>
            <a:endParaRPr/>
          </a:p>
          <a:p>
            <a:pPr indent="-342900" lvl="0" marL="457200" rtl="0" algn="l">
              <a:spcBef>
                <a:spcPts val="0"/>
              </a:spcBef>
              <a:spcAft>
                <a:spcPts val="0"/>
              </a:spcAft>
              <a:buSzPts val="1800"/>
              <a:buChar char="●"/>
            </a:pPr>
            <a:r>
              <a:rPr lang="en"/>
              <a:t>Parameters for each experiment:</a:t>
            </a:r>
            <a:endParaRPr/>
          </a:p>
          <a:p>
            <a:pPr indent="-317500" lvl="1" marL="914400" rtl="0" algn="l">
              <a:spcBef>
                <a:spcPts val="0"/>
              </a:spcBef>
              <a:spcAft>
                <a:spcPts val="0"/>
              </a:spcAft>
              <a:buSzPts val="1400"/>
              <a:buChar char="○"/>
            </a:pPr>
            <a:r>
              <a:rPr lang="en"/>
              <a:t>M = 100,000</a:t>
            </a:r>
            <a:endParaRPr/>
          </a:p>
          <a:p>
            <a:pPr indent="-317500" lvl="1" marL="914400" rtl="0" algn="l">
              <a:spcBef>
                <a:spcPts val="0"/>
              </a:spcBef>
              <a:spcAft>
                <a:spcPts val="0"/>
              </a:spcAft>
              <a:buSzPts val="1400"/>
              <a:buChar char="○"/>
            </a:pPr>
            <a:r>
              <a:rPr lang="en"/>
              <a:t>N = 1,000</a:t>
            </a:r>
            <a:endParaRPr/>
          </a:p>
          <a:p>
            <a:pPr indent="-317500" lvl="1" marL="914400" rtl="0" algn="l">
              <a:spcBef>
                <a:spcPts val="0"/>
              </a:spcBef>
              <a:spcAft>
                <a:spcPts val="0"/>
              </a:spcAft>
              <a:buSzPts val="1400"/>
              <a:buChar char="○"/>
            </a:pPr>
            <a:r>
              <a:rPr lang="en"/>
              <a:t>R = 10</a:t>
            </a:r>
            <a:endParaRPr/>
          </a:p>
          <a:p>
            <a:pPr indent="-317500" lvl="1" marL="914400" rtl="0" algn="l">
              <a:spcBef>
                <a:spcPts val="0"/>
              </a:spcBef>
              <a:spcAft>
                <a:spcPts val="0"/>
              </a:spcAft>
              <a:buSzPts val="1400"/>
              <a:buChar char="○"/>
            </a:pPr>
            <a:r>
              <a:rPr lang="en"/>
              <a:t>S = 90 = floor(N/(R+1))</a:t>
            </a:r>
            <a:endParaRPr/>
          </a:p>
          <a:p>
            <a:pPr indent="-342900" lvl="0" marL="457200" rtl="0" algn="l">
              <a:spcBef>
                <a:spcPts val="0"/>
              </a:spcBef>
              <a:spcAft>
                <a:spcPts val="0"/>
              </a:spcAft>
              <a:buSzPts val="1800"/>
              <a:buChar char="●"/>
            </a:pPr>
            <a:r>
              <a:rPr b="1" lang="en"/>
              <a:t>Experiment Definition</a:t>
            </a:r>
            <a:r>
              <a:rPr lang="en"/>
              <a:t>:  1,000 times for each experiment:</a:t>
            </a:r>
            <a:endParaRPr/>
          </a:p>
          <a:p>
            <a:pPr indent="-317500" lvl="1" marL="914400" rtl="0" algn="l">
              <a:spcBef>
                <a:spcPts val="0"/>
              </a:spcBef>
              <a:spcAft>
                <a:spcPts val="0"/>
              </a:spcAft>
              <a:buSzPts val="1400"/>
              <a:buChar char="○"/>
            </a:pPr>
            <a:r>
              <a:rPr lang="en"/>
              <a:t>Pick a random sample s1, and generate a query DNA sequence </a:t>
            </a:r>
            <a:r>
              <a:rPr i="1" lang="en"/>
              <a:t>q </a:t>
            </a:r>
            <a:r>
              <a:rPr lang="en"/>
              <a:t>no more than R edit distance away from it using the similar sample edit distance function discussed previously.</a:t>
            </a:r>
            <a:endParaRPr/>
          </a:p>
          <a:p>
            <a:pPr indent="-317500" lvl="1" marL="914400" rtl="0" algn="l">
              <a:spcBef>
                <a:spcPts val="0"/>
              </a:spcBef>
              <a:spcAft>
                <a:spcPts val="0"/>
              </a:spcAft>
              <a:buSzPts val="1400"/>
              <a:buChar char="○"/>
            </a:pPr>
            <a:r>
              <a:rPr lang="en"/>
              <a:t>Determine the precision and recall of that query.</a:t>
            </a:r>
            <a:endParaRPr/>
          </a:p>
          <a:p>
            <a:pPr indent="-317500" lvl="1" marL="914400" rtl="0" algn="l">
              <a:spcBef>
                <a:spcPts val="0"/>
              </a:spcBef>
              <a:spcAft>
                <a:spcPts val="0"/>
              </a:spcAft>
              <a:buSzPts val="1400"/>
              <a:buChar char="○"/>
            </a:pPr>
            <a:r>
              <a:rPr lang="en"/>
              <a:t>Aggregate the data across experiments to show results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4"/>
          <p:cNvSpPr txBox="1"/>
          <p:nvPr>
            <p:ph type="title"/>
          </p:nvPr>
        </p:nvSpPr>
        <p:spPr>
          <a:xfrm>
            <a:off x="311700" y="3688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Sampling Technique 1:  Basic Random Sampling - Results</a:t>
            </a:r>
            <a:endParaRPr/>
          </a:p>
        </p:txBody>
      </p:sp>
      <p:sp>
        <p:nvSpPr>
          <p:cNvPr id="188" name="Google Shape;188;p34"/>
          <p:cNvSpPr txBox="1"/>
          <p:nvPr>
            <p:ph idx="1" type="body"/>
          </p:nvPr>
        </p:nvSpPr>
        <p:spPr>
          <a:xfrm>
            <a:off x="311700" y="1152475"/>
            <a:ext cx="8520600" cy="37770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5 Experiments</a:t>
            </a:r>
            <a:endParaRPr/>
          </a:p>
          <a:p>
            <a:pPr indent="-342900" lvl="0" marL="457200" rtl="0" algn="l">
              <a:spcBef>
                <a:spcPts val="0"/>
              </a:spcBef>
              <a:spcAft>
                <a:spcPts val="0"/>
              </a:spcAft>
              <a:buSzPts val="1800"/>
              <a:buChar char="●"/>
            </a:pPr>
            <a:r>
              <a:rPr lang="en"/>
              <a:t>Parameters for each experiment:</a:t>
            </a:r>
            <a:endParaRPr/>
          </a:p>
          <a:p>
            <a:pPr indent="-317500" lvl="1" marL="914400" rtl="0" algn="l">
              <a:spcBef>
                <a:spcPts val="0"/>
              </a:spcBef>
              <a:spcAft>
                <a:spcPts val="0"/>
              </a:spcAft>
              <a:buSzPts val="1400"/>
              <a:buChar char="○"/>
            </a:pPr>
            <a:r>
              <a:rPr lang="en"/>
              <a:t>M = 100,000</a:t>
            </a:r>
            <a:endParaRPr/>
          </a:p>
          <a:p>
            <a:pPr indent="-317500" lvl="1" marL="914400" rtl="0" algn="l">
              <a:spcBef>
                <a:spcPts val="0"/>
              </a:spcBef>
              <a:spcAft>
                <a:spcPts val="0"/>
              </a:spcAft>
              <a:buSzPts val="1400"/>
              <a:buChar char="○"/>
            </a:pPr>
            <a:r>
              <a:rPr lang="en"/>
              <a:t>N = 1,000</a:t>
            </a:r>
            <a:endParaRPr/>
          </a:p>
          <a:p>
            <a:pPr indent="-317500" lvl="1" marL="914400" rtl="0" algn="l">
              <a:spcBef>
                <a:spcPts val="0"/>
              </a:spcBef>
              <a:spcAft>
                <a:spcPts val="0"/>
              </a:spcAft>
              <a:buSzPts val="1400"/>
              <a:buChar char="○"/>
            </a:pPr>
            <a:r>
              <a:rPr lang="en"/>
              <a:t>R = 10</a:t>
            </a:r>
            <a:endParaRPr/>
          </a:p>
          <a:p>
            <a:pPr indent="-317500" lvl="1" marL="914400" rtl="0" algn="l">
              <a:spcBef>
                <a:spcPts val="0"/>
              </a:spcBef>
              <a:spcAft>
                <a:spcPts val="0"/>
              </a:spcAft>
              <a:buSzPts val="1400"/>
              <a:buChar char="○"/>
            </a:pPr>
            <a:r>
              <a:rPr lang="en"/>
              <a:t>S = 90 = floor(N/(R+1))</a:t>
            </a:r>
            <a:endParaRPr/>
          </a:p>
          <a:p>
            <a:pPr indent="-342900" lvl="0" marL="457200" rtl="0" algn="l">
              <a:spcBef>
                <a:spcPts val="0"/>
              </a:spcBef>
              <a:spcAft>
                <a:spcPts val="0"/>
              </a:spcAft>
              <a:buSzPts val="1800"/>
              <a:buChar char="●"/>
            </a:pPr>
            <a:r>
              <a:rPr lang="en"/>
              <a:t>1,000 times for each experiment:</a:t>
            </a:r>
            <a:endParaRPr/>
          </a:p>
          <a:p>
            <a:pPr indent="-317500" lvl="1" marL="914400" rtl="0" algn="l">
              <a:spcBef>
                <a:spcPts val="0"/>
              </a:spcBef>
              <a:spcAft>
                <a:spcPts val="0"/>
              </a:spcAft>
              <a:buSzPts val="1400"/>
              <a:buChar char="○"/>
            </a:pPr>
            <a:r>
              <a:rPr lang="en"/>
              <a:t>Pick a random sample s1, and generate a query DNA sequence </a:t>
            </a:r>
            <a:r>
              <a:rPr i="1" lang="en"/>
              <a:t>q </a:t>
            </a:r>
            <a:r>
              <a:rPr lang="en"/>
              <a:t>no more than R edit distance away from it using the </a:t>
            </a:r>
            <a:r>
              <a:rPr lang="en"/>
              <a:t>similar sample edit distance </a:t>
            </a:r>
            <a:r>
              <a:rPr lang="en"/>
              <a:t>function discussed previously.</a:t>
            </a:r>
            <a:endParaRPr/>
          </a:p>
          <a:p>
            <a:pPr indent="-317500" lvl="1" marL="914400" rtl="0" algn="l">
              <a:spcBef>
                <a:spcPts val="0"/>
              </a:spcBef>
              <a:spcAft>
                <a:spcPts val="0"/>
              </a:spcAft>
              <a:buSzPts val="1400"/>
              <a:buChar char="○"/>
            </a:pPr>
            <a:r>
              <a:rPr lang="en"/>
              <a:t>Determine the precision and recall of that query.</a:t>
            </a:r>
            <a:endParaRPr/>
          </a:p>
          <a:p>
            <a:pPr indent="-342900" lvl="0" marL="457200" rtl="0" algn="l">
              <a:spcBef>
                <a:spcPts val="0"/>
              </a:spcBef>
              <a:spcAft>
                <a:spcPts val="0"/>
              </a:spcAft>
              <a:buSzPts val="1800"/>
              <a:buChar char="●"/>
            </a:pPr>
            <a:r>
              <a:rPr b="1" lang="en"/>
              <a:t>Result:  </a:t>
            </a:r>
            <a:r>
              <a:rPr lang="en"/>
              <a:t>Each and every query had precision and recall 1.0, </a:t>
            </a:r>
            <a:r>
              <a:rPr b="1" lang="en"/>
              <a:t>and exactly 1 sample returned - the original string s1.</a:t>
            </a:r>
            <a:endParaRPr b="1"/>
          </a:p>
          <a:p>
            <a:pPr indent="-342900" lvl="0" marL="457200" rtl="0" algn="l">
              <a:spcBef>
                <a:spcPts val="0"/>
              </a:spcBef>
              <a:spcAft>
                <a:spcPts val="0"/>
              </a:spcAft>
              <a:buSzPts val="1800"/>
              <a:buChar char="●"/>
            </a:pPr>
            <a:r>
              <a:rPr b="1" lang="en"/>
              <a:t>Analysis:  </a:t>
            </a:r>
            <a:r>
              <a:rPr lang="en"/>
              <a:t>This experiment proves the curse of dimensionality is present in the </a:t>
            </a:r>
            <a:r>
              <a:rPr lang="en"/>
              <a:t>space</a:t>
            </a:r>
            <a:r>
              <a:rPr lang="en"/>
              <a:t> DNA(N) described previously.</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Curse of dimensionality - Definition</a:t>
            </a:r>
            <a:endParaRPr/>
          </a:p>
        </p:txBody>
      </p:sp>
      <p:sp>
        <p:nvSpPr>
          <p:cNvPr id="194" name="Google Shape;194;p35"/>
          <p:cNvSpPr txBox="1"/>
          <p:nvPr>
            <p:ph idx="1" type="body"/>
          </p:nvPr>
        </p:nvSpPr>
        <p:spPr>
          <a:xfrm>
            <a:off x="311700" y="865125"/>
            <a:ext cx="8520600" cy="3703800"/>
          </a:xfrm>
          <a:prstGeom prst="rect">
            <a:avLst/>
          </a:prstGeom>
        </p:spPr>
        <p:txBody>
          <a:bodyPr anchorCtr="0" anchor="t" bIns="91425" lIns="91425" spcFirstLastPara="1" rIns="91425" wrap="square" tIns="91425">
            <a:normAutofit/>
          </a:bodyPr>
          <a:lstStyle/>
          <a:p>
            <a:pPr indent="-342900" lvl="0" marL="457200" marR="63500" rtl="0" algn="l">
              <a:spcBef>
                <a:spcPts val="0"/>
              </a:spcBef>
              <a:spcAft>
                <a:spcPts val="0"/>
              </a:spcAft>
              <a:buSzPts val="1800"/>
              <a:buChar char="●"/>
            </a:pPr>
            <a:r>
              <a:rPr lang="en" sz="1350">
                <a:solidFill>
                  <a:srgbClr val="001D35"/>
                </a:solidFill>
                <a:highlight>
                  <a:srgbClr val="FFFFFF"/>
                </a:highlight>
                <a:latin typeface="Roboto"/>
                <a:ea typeface="Roboto"/>
                <a:cs typeface="Roboto"/>
                <a:sym typeface="Roboto"/>
              </a:rPr>
              <a:t>“The curse of dimensionality is a phenomenon that occurs when the distance between two randomly selected data points increases dramatically as their dimensionality increases. This can cause the distance between all pairwise points to become equal. “</a:t>
            </a:r>
            <a:endParaRPr sz="1350">
              <a:solidFill>
                <a:srgbClr val="001D35"/>
              </a:solidFill>
              <a:highlight>
                <a:srgbClr val="FFFFFF"/>
              </a:highlight>
              <a:latin typeface="Roboto"/>
              <a:ea typeface="Roboto"/>
              <a:cs typeface="Roboto"/>
              <a:sym typeface="Roboto"/>
            </a:endParaRPr>
          </a:p>
          <a:p>
            <a:pPr indent="-314325" lvl="0" marL="457200" marR="63500" rtl="0" algn="l">
              <a:spcBef>
                <a:spcPts val="0"/>
              </a:spcBef>
              <a:spcAft>
                <a:spcPts val="0"/>
              </a:spcAft>
              <a:buClr>
                <a:srgbClr val="001D35"/>
              </a:buClr>
              <a:buSzPts val="1350"/>
              <a:buFont typeface="Roboto"/>
              <a:buChar char="●"/>
            </a:pPr>
            <a:r>
              <a:rPr lang="en" sz="1350">
                <a:solidFill>
                  <a:srgbClr val="001D35"/>
                </a:solidFill>
                <a:highlight>
                  <a:srgbClr val="FFFFFF"/>
                </a:highlight>
                <a:latin typeface="Roboto"/>
                <a:ea typeface="Roboto"/>
                <a:cs typeface="Roboto"/>
                <a:sym typeface="Roboto"/>
              </a:rPr>
              <a:t>Copied from:  google / various sources</a:t>
            </a:r>
            <a:endParaRPr sz="1350">
              <a:solidFill>
                <a:srgbClr val="001D35"/>
              </a:solidFill>
              <a:highlight>
                <a:srgbClr val="FFFFFF"/>
              </a:highlight>
              <a:latin typeface="Roboto"/>
              <a:ea typeface="Roboto"/>
              <a:cs typeface="Roboto"/>
              <a:sym typeface="Roboto"/>
            </a:endParaRPr>
          </a:p>
          <a:p>
            <a:pPr indent="-314325" lvl="1" marL="914400" marR="63500" rtl="0" algn="l">
              <a:spcBef>
                <a:spcPts val="0"/>
              </a:spcBef>
              <a:spcAft>
                <a:spcPts val="0"/>
              </a:spcAft>
              <a:buClr>
                <a:srgbClr val="001D35"/>
              </a:buClr>
              <a:buSzPts val="1350"/>
              <a:buFont typeface="Roboto"/>
              <a:buChar char="○"/>
            </a:pPr>
            <a:r>
              <a:rPr lang="en" sz="1350">
                <a:solidFill>
                  <a:srgbClr val="001D35"/>
                </a:solidFill>
                <a:highlight>
                  <a:srgbClr val="FFFFFF"/>
                </a:highlight>
                <a:latin typeface="Roboto"/>
                <a:ea typeface="Roboto"/>
                <a:cs typeface="Roboto"/>
                <a:sym typeface="Roboto"/>
              </a:rPr>
              <a:t>https://www.google.com/search?q=curse+of+dimensionality+distance+of+points&amp;sca_esv=a1240fbab318ff70&amp;sca_upv=1&amp;ei=_KzEZuXCEqv9ptQP-JjBsQo&amp;ved=0ahUKEwjlsLPE6IOIAxWrvokEHXhMMKYQ4dUDCA8&amp;uact=5&amp;oq=curse+of+dimensionality+distance+of+points&amp;gs_lp=Egxnd3Mtd2l6LXNlcnAiKmN1cnNlIG9mIGRpbWVuc2lvbmFsaXR5IGRpc3RhbmNlIG9mIHBvaW50czIFECEYoAEyBRAhGKABMgUQIRigATIFECEYoAEyBRAhGKsCMgUQIRirAkisElDtA1jBEXABeACQAQCYAZ0BoAGiDqoBBDEzLja4AQPIAQD4AQGYAhOgAosOwgIKEAAYsAMY1gQYR8ICDRAAGIAEGLADGEMYigXCAgoQABiABBhDGIoFwgIFEAAYgATCAgsQABiABBiRAhiKBcICBhAAGBYYHsICCBAAGBYYHhgPwgILEAAYgAQYhgMYigXCAggQABiABBiiBMICBRAhGJ8FmAMAiAYBkAYKkgcEMTIuN6AH8YkB&amp;sclient=gws-wiz-serp</a:t>
            </a:r>
            <a:endParaRPr sz="1350">
              <a:solidFill>
                <a:srgbClr val="001D35"/>
              </a:solidFill>
              <a:highlight>
                <a:srgbClr val="FFFFFF"/>
              </a:highlight>
              <a:latin typeface="Roboto"/>
              <a:ea typeface="Roboto"/>
              <a:cs typeface="Roboto"/>
              <a:sym typeface="Robo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6"/>
          <p:cNvSpPr txBox="1"/>
          <p:nvPr>
            <p:ph idx="1" type="body"/>
          </p:nvPr>
        </p:nvSpPr>
        <p:spPr>
          <a:xfrm>
            <a:off x="311700" y="865125"/>
            <a:ext cx="8520600" cy="3703800"/>
          </a:xfrm>
          <a:prstGeom prst="rect">
            <a:avLst/>
          </a:prstGeom>
        </p:spPr>
        <p:txBody>
          <a:bodyPr anchorCtr="0" anchor="t" bIns="91425" lIns="91425" spcFirstLastPara="1" rIns="91425" wrap="square" tIns="91425">
            <a:normAutofit/>
          </a:bodyPr>
          <a:lstStyle/>
          <a:p>
            <a:pPr indent="-342900" lvl="0" marL="457200" marR="63500" rtl="0" algn="l">
              <a:spcBef>
                <a:spcPts val="0"/>
              </a:spcBef>
              <a:spcAft>
                <a:spcPts val="0"/>
              </a:spcAft>
              <a:buSzPts val="1800"/>
              <a:buChar char="●"/>
            </a:pPr>
            <a:r>
              <a:rPr lang="en" sz="1350">
                <a:solidFill>
                  <a:srgbClr val="001D35"/>
                </a:solidFill>
                <a:highlight>
                  <a:srgbClr val="FFFFFF"/>
                </a:highlight>
                <a:latin typeface="Roboto"/>
                <a:ea typeface="Roboto"/>
                <a:cs typeface="Roboto"/>
                <a:sym typeface="Roboto"/>
              </a:rPr>
              <a:t>The curse of dimensionality applies to DNA, where for s1, s2, in DNA(N), dist(s1,s2) = edit_distance(s1, s2) aka. ‘R’</a:t>
            </a:r>
            <a:endParaRPr sz="1350">
              <a:solidFill>
                <a:srgbClr val="001D35"/>
              </a:solidFill>
              <a:highlight>
                <a:srgbClr val="FFFFFF"/>
              </a:highlight>
              <a:latin typeface="Roboto"/>
              <a:ea typeface="Roboto"/>
              <a:cs typeface="Roboto"/>
              <a:sym typeface="Roboto"/>
            </a:endParaRPr>
          </a:p>
          <a:p>
            <a:pPr indent="-314325" lvl="1" marL="914400" marR="63500" rtl="0" algn="l">
              <a:spcBef>
                <a:spcPts val="0"/>
              </a:spcBef>
              <a:spcAft>
                <a:spcPts val="0"/>
              </a:spcAft>
              <a:buClr>
                <a:srgbClr val="001D35"/>
              </a:buClr>
              <a:buSzPts val="1350"/>
              <a:buFont typeface="Roboto"/>
              <a:buChar char="○"/>
            </a:pPr>
            <a:r>
              <a:rPr lang="en" sz="1350">
                <a:solidFill>
                  <a:srgbClr val="001D35"/>
                </a:solidFill>
                <a:highlight>
                  <a:srgbClr val="FFFFFF"/>
                </a:highlight>
                <a:latin typeface="Roboto"/>
                <a:ea typeface="Roboto"/>
                <a:cs typeface="Roboto"/>
                <a:sym typeface="Roboto"/>
              </a:rPr>
              <a:t>For N=1000, the PR(edit_distance(s1,s2)) converges to the range [500, 540].</a:t>
            </a:r>
            <a:endParaRPr sz="1350">
              <a:solidFill>
                <a:srgbClr val="001D35"/>
              </a:solidFill>
              <a:highlight>
                <a:srgbClr val="FFFFFF"/>
              </a:highlight>
              <a:latin typeface="Roboto"/>
              <a:ea typeface="Roboto"/>
              <a:cs typeface="Roboto"/>
              <a:sym typeface="Roboto"/>
            </a:endParaRPr>
          </a:p>
          <a:p>
            <a:pPr indent="-314325" lvl="2" marL="1371600" marR="63500" rtl="0" algn="l">
              <a:spcBef>
                <a:spcPts val="0"/>
              </a:spcBef>
              <a:spcAft>
                <a:spcPts val="0"/>
              </a:spcAft>
              <a:buClr>
                <a:srgbClr val="001D35"/>
              </a:buClr>
              <a:buSzPts val="1350"/>
              <a:buFont typeface="Roboto"/>
              <a:buChar char="■"/>
            </a:pPr>
            <a:r>
              <a:rPr lang="en" sz="1350">
                <a:solidFill>
                  <a:srgbClr val="001D35"/>
                </a:solidFill>
                <a:highlight>
                  <a:srgbClr val="FFFFFF"/>
                </a:highlight>
                <a:latin typeface="Roboto"/>
                <a:ea typeface="Roboto"/>
                <a:cs typeface="Roboto"/>
                <a:sym typeface="Roboto"/>
              </a:rPr>
              <a:t>Separate</a:t>
            </a:r>
            <a:r>
              <a:rPr lang="en" sz="1350">
                <a:solidFill>
                  <a:srgbClr val="001D35"/>
                </a:solidFill>
                <a:highlight>
                  <a:srgbClr val="FFFFFF"/>
                </a:highlight>
                <a:latin typeface="Roboto"/>
                <a:ea typeface="Roboto"/>
                <a:cs typeface="Roboto"/>
                <a:sym typeface="Roboto"/>
              </a:rPr>
              <a:t> function on the class which contains all dictionaries for this data structure was implemented to prove this via all pairs comparison of edit distance of all strings.  </a:t>
            </a:r>
            <a:r>
              <a:rPr b="1" lang="en" sz="1350">
                <a:solidFill>
                  <a:srgbClr val="001D35"/>
                </a:solidFill>
                <a:highlight>
                  <a:srgbClr val="FFFFFF"/>
                </a:highlight>
                <a:latin typeface="Roboto"/>
                <a:ea typeface="Roboto"/>
                <a:cs typeface="Roboto"/>
                <a:sym typeface="Roboto"/>
              </a:rPr>
              <a:t>Note the runtime of 𝐎(𝐌</a:t>
            </a:r>
            <a:r>
              <a:rPr b="1" baseline="30000" lang="en" sz="1350">
                <a:solidFill>
                  <a:srgbClr val="001D35"/>
                </a:solidFill>
                <a:highlight>
                  <a:srgbClr val="FFFFFF"/>
                </a:highlight>
                <a:latin typeface="Roboto"/>
                <a:ea typeface="Roboto"/>
                <a:cs typeface="Roboto"/>
                <a:sym typeface="Roboto"/>
              </a:rPr>
              <a:t>2</a:t>
            </a:r>
            <a:r>
              <a:rPr b="1" lang="en" sz="1350">
                <a:solidFill>
                  <a:srgbClr val="001D35"/>
                </a:solidFill>
                <a:highlight>
                  <a:srgbClr val="FFFFFF"/>
                </a:highlight>
                <a:latin typeface="Roboto"/>
                <a:ea typeface="Roboto"/>
                <a:cs typeface="Roboto"/>
                <a:sym typeface="Roboto"/>
              </a:rPr>
              <a:t>𝐍</a:t>
            </a:r>
            <a:r>
              <a:rPr b="1" baseline="30000" lang="en" sz="1350">
                <a:solidFill>
                  <a:srgbClr val="001D35"/>
                </a:solidFill>
                <a:highlight>
                  <a:srgbClr val="FFFFFF"/>
                </a:highlight>
                <a:latin typeface="Roboto"/>
                <a:ea typeface="Roboto"/>
                <a:cs typeface="Roboto"/>
                <a:sym typeface="Roboto"/>
              </a:rPr>
              <a:t>2</a:t>
            </a:r>
            <a:r>
              <a:rPr b="1" lang="en" sz="1350">
                <a:solidFill>
                  <a:srgbClr val="001D35"/>
                </a:solidFill>
                <a:highlight>
                  <a:srgbClr val="FFFFFF"/>
                </a:highlight>
                <a:latin typeface="Roboto"/>
                <a:ea typeface="Roboto"/>
                <a:cs typeface="Roboto"/>
                <a:sym typeface="Roboto"/>
              </a:rPr>
              <a:t>).</a:t>
            </a:r>
            <a:endParaRPr b="1" baseline="30000" sz="1350">
              <a:solidFill>
                <a:srgbClr val="001D35"/>
              </a:solidFill>
              <a:highlight>
                <a:srgbClr val="FFFFFF"/>
              </a:highlight>
              <a:latin typeface="Roboto"/>
              <a:ea typeface="Roboto"/>
              <a:cs typeface="Roboto"/>
              <a:sym typeface="Roboto"/>
            </a:endParaRPr>
          </a:p>
          <a:p>
            <a:pPr indent="-314325" lvl="1" marL="914400" marR="63500" rtl="0" algn="l">
              <a:spcBef>
                <a:spcPts val="0"/>
              </a:spcBef>
              <a:spcAft>
                <a:spcPts val="0"/>
              </a:spcAft>
              <a:buClr>
                <a:srgbClr val="001D35"/>
              </a:buClr>
              <a:buSzPts val="1350"/>
              <a:buFont typeface="Roboto"/>
              <a:buChar char="○"/>
            </a:pPr>
            <a:r>
              <a:rPr lang="en" sz="1350">
                <a:solidFill>
                  <a:srgbClr val="001D35"/>
                </a:solidFill>
                <a:highlight>
                  <a:srgbClr val="FFFFFF"/>
                </a:highlight>
                <a:latin typeface="Roboto"/>
                <a:ea typeface="Roboto"/>
                <a:cs typeface="Roboto"/>
                <a:sym typeface="Roboto"/>
              </a:rPr>
              <a:t>A relevant </a:t>
            </a:r>
            <a:r>
              <a:rPr lang="en" sz="1350">
                <a:solidFill>
                  <a:srgbClr val="001D35"/>
                </a:solidFill>
                <a:highlight>
                  <a:srgbClr val="FFFFFF"/>
                </a:highlight>
                <a:latin typeface="Roboto"/>
                <a:ea typeface="Roboto"/>
                <a:cs typeface="Roboto"/>
                <a:sym typeface="Roboto"/>
              </a:rPr>
              <a:t>corollary</a:t>
            </a:r>
            <a:r>
              <a:rPr lang="en" sz="1350">
                <a:solidFill>
                  <a:srgbClr val="001D35"/>
                </a:solidFill>
                <a:highlight>
                  <a:srgbClr val="FFFFFF"/>
                </a:highlight>
                <a:latin typeface="Roboto"/>
                <a:ea typeface="Roboto"/>
                <a:cs typeface="Roboto"/>
                <a:sym typeface="Roboto"/>
              </a:rPr>
              <a:t> is that PR(longest_common_shingle(s1,s2)) converges to the range [8,12].</a:t>
            </a:r>
            <a:endParaRPr sz="1350">
              <a:solidFill>
                <a:srgbClr val="001D35"/>
              </a:solidFill>
              <a:highlight>
                <a:srgbClr val="FFFFFF"/>
              </a:highlight>
              <a:latin typeface="Roboto"/>
              <a:ea typeface="Roboto"/>
              <a:cs typeface="Roboto"/>
              <a:sym typeface="Roboto"/>
            </a:endParaRPr>
          </a:p>
          <a:p>
            <a:pPr indent="-314325" lvl="0" marL="457200" marR="63500" rtl="0" algn="l">
              <a:spcBef>
                <a:spcPts val="0"/>
              </a:spcBef>
              <a:spcAft>
                <a:spcPts val="0"/>
              </a:spcAft>
              <a:buClr>
                <a:srgbClr val="001D35"/>
              </a:buClr>
              <a:buSzPts val="1350"/>
              <a:buFont typeface="Roboto"/>
              <a:buChar char="●"/>
            </a:pPr>
            <a:r>
              <a:rPr lang="en" sz="1350">
                <a:solidFill>
                  <a:srgbClr val="001D35"/>
                </a:solidFill>
                <a:highlight>
                  <a:srgbClr val="FFFFFF"/>
                </a:highlight>
                <a:latin typeface="Roboto"/>
                <a:ea typeface="Roboto"/>
                <a:cs typeface="Roboto"/>
                <a:sym typeface="Roboto"/>
              </a:rPr>
              <a:t>This is relevant to this algorithm because in the case where:</a:t>
            </a:r>
            <a:endParaRPr sz="1350">
              <a:solidFill>
                <a:srgbClr val="001D35"/>
              </a:solidFill>
              <a:highlight>
                <a:srgbClr val="FFFFFF"/>
              </a:highlight>
              <a:latin typeface="Roboto"/>
              <a:ea typeface="Roboto"/>
              <a:cs typeface="Roboto"/>
              <a:sym typeface="Roboto"/>
            </a:endParaRPr>
          </a:p>
          <a:p>
            <a:pPr indent="-314325" lvl="1" marL="914400" marR="63500" rtl="0" algn="l">
              <a:spcBef>
                <a:spcPts val="0"/>
              </a:spcBef>
              <a:spcAft>
                <a:spcPts val="0"/>
              </a:spcAft>
              <a:buClr>
                <a:srgbClr val="001D35"/>
              </a:buClr>
              <a:buSzPts val="1350"/>
              <a:buFont typeface="Roboto"/>
              <a:buChar char="○"/>
            </a:pPr>
            <a:r>
              <a:rPr lang="en" sz="1350">
                <a:solidFill>
                  <a:srgbClr val="001D35"/>
                </a:solidFill>
                <a:highlight>
                  <a:srgbClr val="FFFFFF"/>
                </a:highlight>
                <a:latin typeface="Roboto"/>
                <a:ea typeface="Roboto"/>
                <a:cs typeface="Roboto"/>
                <a:sym typeface="Roboto"/>
              </a:rPr>
              <a:t>S = floor(N/(R+1) ⇒ 12 = floor(1000/(R+1))</a:t>
            </a:r>
            <a:r>
              <a:rPr lang="en" sz="1350">
                <a:solidFill>
                  <a:srgbClr val="001D35"/>
                </a:solidFill>
                <a:highlight>
                  <a:srgbClr val="FFFFFF"/>
                </a:highlight>
                <a:latin typeface="Roboto"/>
                <a:ea typeface="Roboto"/>
                <a:cs typeface="Roboto"/>
                <a:sym typeface="Roboto"/>
              </a:rPr>
              <a:t> </a:t>
            </a:r>
            <a:r>
              <a:rPr lang="en" sz="1350">
                <a:solidFill>
                  <a:srgbClr val="001D35"/>
                </a:solidFill>
                <a:highlight>
                  <a:srgbClr val="FFFFFF"/>
                </a:highlight>
                <a:latin typeface="Roboto"/>
                <a:ea typeface="Roboto"/>
                <a:cs typeface="Roboto"/>
                <a:sym typeface="Roboto"/>
              </a:rPr>
              <a:t>⇒ R = 83, the algorithm becomes obsolete due to the curse of dimensionality.</a:t>
            </a:r>
            <a:endParaRPr sz="1350">
              <a:solidFill>
                <a:srgbClr val="001D35"/>
              </a:solidFill>
              <a:highlight>
                <a:srgbClr val="FFFFFF"/>
              </a:highlight>
              <a:latin typeface="Roboto"/>
              <a:ea typeface="Roboto"/>
              <a:cs typeface="Roboto"/>
              <a:sym typeface="Roboto"/>
            </a:endParaRPr>
          </a:p>
          <a:p>
            <a:pPr indent="-314325" lvl="1" marL="914400" marR="63500" rtl="0" algn="l">
              <a:spcBef>
                <a:spcPts val="0"/>
              </a:spcBef>
              <a:spcAft>
                <a:spcPts val="0"/>
              </a:spcAft>
              <a:buClr>
                <a:srgbClr val="001D35"/>
              </a:buClr>
              <a:buSzPts val="1350"/>
              <a:buFont typeface="Roboto"/>
              <a:buChar char="○"/>
            </a:pPr>
            <a:r>
              <a:rPr b="1" i="1" lang="en" sz="1350">
                <a:solidFill>
                  <a:srgbClr val="001D35"/>
                </a:solidFill>
                <a:highlight>
                  <a:schemeClr val="lt1"/>
                </a:highlight>
                <a:latin typeface="Roboto"/>
                <a:ea typeface="Roboto"/>
                <a:cs typeface="Roboto"/>
                <a:sym typeface="Roboto"/>
              </a:rPr>
              <a:t>The algorithm only produces relevant results, therefore, for parameter sets where N &gt;&gt; R .</a:t>
            </a:r>
            <a:endParaRPr b="1" i="1" sz="1350">
              <a:solidFill>
                <a:srgbClr val="001D35"/>
              </a:solidFill>
              <a:highlight>
                <a:schemeClr val="lt1"/>
              </a:highlight>
              <a:latin typeface="Roboto"/>
              <a:ea typeface="Roboto"/>
              <a:cs typeface="Roboto"/>
              <a:sym typeface="Roboto"/>
            </a:endParaRPr>
          </a:p>
        </p:txBody>
      </p:sp>
      <p:sp>
        <p:nvSpPr>
          <p:cNvPr id="200" name="Google Shape;200;p36"/>
          <p:cNvSpPr txBox="1"/>
          <p:nvPr>
            <p:ph type="title"/>
          </p:nvPr>
        </p:nvSpPr>
        <p:spPr>
          <a:xfrm>
            <a:off x="311700" y="2338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Curse of dimensionality - Discussion</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Sampling Technique 2:  Guided Random Sampling - Intuition</a:t>
            </a:r>
            <a:endParaRPr/>
          </a:p>
        </p:txBody>
      </p:sp>
      <p:sp>
        <p:nvSpPr>
          <p:cNvPr id="206" name="Google Shape;206;p37"/>
          <p:cNvSpPr txBox="1"/>
          <p:nvPr>
            <p:ph idx="1" type="body"/>
          </p:nvPr>
        </p:nvSpPr>
        <p:spPr>
          <a:xfrm>
            <a:off x="311700" y="1344875"/>
            <a:ext cx="8520600" cy="3593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Aka, ‘Clustered’ Random Sampling</a:t>
            </a:r>
            <a:endParaRPr/>
          </a:p>
          <a:p>
            <a:pPr indent="-342900" lvl="0" marL="457200" rtl="0" algn="l">
              <a:spcBef>
                <a:spcPts val="0"/>
              </a:spcBef>
              <a:spcAft>
                <a:spcPts val="0"/>
              </a:spcAft>
              <a:buSzPts val="1800"/>
              <a:buChar char="●"/>
            </a:pPr>
            <a:r>
              <a:rPr lang="en"/>
              <a:t>Generate a set of random DNA sequences and generate clusters around those sequences with edit distance R.</a:t>
            </a:r>
            <a:endParaRPr/>
          </a:p>
          <a:p>
            <a:pPr indent="-342900" lvl="0" marL="457200" rtl="0" algn="l">
              <a:spcBef>
                <a:spcPts val="0"/>
              </a:spcBef>
              <a:spcAft>
                <a:spcPts val="0"/>
              </a:spcAft>
              <a:buSzPts val="1800"/>
              <a:buChar char="●"/>
            </a:pPr>
            <a:r>
              <a:rPr lang="en"/>
              <a:t>Determine precision and recall for each seed from the set of seeds.</a:t>
            </a:r>
            <a:endParaRPr/>
          </a:p>
          <a:p>
            <a:pPr indent="-317500" lvl="1" marL="914400" rtl="0" algn="l">
              <a:spcBef>
                <a:spcPts val="0"/>
              </a:spcBef>
              <a:spcAft>
                <a:spcPts val="0"/>
              </a:spcAft>
              <a:buSzPts val="1400"/>
              <a:buChar char="○"/>
            </a:pPr>
            <a:r>
              <a:rPr lang="en"/>
              <a:t>Does the algorithm return the entire cluster for each seed?</a:t>
            </a:r>
            <a:endParaRPr/>
          </a:p>
          <a:p>
            <a:pPr indent="-317500" lvl="1" marL="914400" rtl="0" algn="l">
              <a:spcBef>
                <a:spcPts val="0"/>
              </a:spcBef>
              <a:spcAft>
                <a:spcPts val="0"/>
              </a:spcAft>
              <a:buSzPts val="1400"/>
              <a:buChar char="○"/>
            </a:pPr>
            <a:r>
              <a:rPr lang="en"/>
              <a:t>Does the algorithm return DNA sequences from other clusters?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Sampling Technique 2:  Guided Random Sampling - 2D Visualization</a:t>
            </a:r>
            <a:endParaRPr/>
          </a:p>
        </p:txBody>
      </p:sp>
      <p:sp>
        <p:nvSpPr>
          <p:cNvPr id="212" name="Google Shape;212;p38"/>
          <p:cNvSpPr txBox="1"/>
          <p:nvPr>
            <p:ph idx="1" type="body"/>
          </p:nvPr>
        </p:nvSpPr>
        <p:spPr>
          <a:xfrm>
            <a:off x="311700" y="1344875"/>
            <a:ext cx="8520600" cy="3593700"/>
          </a:xfrm>
          <a:prstGeom prst="rect">
            <a:avLst/>
          </a:prstGeom>
        </p:spPr>
        <p:txBody>
          <a:bodyPr anchorCtr="0" anchor="t" bIns="91425" lIns="91425" spcFirstLastPara="1" rIns="91425" wrap="square" tIns="91425">
            <a:normAutofit/>
          </a:bodyPr>
          <a:lstStyle/>
          <a:p>
            <a:pPr indent="0" lvl="0" marL="457200" rtl="0" algn="l">
              <a:spcBef>
                <a:spcPts val="0"/>
              </a:spcBef>
              <a:spcAft>
                <a:spcPts val="1200"/>
              </a:spcAft>
              <a:buNone/>
            </a:pPr>
            <a:r>
              <a:rPr i="1" lang="en"/>
              <a:t>Insert visualization here</a:t>
            </a:r>
            <a:endParaRPr i="1"/>
          </a:p>
        </p:txBody>
      </p:sp>
      <p:pic>
        <p:nvPicPr>
          <p:cNvPr id="213" name="Google Shape;213;p38"/>
          <p:cNvPicPr preferRelativeResize="0"/>
          <p:nvPr/>
        </p:nvPicPr>
        <p:blipFill>
          <a:blip r:embed="rId3">
            <a:alphaModFix/>
          </a:blip>
          <a:stretch>
            <a:fillRect/>
          </a:stretch>
        </p:blipFill>
        <p:spPr>
          <a:xfrm>
            <a:off x="256250" y="1268112"/>
            <a:ext cx="6661725" cy="3747225"/>
          </a:xfrm>
          <a:prstGeom prst="rect">
            <a:avLst/>
          </a:prstGeom>
          <a:noFill/>
          <a:ln>
            <a:noFill/>
          </a:ln>
        </p:spPr>
      </p:pic>
      <p:sp>
        <p:nvSpPr>
          <p:cNvPr id="214" name="Google Shape;214;p38"/>
          <p:cNvSpPr txBox="1"/>
          <p:nvPr/>
        </p:nvSpPr>
        <p:spPr>
          <a:xfrm>
            <a:off x="5923625" y="1301150"/>
            <a:ext cx="2819400" cy="33243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2"/>
              </a:buClr>
              <a:buSzPts val="1800"/>
              <a:buChar char="●"/>
            </a:pPr>
            <a:r>
              <a:rPr lang="en" sz="1800">
                <a:solidFill>
                  <a:schemeClr val="dk2"/>
                </a:solidFill>
              </a:rPr>
              <a:t>Each seed is at the center of its own cluster </a:t>
            </a:r>
            <a:endParaRPr sz="1800">
              <a:solidFill>
                <a:schemeClr val="dk2"/>
              </a:solidFill>
            </a:endParaRPr>
          </a:p>
          <a:p>
            <a:pPr indent="-342900" lvl="0" marL="457200" rtl="0" algn="l">
              <a:spcBef>
                <a:spcPts val="0"/>
              </a:spcBef>
              <a:spcAft>
                <a:spcPts val="0"/>
              </a:spcAft>
              <a:buClr>
                <a:schemeClr val="dk2"/>
              </a:buClr>
              <a:buSzPts val="1800"/>
              <a:buChar char="●"/>
            </a:pPr>
            <a:r>
              <a:rPr lang="en" sz="1800">
                <a:solidFill>
                  <a:schemeClr val="dk2"/>
                </a:solidFill>
              </a:rPr>
              <a:t>Each cluster is of size R</a:t>
            </a:r>
            <a:endParaRPr sz="1800">
              <a:solidFill>
                <a:schemeClr val="dk2"/>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Sampling Technique 2:  Guided Random Sampling - Precise definition</a:t>
            </a:r>
            <a:endParaRPr/>
          </a:p>
        </p:txBody>
      </p:sp>
      <p:sp>
        <p:nvSpPr>
          <p:cNvPr id="220" name="Google Shape;220;p39"/>
          <p:cNvSpPr txBox="1"/>
          <p:nvPr>
            <p:ph idx="1" type="body"/>
          </p:nvPr>
        </p:nvSpPr>
        <p:spPr>
          <a:xfrm>
            <a:off x="311700" y="1344875"/>
            <a:ext cx="8520600" cy="3593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Given M, N, R, pick the following new parameter:</a:t>
            </a:r>
            <a:endParaRPr/>
          </a:p>
          <a:p>
            <a:pPr indent="-317500" lvl="1" marL="914400" rtl="0" algn="l">
              <a:spcBef>
                <a:spcPts val="0"/>
              </a:spcBef>
              <a:spcAft>
                <a:spcPts val="0"/>
              </a:spcAft>
              <a:buSzPts val="1400"/>
              <a:buChar char="○"/>
            </a:pPr>
            <a:r>
              <a:rPr lang="en"/>
              <a:t>The number of initial random dna seeds </a:t>
            </a:r>
            <a:r>
              <a:rPr i="1" lang="en"/>
              <a:t>seeds</a:t>
            </a:r>
            <a:r>
              <a:rPr lang="en"/>
              <a:t> parameter.</a:t>
            </a:r>
            <a:endParaRPr/>
          </a:p>
          <a:p>
            <a:pPr indent="-342900" lvl="0" marL="457200" rtl="0" algn="l">
              <a:spcBef>
                <a:spcPts val="0"/>
              </a:spcBef>
              <a:spcAft>
                <a:spcPts val="0"/>
              </a:spcAft>
              <a:buSzPts val="1800"/>
              <a:buChar char="●"/>
            </a:pPr>
            <a:r>
              <a:rPr lang="en"/>
              <a:t>Pick </a:t>
            </a:r>
            <a:r>
              <a:rPr i="1" lang="en"/>
              <a:t>seeds</a:t>
            </a:r>
            <a:r>
              <a:rPr lang="en"/>
              <a:t> random DNA sequences to start.</a:t>
            </a:r>
            <a:endParaRPr/>
          </a:p>
          <a:p>
            <a:pPr indent="-317500" lvl="1" marL="914400" rtl="0" algn="l">
              <a:spcBef>
                <a:spcPts val="0"/>
              </a:spcBef>
              <a:spcAft>
                <a:spcPts val="0"/>
              </a:spcAft>
              <a:buSzPts val="1400"/>
              <a:buChar char="○"/>
            </a:pPr>
            <a:r>
              <a:rPr lang="en"/>
              <a:t>Denote </a:t>
            </a:r>
            <a:r>
              <a:rPr i="1" lang="en"/>
              <a:t>steps = math.floor(R/2)</a:t>
            </a:r>
            <a:endParaRPr i="1"/>
          </a:p>
          <a:p>
            <a:pPr indent="-317500" lvl="1" marL="914400" rtl="0" algn="l">
              <a:spcBef>
                <a:spcPts val="0"/>
              </a:spcBef>
              <a:spcAft>
                <a:spcPts val="0"/>
              </a:spcAft>
              <a:buSzPts val="1400"/>
              <a:buChar char="○"/>
            </a:pPr>
            <a:r>
              <a:rPr lang="en"/>
              <a:t>Compute </a:t>
            </a:r>
            <a:r>
              <a:rPr i="1" lang="en"/>
              <a:t>cluster_size = (M - seeds)/seeds</a:t>
            </a:r>
            <a:endParaRPr/>
          </a:p>
          <a:p>
            <a:pPr indent="-342900" lvl="0" marL="457200" rtl="0" algn="l">
              <a:spcBef>
                <a:spcPts val="0"/>
              </a:spcBef>
              <a:spcAft>
                <a:spcPts val="0"/>
              </a:spcAft>
              <a:buSzPts val="1800"/>
              <a:buChar char="●"/>
            </a:pPr>
            <a:r>
              <a:rPr lang="en"/>
              <a:t>For each seed generated at random, pick </a:t>
            </a:r>
            <a:r>
              <a:rPr i="1" lang="en"/>
              <a:t>cluster_size</a:t>
            </a:r>
            <a:r>
              <a:rPr lang="en"/>
              <a:t> new DNA sequences within edit distance R from the seed.</a:t>
            </a:r>
            <a:endParaRPr/>
          </a:p>
          <a:p>
            <a:pPr indent="-342900" lvl="0" marL="457200" rtl="0" algn="l">
              <a:spcBef>
                <a:spcPts val="0"/>
              </a:spcBef>
              <a:spcAft>
                <a:spcPts val="0"/>
              </a:spcAft>
              <a:buSzPts val="1800"/>
              <a:buChar char="●"/>
            </a:pPr>
            <a:r>
              <a:rPr lang="en"/>
              <a:t>If there is any remainder (M - seeds*cluster_size + seeds), pick seeds at random and add DNA sequences to their cluster.</a:t>
            </a:r>
            <a:endParaRPr/>
          </a:p>
          <a:p>
            <a:pPr indent="0" lvl="0" marL="0" rtl="0" algn="l">
              <a:spcBef>
                <a:spcPts val="1200"/>
              </a:spcBef>
              <a:spcAft>
                <a:spcPts val="120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Sampling Technique 2:  Guided Random Sampling - Experiment design</a:t>
            </a:r>
            <a:endParaRPr/>
          </a:p>
        </p:txBody>
      </p:sp>
      <p:sp>
        <p:nvSpPr>
          <p:cNvPr id="226" name="Google Shape;226;p40"/>
          <p:cNvSpPr txBox="1"/>
          <p:nvPr>
            <p:ph idx="1" type="body"/>
          </p:nvPr>
        </p:nvSpPr>
        <p:spPr>
          <a:xfrm>
            <a:off x="311700" y="1344875"/>
            <a:ext cx="8520600" cy="3593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Across 5 Experiments (4 for the R=50 case):</a:t>
            </a:r>
            <a:endParaRPr/>
          </a:p>
          <a:p>
            <a:pPr indent="-317500" lvl="1" marL="914400" rtl="0" algn="l">
              <a:spcBef>
                <a:spcPts val="0"/>
              </a:spcBef>
              <a:spcAft>
                <a:spcPts val="0"/>
              </a:spcAft>
              <a:buSzPts val="1400"/>
              <a:buChar char="○"/>
            </a:pPr>
            <a:r>
              <a:rPr lang="en"/>
              <a:t>M = 100,000</a:t>
            </a:r>
            <a:endParaRPr/>
          </a:p>
          <a:p>
            <a:pPr indent="-317500" lvl="1" marL="914400" rtl="0" algn="l">
              <a:spcBef>
                <a:spcPts val="0"/>
              </a:spcBef>
              <a:spcAft>
                <a:spcPts val="0"/>
              </a:spcAft>
              <a:buSzPts val="1400"/>
              <a:buChar char="○"/>
            </a:pPr>
            <a:r>
              <a:rPr lang="en"/>
              <a:t>N = 1,000</a:t>
            </a:r>
            <a:endParaRPr/>
          </a:p>
          <a:p>
            <a:pPr indent="-317500" lvl="1" marL="914400" rtl="0" algn="l">
              <a:spcBef>
                <a:spcPts val="0"/>
              </a:spcBef>
              <a:spcAft>
                <a:spcPts val="0"/>
              </a:spcAft>
              <a:buSzPts val="1400"/>
              <a:buChar char="○"/>
            </a:pPr>
            <a:r>
              <a:rPr lang="en"/>
              <a:t>R = {10, 50}</a:t>
            </a:r>
            <a:endParaRPr/>
          </a:p>
          <a:p>
            <a:pPr indent="-317500" lvl="1" marL="914400" rtl="0" algn="l">
              <a:spcBef>
                <a:spcPts val="0"/>
              </a:spcBef>
              <a:spcAft>
                <a:spcPts val="0"/>
              </a:spcAft>
              <a:buSzPts val="1400"/>
              <a:buChar char="○"/>
            </a:pPr>
            <a:r>
              <a:rPr lang="en"/>
              <a:t>S = {90, 19} = {floor(N/(R+1))}</a:t>
            </a:r>
            <a:endParaRPr/>
          </a:p>
          <a:p>
            <a:pPr indent="-317500" lvl="1" marL="914400" rtl="0" algn="l">
              <a:spcBef>
                <a:spcPts val="0"/>
              </a:spcBef>
              <a:spcAft>
                <a:spcPts val="0"/>
              </a:spcAft>
              <a:buSzPts val="1400"/>
              <a:buChar char="○"/>
            </a:pPr>
            <a:r>
              <a:rPr lang="en"/>
              <a:t>Num_dna_cluster_seeds = 500</a:t>
            </a:r>
            <a:endParaRPr/>
          </a:p>
          <a:p>
            <a:pPr indent="-342900" lvl="0" marL="457200" rtl="0" algn="l">
              <a:spcBef>
                <a:spcPts val="0"/>
              </a:spcBef>
              <a:spcAft>
                <a:spcPts val="0"/>
              </a:spcAft>
              <a:buSzPts val="1800"/>
              <a:buChar char="●"/>
            </a:pPr>
            <a:r>
              <a:rPr b="1" lang="en"/>
              <a:t>Experiment definition</a:t>
            </a:r>
            <a:r>
              <a:rPr lang="en"/>
              <a:t>:  Determine the precision and recall for each of the 500 seeds of each experiment and aggregate across all datasets.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Sampling Technique 2:  Guided Random Sampling - Results</a:t>
            </a:r>
            <a:endParaRPr/>
          </a:p>
        </p:txBody>
      </p:sp>
      <p:sp>
        <p:nvSpPr>
          <p:cNvPr id="232" name="Google Shape;232;p41"/>
          <p:cNvSpPr txBox="1"/>
          <p:nvPr>
            <p:ph idx="1" type="body"/>
          </p:nvPr>
        </p:nvSpPr>
        <p:spPr>
          <a:xfrm>
            <a:off x="311700" y="1344875"/>
            <a:ext cx="8520600" cy="3593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Across 5 Experiments:</a:t>
            </a:r>
            <a:endParaRPr/>
          </a:p>
          <a:p>
            <a:pPr indent="-317500" lvl="1" marL="914400" rtl="0" algn="l">
              <a:spcBef>
                <a:spcPts val="0"/>
              </a:spcBef>
              <a:spcAft>
                <a:spcPts val="0"/>
              </a:spcAft>
              <a:buSzPts val="1400"/>
              <a:buChar char="○"/>
            </a:pPr>
            <a:r>
              <a:rPr lang="en"/>
              <a:t>M = 100,000</a:t>
            </a:r>
            <a:endParaRPr/>
          </a:p>
          <a:p>
            <a:pPr indent="-317500" lvl="1" marL="914400" rtl="0" algn="l">
              <a:spcBef>
                <a:spcPts val="0"/>
              </a:spcBef>
              <a:spcAft>
                <a:spcPts val="0"/>
              </a:spcAft>
              <a:buSzPts val="1400"/>
              <a:buChar char="○"/>
            </a:pPr>
            <a:r>
              <a:rPr lang="en"/>
              <a:t>N = 1,000</a:t>
            </a:r>
            <a:endParaRPr/>
          </a:p>
          <a:p>
            <a:pPr indent="-317500" lvl="1" marL="914400" rtl="0" algn="l">
              <a:spcBef>
                <a:spcPts val="0"/>
              </a:spcBef>
              <a:spcAft>
                <a:spcPts val="0"/>
              </a:spcAft>
              <a:buSzPts val="1400"/>
              <a:buChar char="○"/>
            </a:pPr>
            <a:r>
              <a:rPr lang="en"/>
              <a:t>R = {10, 50}</a:t>
            </a:r>
            <a:endParaRPr/>
          </a:p>
          <a:p>
            <a:pPr indent="-317500" lvl="1" marL="914400" rtl="0" algn="l">
              <a:spcBef>
                <a:spcPts val="0"/>
              </a:spcBef>
              <a:spcAft>
                <a:spcPts val="0"/>
              </a:spcAft>
              <a:buSzPts val="1400"/>
              <a:buChar char="○"/>
            </a:pPr>
            <a:r>
              <a:rPr lang="en"/>
              <a:t>S = {90, 19} = {floor(N/(R+1))}</a:t>
            </a:r>
            <a:endParaRPr/>
          </a:p>
          <a:p>
            <a:pPr indent="-317500" lvl="1" marL="914400" rtl="0" algn="l">
              <a:spcBef>
                <a:spcPts val="0"/>
              </a:spcBef>
              <a:spcAft>
                <a:spcPts val="0"/>
              </a:spcAft>
              <a:buSzPts val="1400"/>
              <a:buChar char="○"/>
            </a:pPr>
            <a:r>
              <a:rPr lang="en"/>
              <a:t>Num_dna_cluster_seeds = 500</a:t>
            </a:r>
            <a:endParaRPr/>
          </a:p>
          <a:p>
            <a:pPr indent="-342900" lvl="0" marL="457200" rtl="0" algn="l">
              <a:spcBef>
                <a:spcPts val="0"/>
              </a:spcBef>
              <a:spcAft>
                <a:spcPts val="0"/>
              </a:spcAft>
              <a:buSzPts val="1800"/>
              <a:buChar char="●"/>
            </a:pPr>
            <a:r>
              <a:rPr b="1" lang="en"/>
              <a:t>Results:</a:t>
            </a:r>
            <a:endParaRPr b="1"/>
          </a:p>
          <a:p>
            <a:pPr indent="-317500" lvl="1" marL="914400" rtl="0" algn="l">
              <a:spcBef>
                <a:spcPts val="0"/>
              </a:spcBef>
              <a:spcAft>
                <a:spcPts val="0"/>
              </a:spcAft>
              <a:buSzPts val="1400"/>
              <a:buChar char="○"/>
            </a:pPr>
            <a:r>
              <a:rPr b="1" lang="en"/>
              <a:t>R = 10:  </a:t>
            </a:r>
            <a:r>
              <a:rPr lang="en"/>
              <a:t>Perfect precision and recall for all samples due to the curse of dimensionality and curse of dimensionality limit(N) &gt;&gt; R</a:t>
            </a:r>
            <a:endParaRPr/>
          </a:p>
          <a:p>
            <a:pPr indent="-317500" lvl="1" marL="914400" rtl="0" algn="l">
              <a:spcBef>
                <a:spcPts val="0"/>
              </a:spcBef>
              <a:spcAft>
                <a:spcPts val="0"/>
              </a:spcAft>
              <a:buSzPts val="1400"/>
              <a:buChar char="○"/>
            </a:pPr>
            <a:r>
              <a:rPr b="1" lang="en"/>
              <a:t>R = 50:  Nearly</a:t>
            </a:r>
            <a:r>
              <a:rPr lang="en"/>
              <a:t> perfect precision and perfect recall across all samples.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Statement</a:t>
            </a:r>
            <a:endParaRPr/>
          </a:p>
        </p:txBody>
      </p:sp>
      <p:sp>
        <p:nvSpPr>
          <p:cNvPr id="71" name="Google Shape;71;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Given a corpus of M DNA sequences each of length N and a query string q of length N, find all DNA sequences within edit distance R from q.</a:t>
            </a:r>
            <a:endParaRPr/>
          </a:p>
          <a:p>
            <a:pPr indent="-317500" lvl="1" marL="914400" rtl="0" algn="l">
              <a:spcBef>
                <a:spcPts val="0"/>
              </a:spcBef>
              <a:spcAft>
                <a:spcPts val="0"/>
              </a:spcAft>
              <a:buSzPts val="1400"/>
              <a:buChar char="○"/>
            </a:pPr>
            <a:r>
              <a:rPr lang="en"/>
              <a:t>A DNA sequence is defined as a string of length N composed of characters picked from the following alphabet:</a:t>
            </a:r>
            <a:endParaRPr/>
          </a:p>
          <a:p>
            <a:pPr indent="-317500" lvl="2" marL="1371600" rtl="0" algn="l">
              <a:spcBef>
                <a:spcPts val="0"/>
              </a:spcBef>
              <a:spcAft>
                <a:spcPts val="0"/>
              </a:spcAft>
              <a:buSzPts val="1400"/>
              <a:buChar char="■"/>
            </a:pPr>
            <a:r>
              <a:rPr lang="en"/>
              <a:t>{‘A’, ‘T’, ‘G’, ‘C’}</a:t>
            </a:r>
            <a:endParaRPr/>
          </a:p>
          <a:p>
            <a:pPr indent="-317500" lvl="1" marL="914400" rtl="0" algn="l">
              <a:spcBef>
                <a:spcPts val="0"/>
              </a:spcBef>
              <a:spcAft>
                <a:spcPts val="0"/>
              </a:spcAft>
              <a:buSzPts val="1400"/>
              <a:buChar char="○"/>
            </a:pPr>
            <a:r>
              <a:rPr lang="en"/>
              <a:t>Edit distance is defined as the Levenshtein distance between the two strings.  It is a count of the minimum number of insertions, deletions, and substitutions necessary to turn the first string into the second.</a:t>
            </a:r>
            <a:endParaRPr/>
          </a:p>
          <a:p>
            <a:pPr indent="-342900" lvl="0" marL="457200" rtl="0" algn="l">
              <a:spcBef>
                <a:spcPts val="0"/>
              </a:spcBef>
              <a:spcAft>
                <a:spcPts val="0"/>
              </a:spcAft>
              <a:buSzPts val="1800"/>
              <a:buChar char="●"/>
            </a:pPr>
            <a:r>
              <a:rPr lang="en"/>
              <a:t>Use Locality Sensitive Hashing to solve this problem</a:t>
            </a:r>
            <a:endParaRPr/>
          </a:p>
          <a:p>
            <a:pPr indent="0" lvl="0" marL="0" rtl="0" algn="l">
              <a:spcBef>
                <a:spcPts val="1200"/>
              </a:spcBef>
              <a:spcAft>
                <a:spcPts val="120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42"/>
          <p:cNvSpPr txBox="1"/>
          <p:nvPr>
            <p:ph type="title"/>
          </p:nvPr>
        </p:nvSpPr>
        <p:spPr>
          <a:xfrm>
            <a:off x="311700" y="2405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Sampling Technique 3:  Centered Random Sampling - Intuition</a:t>
            </a:r>
            <a:endParaRPr/>
          </a:p>
        </p:txBody>
      </p:sp>
      <p:sp>
        <p:nvSpPr>
          <p:cNvPr id="238" name="Google Shape;238;p42"/>
          <p:cNvSpPr txBox="1"/>
          <p:nvPr>
            <p:ph idx="1" type="body"/>
          </p:nvPr>
        </p:nvSpPr>
        <p:spPr>
          <a:xfrm>
            <a:off x="311700" y="1211150"/>
            <a:ext cx="8520600" cy="37275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Pick one DNA sequence at random and a new parameter </a:t>
            </a:r>
            <a:r>
              <a:rPr i="1" lang="en"/>
              <a:t>max_edit_distance</a:t>
            </a:r>
            <a:r>
              <a:rPr lang="en"/>
              <a:t> </a:t>
            </a:r>
            <a:r>
              <a:rPr i="1" lang="en"/>
              <a:t>= E </a:t>
            </a:r>
            <a:r>
              <a:rPr lang="en"/>
              <a:t>where </a:t>
            </a:r>
            <a:r>
              <a:rPr i="1" lang="en"/>
              <a:t>E </a:t>
            </a:r>
            <a:r>
              <a:rPr i="1" lang="en"/>
              <a:t>&gt;&gt; </a:t>
            </a:r>
            <a:r>
              <a:rPr lang="en"/>
              <a:t>R.</a:t>
            </a:r>
            <a:endParaRPr/>
          </a:p>
          <a:p>
            <a:pPr indent="-342900" lvl="0" marL="457200" rtl="0" algn="l">
              <a:spcBef>
                <a:spcPts val="0"/>
              </a:spcBef>
              <a:spcAft>
                <a:spcPts val="0"/>
              </a:spcAft>
              <a:buSzPts val="1800"/>
              <a:buChar char="●"/>
            </a:pPr>
            <a:r>
              <a:rPr lang="en"/>
              <a:t>The entire dataset will be a cluster where all sequences are within </a:t>
            </a:r>
            <a:r>
              <a:rPr i="1" lang="en"/>
              <a:t>E </a:t>
            </a:r>
            <a:r>
              <a:rPr lang="en"/>
              <a:t>of the cluster.  </a:t>
            </a:r>
            <a:endParaRPr/>
          </a:p>
          <a:p>
            <a:pPr indent="-342900" lvl="0" marL="457200" rtl="0" algn="l">
              <a:spcBef>
                <a:spcPts val="0"/>
              </a:spcBef>
              <a:spcAft>
                <a:spcPts val="0"/>
              </a:spcAft>
              <a:buSzPts val="1800"/>
              <a:buChar char="●"/>
            </a:pPr>
            <a:r>
              <a:rPr lang="en"/>
              <a:t>The only sample query used will be the center point of the cluster.</a:t>
            </a:r>
            <a:endParaRPr/>
          </a:p>
          <a:p>
            <a:pPr indent="-317500" lvl="1" marL="914400" rtl="0" algn="l">
              <a:spcBef>
                <a:spcPts val="0"/>
              </a:spcBef>
              <a:spcAft>
                <a:spcPts val="0"/>
              </a:spcAft>
              <a:buSzPts val="1400"/>
              <a:buChar char="○"/>
            </a:pPr>
            <a:r>
              <a:rPr lang="en"/>
              <a:t>This sampling technique is used to prove precision and recall far more thoroughly.</a:t>
            </a:r>
            <a:endParaRPr/>
          </a:p>
          <a:p>
            <a:pPr indent="-317500" lvl="1" marL="914400" rtl="0" algn="l">
              <a:spcBef>
                <a:spcPts val="0"/>
              </a:spcBef>
              <a:spcAft>
                <a:spcPts val="0"/>
              </a:spcAft>
              <a:buSzPts val="1400"/>
              <a:buChar char="○"/>
            </a:pPr>
            <a:r>
              <a:rPr lang="en"/>
              <a:t>Does the algorithm retrieve the entire cluster?  How many points outside the cluster does it retrieve?</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43"/>
          <p:cNvSpPr txBox="1"/>
          <p:nvPr>
            <p:ph type="title"/>
          </p:nvPr>
        </p:nvSpPr>
        <p:spPr>
          <a:xfrm>
            <a:off x="311700" y="2405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Sampling Technique 3:  Centered Random Sampling - 2D Visualization</a:t>
            </a:r>
            <a:endParaRPr/>
          </a:p>
        </p:txBody>
      </p:sp>
      <p:sp>
        <p:nvSpPr>
          <p:cNvPr id="244" name="Google Shape;244;p43"/>
          <p:cNvSpPr txBox="1"/>
          <p:nvPr>
            <p:ph idx="1" type="body"/>
          </p:nvPr>
        </p:nvSpPr>
        <p:spPr>
          <a:xfrm>
            <a:off x="311700" y="1211150"/>
            <a:ext cx="8520600" cy="3727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245" name="Google Shape;245;p43"/>
          <p:cNvSpPr txBox="1"/>
          <p:nvPr/>
        </p:nvSpPr>
        <p:spPr>
          <a:xfrm>
            <a:off x="5817275" y="1211150"/>
            <a:ext cx="3015000" cy="37275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2"/>
              </a:buClr>
              <a:buSzPts val="1800"/>
              <a:buChar char="●"/>
            </a:pPr>
            <a:r>
              <a:rPr lang="en" sz="1800">
                <a:solidFill>
                  <a:schemeClr val="dk2"/>
                </a:solidFill>
              </a:rPr>
              <a:t>All points are within distance E from sample center.  </a:t>
            </a:r>
            <a:endParaRPr sz="1800">
              <a:solidFill>
                <a:schemeClr val="dk2"/>
              </a:solidFill>
            </a:endParaRPr>
          </a:p>
          <a:p>
            <a:pPr indent="-342900" lvl="0" marL="457200" rtl="0" algn="l">
              <a:spcBef>
                <a:spcPts val="0"/>
              </a:spcBef>
              <a:spcAft>
                <a:spcPts val="0"/>
              </a:spcAft>
              <a:buClr>
                <a:schemeClr val="dk2"/>
              </a:buClr>
              <a:buSzPts val="1800"/>
              <a:buChar char="●"/>
            </a:pPr>
            <a:r>
              <a:rPr lang="en" sz="1800">
                <a:solidFill>
                  <a:schemeClr val="dk2"/>
                </a:solidFill>
              </a:rPr>
              <a:t>Since E &gt;&gt; R, R represents a subcircle of points within E.</a:t>
            </a:r>
            <a:endParaRPr sz="1800">
              <a:solidFill>
                <a:schemeClr val="dk2"/>
              </a:solidFill>
            </a:endParaRPr>
          </a:p>
        </p:txBody>
      </p:sp>
      <p:pic>
        <p:nvPicPr>
          <p:cNvPr id="246" name="Google Shape;246;p43"/>
          <p:cNvPicPr preferRelativeResize="0"/>
          <p:nvPr/>
        </p:nvPicPr>
        <p:blipFill>
          <a:blip r:embed="rId3">
            <a:alphaModFix/>
          </a:blip>
          <a:stretch>
            <a:fillRect/>
          </a:stretch>
        </p:blipFill>
        <p:spPr>
          <a:xfrm>
            <a:off x="-30453" y="1145425"/>
            <a:ext cx="5797524" cy="39158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44"/>
          <p:cNvSpPr txBox="1"/>
          <p:nvPr>
            <p:ph type="title"/>
          </p:nvPr>
        </p:nvSpPr>
        <p:spPr>
          <a:xfrm>
            <a:off x="311700" y="2405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Sampling Technique 3:  Centered Random Sampling - 2D Visualization</a:t>
            </a:r>
            <a:endParaRPr/>
          </a:p>
        </p:txBody>
      </p:sp>
      <p:sp>
        <p:nvSpPr>
          <p:cNvPr id="252" name="Google Shape;252;p44"/>
          <p:cNvSpPr txBox="1"/>
          <p:nvPr>
            <p:ph idx="1" type="body"/>
          </p:nvPr>
        </p:nvSpPr>
        <p:spPr>
          <a:xfrm>
            <a:off x="311700" y="1211150"/>
            <a:ext cx="8520600" cy="3727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253" name="Google Shape;253;p44"/>
          <p:cNvSpPr txBox="1"/>
          <p:nvPr/>
        </p:nvSpPr>
        <p:spPr>
          <a:xfrm>
            <a:off x="5850300" y="957850"/>
            <a:ext cx="3080100" cy="39807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2"/>
              </a:buClr>
              <a:buSzPts val="1800"/>
              <a:buChar char="●"/>
            </a:pPr>
            <a:r>
              <a:rPr lang="en" sz="1800">
                <a:solidFill>
                  <a:schemeClr val="dk2"/>
                </a:solidFill>
              </a:rPr>
              <a:t>Conjecture:  The LSH algorithm returns all points within the dark green circle with 100% probability, and within the light green circle with between 0 and 100% probability.</a:t>
            </a:r>
            <a:endParaRPr sz="1800">
              <a:solidFill>
                <a:schemeClr val="dk2"/>
              </a:solidFill>
            </a:endParaRPr>
          </a:p>
          <a:p>
            <a:pPr indent="-342900" lvl="0" marL="457200" rtl="0" algn="l">
              <a:spcBef>
                <a:spcPts val="0"/>
              </a:spcBef>
              <a:spcAft>
                <a:spcPts val="0"/>
              </a:spcAft>
              <a:buClr>
                <a:schemeClr val="dk2"/>
              </a:buClr>
              <a:buSzPts val="1800"/>
              <a:buChar char="●"/>
            </a:pPr>
            <a:r>
              <a:rPr b="1" lang="en" sz="1800">
                <a:solidFill>
                  <a:schemeClr val="dk2"/>
                </a:solidFill>
              </a:rPr>
              <a:t>Conjecture will be proven with this data sampling technique</a:t>
            </a:r>
            <a:endParaRPr b="1" sz="1800">
              <a:solidFill>
                <a:schemeClr val="dk2"/>
              </a:solidFill>
            </a:endParaRPr>
          </a:p>
          <a:p>
            <a:pPr indent="-342900" lvl="0" marL="457200" rtl="0" algn="l">
              <a:spcBef>
                <a:spcPts val="0"/>
              </a:spcBef>
              <a:spcAft>
                <a:spcPts val="0"/>
              </a:spcAft>
              <a:buClr>
                <a:schemeClr val="dk2"/>
              </a:buClr>
              <a:buSzPts val="1800"/>
              <a:buChar char="●"/>
            </a:pPr>
            <a:r>
              <a:rPr lang="en" sz="1800">
                <a:solidFill>
                  <a:schemeClr val="dk2"/>
                </a:solidFill>
              </a:rPr>
              <a:t>The size of the light green area grows with R</a:t>
            </a:r>
            <a:endParaRPr sz="1800">
              <a:solidFill>
                <a:schemeClr val="dk2"/>
              </a:solidFill>
            </a:endParaRPr>
          </a:p>
        </p:txBody>
      </p:sp>
      <p:pic>
        <p:nvPicPr>
          <p:cNvPr id="254" name="Google Shape;254;p44"/>
          <p:cNvPicPr preferRelativeResize="0"/>
          <p:nvPr/>
        </p:nvPicPr>
        <p:blipFill>
          <a:blip r:embed="rId3">
            <a:alphaModFix/>
          </a:blip>
          <a:stretch>
            <a:fillRect/>
          </a:stretch>
        </p:blipFill>
        <p:spPr>
          <a:xfrm>
            <a:off x="123974" y="1114437"/>
            <a:ext cx="5726325" cy="39209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45"/>
          <p:cNvSpPr txBox="1"/>
          <p:nvPr/>
        </p:nvSpPr>
        <p:spPr>
          <a:xfrm>
            <a:off x="5850300" y="957850"/>
            <a:ext cx="3080100" cy="39807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2"/>
              </a:buClr>
              <a:buSzPts val="1800"/>
              <a:buChar char="●"/>
            </a:pPr>
            <a:r>
              <a:rPr b="1" lang="en" sz="1800">
                <a:solidFill>
                  <a:schemeClr val="dk2"/>
                </a:solidFill>
              </a:rPr>
              <a:t>Conjecture:  </a:t>
            </a:r>
            <a:r>
              <a:rPr lang="en" sz="1800">
                <a:solidFill>
                  <a:schemeClr val="dk2"/>
                </a:solidFill>
              </a:rPr>
              <a:t>The size of the light and green areas each grow with R</a:t>
            </a:r>
            <a:endParaRPr sz="1800">
              <a:solidFill>
                <a:schemeClr val="dk2"/>
              </a:solidFill>
            </a:endParaRPr>
          </a:p>
          <a:p>
            <a:pPr indent="-342900" lvl="0" marL="457200" rtl="0" algn="l">
              <a:spcBef>
                <a:spcPts val="0"/>
              </a:spcBef>
              <a:spcAft>
                <a:spcPts val="0"/>
              </a:spcAft>
              <a:buClr>
                <a:schemeClr val="dk2"/>
              </a:buClr>
              <a:buSzPts val="1800"/>
              <a:buChar char="●"/>
            </a:pPr>
            <a:r>
              <a:rPr lang="en" sz="1800">
                <a:solidFill>
                  <a:schemeClr val="dk2"/>
                </a:solidFill>
              </a:rPr>
              <a:t>Note that by construction of the algorithm, the dark green area will always supercede the red circle.</a:t>
            </a:r>
            <a:endParaRPr sz="1800">
              <a:solidFill>
                <a:schemeClr val="dk2"/>
              </a:solidFill>
            </a:endParaRPr>
          </a:p>
        </p:txBody>
      </p:sp>
      <p:sp>
        <p:nvSpPr>
          <p:cNvPr id="260" name="Google Shape;260;p45"/>
          <p:cNvSpPr txBox="1"/>
          <p:nvPr>
            <p:ph type="title"/>
          </p:nvPr>
        </p:nvSpPr>
        <p:spPr>
          <a:xfrm>
            <a:off x="311700" y="2405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Sampling Technique 3:  Centered Random Sampling - 2D Visualization</a:t>
            </a:r>
            <a:endParaRPr/>
          </a:p>
        </p:txBody>
      </p:sp>
      <p:sp>
        <p:nvSpPr>
          <p:cNvPr id="261" name="Google Shape;261;p45"/>
          <p:cNvSpPr txBox="1"/>
          <p:nvPr>
            <p:ph idx="1" type="body"/>
          </p:nvPr>
        </p:nvSpPr>
        <p:spPr>
          <a:xfrm>
            <a:off x="311700" y="1211150"/>
            <a:ext cx="8520600" cy="3727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62" name="Google Shape;262;p45"/>
          <p:cNvPicPr preferRelativeResize="0"/>
          <p:nvPr/>
        </p:nvPicPr>
        <p:blipFill>
          <a:blip r:embed="rId3">
            <a:alphaModFix/>
          </a:blip>
          <a:stretch>
            <a:fillRect/>
          </a:stretch>
        </p:blipFill>
        <p:spPr>
          <a:xfrm>
            <a:off x="123974" y="1114437"/>
            <a:ext cx="5726325" cy="392092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46"/>
          <p:cNvSpPr txBox="1"/>
          <p:nvPr>
            <p:ph type="title"/>
          </p:nvPr>
        </p:nvSpPr>
        <p:spPr>
          <a:xfrm>
            <a:off x="311700" y="240525"/>
            <a:ext cx="8520600" cy="826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Sampling Technique 3:  Centered Random Sampling - Precise Definition</a:t>
            </a:r>
            <a:endParaRPr/>
          </a:p>
        </p:txBody>
      </p:sp>
      <p:sp>
        <p:nvSpPr>
          <p:cNvPr id="268" name="Google Shape;268;p46"/>
          <p:cNvSpPr txBox="1"/>
          <p:nvPr>
            <p:ph idx="1" type="body"/>
          </p:nvPr>
        </p:nvSpPr>
        <p:spPr>
          <a:xfrm>
            <a:off x="311700" y="1200150"/>
            <a:ext cx="8606400" cy="3638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Generate random seed (this will be </a:t>
            </a:r>
            <a:r>
              <a:rPr i="1" lang="en"/>
              <a:t>center_dna_sequence</a:t>
            </a:r>
            <a:r>
              <a:rPr lang="en"/>
              <a:t>)</a:t>
            </a:r>
            <a:endParaRPr/>
          </a:p>
          <a:p>
            <a:pPr indent="-342900" lvl="0" marL="457200" rtl="0" algn="l">
              <a:spcBef>
                <a:spcPts val="0"/>
              </a:spcBef>
              <a:spcAft>
                <a:spcPts val="0"/>
              </a:spcAft>
              <a:buSzPts val="1800"/>
              <a:buChar char="●"/>
            </a:pPr>
            <a:r>
              <a:rPr lang="en"/>
              <a:t>Compute </a:t>
            </a:r>
            <a:r>
              <a:rPr i="1" lang="en"/>
              <a:t>num</a:t>
            </a:r>
            <a:r>
              <a:rPr i="1" lang="en"/>
              <a:t>_steps = floor(max_edit_distance/2)</a:t>
            </a:r>
            <a:endParaRPr i="1"/>
          </a:p>
          <a:p>
            <a:pPr indent="-342900" lvl="0" marL="457200" rtl="0" algn="l">
              <a:spcBef>
                <a:spcPts val="0"/>
              </a:spcBef>
              <a:spcAft>
                <a:spcPts val="0"/>
              </a:spcAft>
              <a:buSzPts val="1800"/>
              <a:buChar char="●"/>
            </a:pPr>
            <a:r>
              <a:rPr lang="en"/>
              <a:t>Compute </a:t>
            </a:r>
            <a:r>
              <a:rPr i="1" lang="en"/>
              <a:t>size_of_each_step = floor((M - 1)/num_steps))</a:t>
            </a:r>
            <a:endParaRPr/>
          </a:p>
          <a:p>
            <a:pPr indent="-342900" lvl="0" marL="457200" rtl="0" algn="l">
              <a:spcBef>
                <a:spcPts val="0"/>
              </a:spcBef>
              <a:spcAft>
                <a:spcPts val="0"/>
              </a:spcAft>
              <a:buSzPts val="1800"/>
              <a:buChar char="●"/>
            </a:pPr>
            <a:r>
              <a:rPr lang="en"/>
              <a:t>For each step 1… </a:t>
            </a:r>
            <a:r>
              <a:rPr i="1" lang="en"/>
              <a:t>num_steps</a:t>
            </a:r>
            <a:r>
              <a:rPr lang="en"/>
              <a:t> generate </a:t>
            </a:r>
            <a:r>
              <a:rPr i="1" lang="en"/>
              <a:t>size_of_each_step</a:t>
            </a:r>
            <a:r>
              <a:rPr lang="en"/>
              <a:t> random DNA sequences using the </a:t>
            </a:r>
            <a:r>
              <a:rPr lang="en" sz="1400"/>
              <a:t>similar sample edit distance </a:t>
            </a:r>
            <a:r>
              <a:rPr lang="en"/>
              <a:t>function.</a:t>
            </a:r>
            <a:endParaRPr/>
          </a:p>
          <a:p>
            <a:pPr indent="-342900" lvl="0" marL="457200" rtl="0" algn="l">
              <a:spcBef>
                <a:spcPts val="0"/>
              </a:spcBef>
              <a:spcAft>
                <a:spcPts val="0"/>
              </a:spcAft>
              <a:buSzPts val="1800"/>
              <a:buChar char="●"/>
            </a:pPr>
            <a:r>
              <a:rPr lang="en"/>
              <a:t>For </a:t>
            </a:r>
            <a:r>
              <a:rPr i="1" lang="en"/>
              <a:t>remainder = M – 1 - (num_steps * size_of_each_step)</a:t>
            </a:r>
            <a:r>
              <a:rPr lang="en"/>
              <a:t> strings, generate new strings using a random number of steps between 1 and </a:t>
            </a:r>
            <a:r>
              <a:rPr i="1" lang="en"/>
              <a:t>size_of_each_step</a:t>
            </a:r>
            <a:r>
              <a:rPr lang="en"/>
              <a:t>.</a:t>
            </a:r>
            <a:endParaRPr/>
          </a:p>
          <a:p>
            <a:pPr indent="0" lvl="0" marL="0" rtl="0" algn="l">
              <a:spcBef>
                <a:spcPts val="1200"/>
              </a:spcBef>
              <a:spcAft>
                <a:spcPts val="1200"/>
              </a:spcAft>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47"/>
          <p:cNvSpPr txBox="1"/>
          <p:nvPr>
            <p:ph type="title"/>
          </p:nvPr>
        </p:nvSpPr>
        <p:spPr>
          <a:xfrm>
            <a:off x="311700" y="2405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Sampling Technique 3:  Centered Random Sampling - Experiment Design</a:t>
            </a:r>
            <a:endParaRPr/>
          </a:p>
        </p:txBody>
      </p:sp>
      <p:sp>
        <p:nvSpPr>
          <p:cNvPr id="274" name="Google Shape;274;p47"/>
          <p:cNvSpPr txBox="1"/>
          <p:nvPr>
            <p:ph idx="1" type="body"/>
          </p:nvPr>
        </p:nvSpPr>
        <p:spPr>
          <a:xfrm>
            <a:off x="311700" y="1211150"/>
            <a:ext cx="8520600" cy="37275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For each R = 10, 20, and 50, set </a:t>
            </a:r>
            <a:r>
              <a:rPr i="1" lang="en"/>
              <a:t>num_changes_seq </a:t>
            </a:r>
            <a:r>
              <a:rPr lang="en"/>
              <a:t>parameter</a:t>
            </a:r>
            <a:r>
              <a:rPr lang="en"/>
              <a:t> for </a:t>
            </a:r>
            <a:r>
              <a:rPr lang="en" sz="1400"/>
              <a:t>change_2Z_edit_distance_in_DNA_seq (..) function discussed previously to [100, 100, 150] respectively</a:t>
            </a:r>
            <a:endParaRPr/>
          </a:p>
          <a:p>
            <a:pPr indent="-342900" lvl="0" marL="457200" rtl="0" algn="l">
              <a:spcBef>
                <a:spcPts val="0"/>
              </a:spcBef>
              <a:spcAft>
                <a:spcPts val="0"/>
              </a:spcAft>
              <a:buSzPts val="1800"/>
              <a:buChar char="●"/>
            </a:pPr>
            <a:r>
              <a:rPr lang="en"/>
              <a:t>Create a sample size of 50001.  </a:t>
            </a:r>
            <a:endParaRPr/>
          </a:p>
          <a:p>
            <a:pPr indent="-342900" lvl="0" marL="457200" rtl="0" algn="l">
              <a:spcBef>
                <a:spcPts val="0"/>
              </a:spcBef>
              <a:spcAft>
                <a:spcPts val="0"/>
              </a:spcAft>
              <a:buSzPts val="1800"/>
              <a:buChar char="●"/>
            </a:pPr>
            <a:r>
              <a:rPr lang="en"/>
              <a:t>Perform LSH search only on center of the sample.  Determine precision and recall for center point.  </a:t>
            </a:r>
            <a:endParaRPr/>
          </a:p>
          <a:p>
            <a:pPr indent="-342900" lvl="0" marL="457200" rtl="0" algn="l">
              <a:spcBef>
                <a:spcPts val="0"/>
              </a:spcBef>
              <a:spcAft>
                <a:spcPts val="0"/>
              </a:spcAft>
              <a:buSzPts val="1800"/>
              <a:buChar char="●"/>
            </a:pPr>
            <a:r>
              <a:rPr lang="en"/>
              <a:t>Find the percentage of points returned at each edit distance for LSH algorithm.</a:t>
            </a:r>
            <a:endParaRPr/>
          </a:p>
          <a:p>
            <a:pPr indent="-342900" lvl="0" marL="457200" rtl="0" algn="l">
              <a:spcBef>
                <a:spcPts val="0"/>
              </a:spcBef>
              <a:spcAft>
                <a:spcPts val="0"/>
              </a:spcAft>
              <a:buSzPts val="1800"/>
              <a:buChar char="●"/>
            </a:pPr>
            <a:r>
              <a:rPr b="1" i="1" lang="en"/>
              <a:t>Aggregate these results across 10 different runs (“experiments”) for R=10,20, and 50.</a:t>
            </a:r>
            <a:endParaRPr b="1" i="1"/>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48"/>
          <p:cNvSpPr txBox="1"/>
          <p:nvPr>
            <p:ph type="title"/>
          </p:nvPr>
        </p:nvSpPr>
        <p:spPr>
          <a:xfrm>
            <a:off x="311700" y="1247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Sampling Technique 3:  Centered Random Sampling - Data R = 10</a:t>
            </a:r>
            <a:endParaRPr/>
          </a:p>
        </p:txBody>
      </p:sp>
      <p:pic>
        <p:nvPicPr>
          <p:cNvPr id="280" name="Google Shape;280;p48"/>
          <p:cNvPicPr preferRelativeResize="0"/>
          <p:nvPr/>
        </p:nvPicPr>
        <p:blipFill>
          <a:blip r:embed="rId3">
            <a:alphaModFix/>
          </a:blip>
          <a:stretch>
            <a:fillRect/>
          </a:stretch>
        </p:blipFill>
        <p:spPr>
          <a:xfrm>
            <a:off x="84275" y="948075"/>
            <a:ext cx="4114800" cy="2743200"/>
          </a:xfrm>
          <a:prstGeom prst="rect">
            <a:avLst/>
          </a:prstGeom>
          <a:noFill/>
          <a:ln>
            <a:noFill/>
          </a:ln>
        </p:spPr>
      </p:pic>
      <p:pic>
        <p:nvPicPr>
          <p:cNvPr id="281" name="Google Shape;281;p48"/>
          <p:cNvPicPr preferRelativeResize="0"/>
          <p:nvPr/>
        </p:nvPicPr>
        <p:blipFill>
          <a:blip r:embed="rId4">
            <a:alphaModFix/>
          </a:blip>
          <a:stretch>
            <a:fillRect/>
          </a:stretch>
        </p:blipFill>
        <p:spPr>
          <a:xfrm>
            <a:off x="4405975" y="901088"/>
            <a:ext cx="4114800" cy="2743200"/>
          </a:xfrm>
          <a:prstGeom prst="rect">
            <a:avLst/>
          </a:prstGeom>
          <a:noFill/>
          <a:ln>
            <a:noFill/>
          </a:ln>
        </p:spPr>
      </p:pic>
      <p:sp>
        <p:nvSpPr>
          <p:cNvPr id="282" name="Google Shape;282;p48"/>
          <p:cNvSpPr txBox="1"/>
          <p:nvPr/>
        </p:nvSpPr>
        <p:spPr>
          <a:xfrm>
            <a:off x="155950" y="3644300"/>
            <a:ext cx="8781300" cy="1110600"/>
          </a:xfrm>
          <a:prstGeom prst="rect">
            <a:avLst/>
          </a:prstGeom>
          <a:noFill/>
          <a:ln>
            <a:noFill/>
          </a:ln>
        </p:spPr>
        <p:txBody>
          <a:bodyPr anchorCtr="0" anchor="t" bIns="91425" lIns="91425" spcFirstLastPara="1" rIns="91425" wrap="square" tIns="91425">
            <a:noAutofit/>
          </a:bodyPr>
          <a:lstStyle/>
          <a:p>
            <a:pPr indent="-336550" lvl="0" marL="457200" rtl="0" algn="l">
              <a:spcBef>
                <a:spcPts val="0"/>
              </a:spcBef>
              <a:spcAft>
                <a:spcPts val="0"/>
              </a:spcAft>
              <a:buClr>
                <a:schemeClr val="dk2"/>
              </a:buClr>
              <a:buSzPts val="1700"/>
              <a:buChar char="●"/>
            </a:pPr>
            <a:r>
              <a:rPr lang="en" sz="1700">
                <a:solidFill>
                  <a:schemeClr val="dk2"/>
                </a:solidFill>
              </a:rPr>
              <a:t>% LSH </a:t>
            </a:r>
            <a:r>
              <a:rPr lang="en" sz="1700">
                <a:solidFill>
                  <a:schemeClr val="dk2"/>
                </a:solidFill>
              </a:rPr>
              <a:t>returned</a:t>
            </a:r>
            <a:r>
              <a:rPr lang="en" sz="1700">
                <a:solidFill>
                  <a:schemeClr val="dk2"/>
                </a:solidFill>
              </a:rPr>
              <a:t> by Edit distance shows smooth S function (Right plot)</a:t>
            </a:r>
            <a:endParaRPr sz="1700">
              <a:solidFill>
                <a:schemeClr val="dk2"/>
              </a:solidFill>
            </a:endParaRPr>
          </a:p>
          <a:p>
            <a:pPr indent="-336550" lvl="0" marL="457200" rtl="0" algn="l">
              <a:spcBef>
                <a:spcPts val="0"/>
              </a:spcBef>
              <a:spcAft>
                <a:spcPts val="0"/>
              </a:spcAft>
              <a:buClr>
                <a:schemeClr val="dk2"/>
              </a:buClr>
              <a:buSzPts val="1700"/>
              <a:buChar char="●"/>
            </a:pPr>
            <a:r>
              <a:rPr lang="en" sz="1700">
                <a:solidFill>
                  <a:schemeClr val="dk2"/>
                </a:solidFill>
              </a:rPr>
              <a:t>Count of edit distance from center(Left plot) shows </a:t>
            </a:r>
            <a:r>
              <a:rPr lang="en" sz="1700">
                <a:solidFill>
                  <a:schemeClr val="dk2"/>
                </a:solidFill>
              </a:rPr>
              <a:t>peculiar</a:t>
            </a:r>
            <a:r>
              <a:rPr lang="en" sz="1700">
                <a:solidFill>
                  <a:schemeClr val="dk2"/>
                </a:solidFill>
              </a:rPr>
              <a:t> behavior to be explained on later slide based on the construction of </a:t>
            </a:r>
            <a:r>
              <a:rPr lang="en">
                <a:solidFill>
                  <a:schemeClr val="dk2"/>
                </a:solidFill>
              </a:rPr>
              <a:t>change_2Z_edit_distance_in_DNA_seq </a:t>
            </a:r>
            <a:endParaRPr sz="1700">
              <a:solidFill>
                <a:schemeClr val="dk2"/>
              </a:solidFill>
            </a:endParaRPr>
          </a:p>
          <a:p>
            <a:pPr indent="-336550" lvl="0" marL="457200" rtl="0" algn="l">
              <a:spcBef>
                <a:spcPts val="0"/>
              </a:spcBef>
              <a:spcAft>
                <a:spcPts val="0"/>
              </a:spcAft>
              <a:buClr>
                <a:schemeClr val="dk2"/>
              </a:buClr>
              <a:buSzPts val="1700"/>
              <a:buChar char="●"/>
            </a:pPr>
            <a:r>
              <a:rPr b="1" lang="en" sz="1700">
                <a:solidFill>
                  <a:schemeClr val="dk2"/>
                </a:solidFill>
              </a:rPr>
              <a:t>Nonetheless, the count of samples at each edit distance shows the </a:t>
            </a:r>
            <a:r>
              <a:rPr b="1" lang="en" sz="1700">
                <a:solidFill>
                  <a:schemeClr val="dk2"/>
                </a:solidFill>
              </a:rPr>
              <a:t>experimental</a:t>
            </a:r>
            <a:r>
              <a:rPr b="1" lang="en" sz="1700">
                <a:solidFill>
                  <a:schemeClr val="dk2"/>
                </a:solidFill>
              </a:rPr>
              <a:t> design is </a:t>
            </a:r>
            <a:r>
              <a:rPr b="1" lang="en" sz="1700">
                <a:solidFill>
                  <a:schemeClr val="dk2"/>
                </a:solidFill>
              </a:rPr>
              <a:t>sufficient</a:t>
            </a:r>
            <a:r>
              <a:rPr b="1" lang="en" sz="1700">
                <a:solidFill>
                  <a:schemeClr val="dk2"/>
                </a:solidFill>
              </a:rPr>
              <a:t> for proving the relevance of left hand plot</a:t>
            </a:r>
            <a:endParaRPr b="1" sz="1700">
              <a:solidFill>
                <a:schemeClr val="dk2"/>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49"/>
          <p:cNvSpPr txBox="1"/>
          <p:nvPr>
            <p:ph type="title"/>
          </p:nvPr>
        </p:nvSpPr>
        <p:spPr>
          <a:xfrm>
            <a:off x="311700" y="2405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Sampling Technique 3:  Centered Random Sampling - Data R = 10</a:t>
            </a:r>
            <a:endParaRPr/>
          </a:p>
        </p:txBody>
      </p:sp>
      <p:pic>
        <p:nvPicPr>
          <p:cNvPr id="288" name="Google Shape;288;p49"/>
          <p:cNvPicPr preferRelativeResize="0"/>
          <p:nvPr/>
        </p:nvPicPr>
        <p:blipFill>
          <a:blip r:embed="rId3">
            <a:alphaModFix/>
          </a:blip>
          <a:stretch>
            <a:fillRect/>
          </a:stretch>
        </p:blipFill>
        <p:spPr>
          <a:xfrm>
            <a:off x="111525" y="1104775"/>
            <a:ext cx="4114800" cy="2743200"/>
          </a:xfrm>
          <a:prstGeom prst="rect">
            <a:avLst/>
          </a:prstGeom>
          <a:noFill/>
          <a:ln>
            <a:noFill/>
          </a:ln>
        </p:spPr>
      </p:pic>
      <p:pic>
        <p:nvPicPr>
          <p:cNvPr id="289" name="Google Shape;289;p49"/>
          <p:cNvPicPr preferRelativeResize="0"/>
          <p:nvPr/>
        </p:nvPicPr>
        <p:blipFill>
          <a:blip r:embed="rId4">
            <a:alphaModFix/>
          </a:blip>
          <a:stretch>
            <a:fillRect/>
          </a:stretch>
        </p:blipFill>
        <p:spPr>
          <a:xfrm>
            <a:off x="4412800" y="1104775"/>
            <a:ext cx="4114800" cy="2743200"/>
          </a:xfrm>
          <a:prstGeom prst="rect">
            <a:avLst/>
          </a:prstGeom>
          <a:noFill/>
          <a:ln>
            <a:noFill/>
          </a:ln>
        </p:spPr>
      </p:pic>
      <p:sp>
        <p:nvSpPr>
          <p:cNvPr id="290" name="Google Shape;290;p49"/>
          <p:cNvSpPr/>
          <p:nvPr/>
        </p:nvSpPr>
        <p:spPr>
          <a:xfrm>
            <a:off x="700975" y="1468800"/>
            <a:ext cx="463200" cy="2043900"/>
          </a:xfrm>
          <a:prstGeom prst="rect">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p>
        </p:txBody>
      </p:sp>
      <p:sp>
        <p:nvSpPr>
          <p:cNvPr id="291" name="Google Shape;291;p49"/>
          <p:cNvSpPr txBox="1"/>
          <p:nvPr/>
        </p:nvSpPr>
        <p:spPr>
          <a:xfrm>
            <a:off x="455700" y="3914525"/>
            <a:ext cx="7807200" cy="9675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2"/>
              </a:buClr>
              <a:buSzPts val="1800"/>
              <a:buChar char="●"/>
            </a:pPr>
            <a:r>
              <a:rPr lang="en" sz="1800">
                <a:solidFill>
                  <a:schemeClr val="dk2"/>
                </a:solidFill>
              </a:rPr>
              <a:t>When R = 10, the algorithm returns 100% or near 100% for all samples of true_edit_distance &lt; 25</a:t>
            </a:r>
            <a:endParaRPr sz="1800">
              <a:solidFill>
                <a:schemeClr val="dk2"/>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50"/>
          <p:cNvSpPr txBox="1"/>
          <p:nvPr>
            <p:ph type="title"/>
          </p:nvPr>
        </p:nvSpPr>
        <p:spPr>
          <a:xfrm>
            <a:off x="311700" y="2405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Sampling Technique 3:  Centered Random Sampling - Data R = 10</a:t>
            </a:r>
            <a:endParaRPr/>
          </a:p>
        </p:txBody>
      </p:sp>
      <p:pic>
        <p:nvPicPr>
          <p:cNvPr id="297" name="Google Shape;297;p50"/>
          <p:cNvPicPr preferRelativeResize="0"/>
          <p:nvPr/>
        </p:nvPicPr>
        <p:blipFill>
          <a:blip r:embed="rId3">
            <a:alphaModFix/>
          </a:blip>
          <a:stretch>
            <a:fillRect/>
          </a:stretch>
        </p:blipFill>
        <p:spPr>
          <a:xfrm>
            <a:off x="111525" y="1104775"/>
            <a:ext cx="4114800" cy="2743200"/>
          </a:xfrm>
          <a:prstGeom prst="rect">
            <a:avLst/>
          </a:prstGeom>
          <a:noFill/>
          <a:ln>
            <a:noFill/>
          </a:ln>
        </p:spPr>
      </p:pic>
      <p:pic>
        <p:nvPicPr>
          <p:cNvPr id="298" name="Google Shape;298;p50"/>
          <p:cNvPicPr preferRelativeResize="0"/>
          <p:nvPr/>
        </p:nvPicPr>
        <p:blipFill>
          <a:blip r:embed="rId4">
            <a:alphaModFix/>
          </a:blip>
          <a:stretch>
            <a:fillRect/>
          </a:stretch>
        </p:blipFill>
        <p:spPr>
          <a:xfrm>
            <a:off x="4412800" y="1104775"/>
            <a:ext cx="4114800" cy="2743200"/>
          </a:xfrm>
          <a:prstGeom prst="rect">
            <a:avLst/>
          </a:prstGeom>
          <a:noFill/>
          <a:ln>
            <a:noFill/>
          </a:ln>
        </p:spPr>
      </p:pic>
      <p:sp>
        <p:nvSpPr>
          <p:cNvPr id="299" name="Google Shape;299;p50"/>
          <p:cNvSpPr/>
          <p:nvPr/>
        </p:nvSpPr>
        <p:spPr>
          <a:xfrm>
            <a:off x="1184650" y="1454425"/>
            <a:ext cx="1199100" cy="2043900"/>
          </a:xfrm>
          <a:prstGeom prst="rect">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p>
        </p:txBody>
      </p:sp>
      <p:sp>
        <p:nvSpPr>
          <p:cNvPr id="300" name="Google Shape;300;p50"/>
          <p:cNvSpPr txBox="1"/>
          <p:nvPr/>
        </p:nvSpPr>
        <p:spPr>
          <a:xfrm>
            <a:off x="455700" y="3812325"/>
            <a:ext cx="7807200" cy="10698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2"/>
              </a:buClr>
              <a:buSzPts val="1800"/>
              <a:buChar char="●"/>
            </a:pPr>
            <a:r>
              <a:rPr lang="en" sz="1800">
                <a:solidFill>
                  <a:schemeClr val="dk2"/>
                </a:solidFill>
              </a:rPr>
              <a:t>When R = 10, the algorithm the probability of a sample being returned return of 100 &gt; true_edit_distance &gt; 25 , decreases exponentially as true_edit_distance rises</a:t>
            </a:r>
            <a:endParaRPr sz="1800">
              <a:solidFill>
                <a:schemeClr val="dk2"/>
              </a:solidFill>
            </a:endParaRPr>
          </a:p>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51"/>
          <p:cNvSpPr txBox="1"/>
          <p:nvPr>
            <p:ph type="title"/>
          </p:nvPr>
        </p:nvSpPr>
        <p:spPr>
          <a:xfrm>
            <a:off x="311700" y="2405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Sampling Technique 3:  Centered Random Sampling - Data R = 10</a:t>
            </a:r>
            <a:endParaRPr/>
          </a:p>
        </p:txBody>
      </p:sp>
      <p:pic>
        <p:nvPicPr>
          <p:cNvPr id="306" name="Google Shape;306;p51"/>
          <p:cNvPicPr preferRelativeResize="0"/>
          <p:nvPr/>
        </p:nvPicPr>
        <p:blipFill>
          <a:blip r:embed="rId3">
            <a:alphaModFix/>
          </a:blip>
          <a:stretch>
            <a:fillRect/>
          </a:stretch>
        </p:blipFill>
        <p:spPr>
          <a:xfrm>
            <a:off x="111525" y="1104775"/>
            <a:ext cx="4114800" cy="2743200"/>
          </a:xfrm>
          <a:prstGeom prst="rect">
            <a:avLst/>
          </a:prstGeom>
          <a:noFill/>
          <a:ln>
            <a:noFill/>
          </a:ln>
        </p:spPr>
      </p:pic>
      <p:pic>
        <p:nvPicPr>
          <p:cNvPr id="307" name="Google Shape;307;p51"/>
          <p:cNvPicPr preferRelativeResize="0"/>
          <p:nvPr/>
        </p:nvPicPr>
        <p:blipFill>
          <a:blip r:embed="rId4">
            <a:alphaModFix/>
          </a:blip>
          <a:stretch>
            <a:fillRect/>
          </a:stretch>
        </p:blipFill>
        <p:spPr>
          <a:xfrm>
            <a:off x="4412800" y="1104775"/>
            <a:ext cx="4114800" cy="2743200"/>
          </a:xfrm>
          <a:prstGeom prst="rect">
            <a:avLst/>
          </a:prstGeom>
          <a:noFill/>
          <a:ln>
            <a:noFill/>
          </a:ln>
        </p:spPr>
      </p:pic>
      <p:sp>
        <p:nvSpPr>
          <p:cNvPr id="308" name="Google Shape;308;p51"/>
          <p:cNvSpPr/>
          <p:nvPr/>
        </p:nvSpPr>
        <p:spPr>
          <a:xfrm>
            <a:off x="2322350" y="1454425"/>
            <a:ext cx="1451100" cy="2056500"/>
          </a:xfrm>
          <a:prstGeom prst="rect">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p>
        </p:txBody>
      </p:sp>
      <p:sp>
        <p:nvSpPr>
          <p:cNvPr id="309" name="Google Shape;309;p51"/>
          <p:cNvSpPr txBox="1"/>
          <p:nvPr/>
        </p:nvSpPr>
        <p:spPr>
          <a:xfrm>
            <a:off x="455700" y="3812325"/>
            <a:ext cx="7807200" cy="10698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2"/>
              </a:buClr>
              <a:buSzPts val="1800"/>
              <a:buChar char="●"/>
            </a:pPr>
            <a:r>
              <a:rPr lang="en" sz="1800">
                <a:solidFill>
                  <a:schemeClr val="dk2"/>
                </a:solidFill>
              </a:rPr>
              <a:t>When R = 10, the probability of a sample being returned of true_edit_distance &gt; 100 was 0 across the 10 experiments</a:t>
            </a:r>
            <a:endParaRPr sz="1800">
              <a:solidFill>
                <a:schemeClr val="dk2"/>
              </a:solidFill>
            </a:endParaRPr>
          </a:p>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Statement - Parameter List</a:t>
            </a:r>
            <a:endParaRPr/>
          </a:p>
        </p:txBody>
      </p:sp>
      <p:sp>
        <p:nvSpPr>
          <p:cNvPr id="77" name="Google Shape;77;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 = # of DNA sequences in corpus</a:t>
            </a:r>
            <a:endParaRPr/>
          </a:p>
          <a:p>
            <a:pPr indent="0" lvl="0" marL="0" rtl="0" algn="l">
              <a:spcBef>
                <a:spcPts val="1200"/>
              </a:spcBef>
              <a:spcAft>
                <a:spcPts val="0"/>
              </a:spcAft>
              <a:buNone/>
            </a:pPr>
            <a:r>
              <a:rPr lang="en"/>
              <a:t>N = Length of DNA sequences</a:t>
            </a:r>
            <a:endParaRPr/>
          </a:p>
          <a:p>
            <a:pPr indent="0" lvl="0" marL="0" rtl="0" algn="l">
              <a:spcBef>
                <a:spcPts val="1200"/>
              </a:spcBef>
              <a:spcAft>
                <a:spcPts val="0"/>
              </a:spcAft>
              <a:buNone/>
            </a:pPr>
            <a:r>
              <a:rPr lang="en"/>
              <a:t>R = Maximum desired edit distance between any given query string and its return.</a:t>
            </a:r>
            <a:endParaRPr/>
          </a:p>
          <a:p>
            <a:pPr indent="0" lvl="0" marL="0" rtl="0" algn="l">
              <a:spcBef>
                <a:spcPts val="1200"/>
              </a:spcBef>
              <a:spcAft>
                <a:spcPts val="1200"/>
              </a:spcAft>
              <a:buNone/>
            </a:pPr>
            <a:r>
              <a:rPr lang="en"/>
              <a:t>S = Length of longest shared substring / subshingle (used </a:t>
            </a:r>
            <a:r>
              <a:rPr lang="en"/>
              <a:t>interchangeably</a:t>
            </a:r>
            <a:r>
              <a:rPr lang="en"/>
              <a:t>) between any two given strings, s1 and s2</a:t>
            </a:r>
            <a:endParaRPr/>
          </a:p>
        </p:txBody>
      </p:sp>
      <p:pic>
        <p:nvPicPr>
          <p:cNvPr id="78" name="Google Shape;78;p16"/>
          <p:cNvPicPr preferRelativeResize="0"/>
          <p:nvPr/>
        </p:nvPicPr>
        <p:blipFill>
          <a:blip r:embed="rId3">
            <a:alphaModFix/>
          </a:blip>
          <a:stretch>
            <a:fillRect/>
          </a:stretch>
        </p:blipFill>
        <p:spPr>
          <a:xfrm>
            <a:off x="6954875" y="215250"/>
            <a:ext cx="1764500" cy="176450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52"/>
          <p:cNvSpPr txBox="1"/>
          <p:nvPr>
            <p:ph type="title"/>
          </p:nvPr>
        </p:nvSpPr>
        <p:spPr>
          <a:xfrm>
            <a:off x="311700" y="2405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Sampling Technique 3:  Centered Random Sampling - Data R = 10</a:t>
            </a:r>
            <a:endParaRPr/>
          </a:p>
        </p:txBody>
      </p:sp>
      <p:pic>
        <p:nvPicPr>
          <p:cNvPr id="315" name="Google Shape;315;p52"/>
          <p:cNvPicPr preferRelativeResize="0"/>
          <p:nvPr/>
        </p:nvPicPr>
        <p:blipFill>
          <a:blip r:embed="rId3">
            <a:alphaModFix/>
          </a:blip>
          <a:stretch>
            <a:fillRect/>
          </a:stretch>
        </p:blipFill>
        <p:spPr>
          <a:xfrm>
            <a:off x="111525" y="1104775"/>
            <a:ext cx="4114800" cy="2743200"/>
          </a:xfrm>
          <a:prstGeom prst="rect">
            <a:avLst/>
          </a:prstGeom>
          <a:noFill/>
          <a:ln>
            <a:noFill/>
          </a:ln>
        </p:spPr>
      </p:pic>
      <p:pic>
        <p:nvPicPr>
          <p:cNvPr id="316" name="Google Shape;316;p52"/>
          <p:cNvPicPr preferRelativeResize="0"/>
          <p:nvPr/>
        </p:nvPicPr>
        <p:blipFill>
          <a:blip r:embed="rId4">
            <a:alphaModFix/>
          </a:blip>
          <a:stretch>
            <a:fillRect/>
          </a:stretch>
        </p:blipFill>
        <p:spPr>
          <a:xfrm>
            <a:off x="4412800" y="1104775"/>
            <a:ext cx="4114800" cy="2743200"/>
          </a:xfrm>
          <a:prstGeom prst="rect">
            <a:avLst/>
          </a:prstGeom>
          <a:noFill/>
          <a:ln>
            <a:noFill/>
          </a:ln>
        </p:spPr>
      </p:pic>
      <p:sp>
        <p:nvSpPr>
          <p:cNvPr id="317" name="Google Shape;317;p52"/>
          <p:cNvSpPr txBox="1"/>
          <p:nvPr/>
        </p:nvSpPr>
        <p:spPr>
          <a:xfrm>
            <a:off x="210450" y="3812325"/>
            <a:ext cx="8052300" cy="10698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2"/>
              </a:buClr>
              <a:buSzPts val="1800"/>
              <a:buChar char="●"/>
            </a:pPr>
            <a:r>
              <a:rPr lang="en" sz="1800">
                <a:solidFill>
                  <a:schemeClr val="dk2"/>
                </a:solidFill>
              </a:rPr>
              <a:t>Recall </a:t>
            </a:r>
            <a:r>
              <a:rPr lang="en">
                <a:solidFill>
                  <a:schemeClr val="dk2"/>
                </a:solidFill>
              </a:rPr>
              <a:t>similar sample edit distance </a:t>
            </a:r>
            <a:r>
              <a:rPr lang="en" sz="1800">
                <a:solidFill>
                  <a:schemeClr val="dk2"/>
                </a:solidFill>
              </a:rPr>
              <a:t>Function has the following properties:</a:t>
            </a:r>
            <a:endParaRPr sz="1800">
              <a:solidFill>
                <a:schemeClr val="dk2"/>
              </a:solidFill>
            </a:endParaRPr>
          </a:p>
          <a:p>
            <a:pPr indent="-342900" lvl="1" marL="914400" rtl="0" algn="l">
              <a:spcBef>
                <a:spcPts val="0"/>
              </a:spcBef>
              <a:spcAft>
                <a:spcPts val="0"/>
              </a:spcAft>
              <a:buClr>
                <a:schemeClr val="dk2"/>
              </a:buClr>
              <a:buSzPts val="1800"/>
              <a:buChar char="○"/>
            </a:pPr>
            <a:r>
              <a:rPr lang="en" sz="1800">
                <a:solidFill>
                  <a:schemeClr val="dk2"/>
                </a:solidFill>
              </a:rPr>
              <a:t>As Z -&gt; Infinity, the range [Z, 2Z] stays the same but the distribution becomes far more smooth</a:t>
            </a:r>
            <a:endParaRPr sz="1800">
              <a:solidFill>
                <a:schemeClr val="dk2"/>
              </a:solidFill>
            </a:endParaRPr>
          </a:p>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53"/>
          <p:cNvSpPr txBox="1"/>
          <p:nvPr>
            <p:ph type="title"/>
          </p:nvPr>
        </p:nvSpPr>
        <p:spPr>
          <a:xfrm>
            <a:off x="311700" y="2405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Sampling Technique 3:  Centered Random Sampling - Data R = 10</a:t>
            </a:r>
            <a:endParaRPr/>
          </a:p>
        </p:txBody>
      </p:sp>
      <p:pic>
        <p:nvPicPr>
          <p:cNvPr id="323" name="Google Shape;323;p53"/>
          <p:cNvPicPr preferRelativeResize="0"/>
          <p:nvPr/>
        </p:nvPicPr>
        <p:blipFill>
          <a:blip r:embed="rId3">
            <a:alphaModFix/>
          </a:blip>
          <a:stretch>
            <a:fillRect/>
          </a:stretch>
        </p:blipFill>
        <p:spPr>
          <a:xfrm>
            <a:off x="111525" y="1104775"/>
            <a:ext cx="4114800" cy="2743200"/>
          </a:xfrm>
          <a:prstGeom prst="rect">
            <a:avLst/>
          </a:prstGeom>
          <a:noFill/>
          <a:ln>
            <a:noFill/>
          </a:ln>
        </p:spPr>
      </p:pic>
      <p:pic>
        <p:nvPicPr>
          <p:cNvPr id="324" name="Google Shape;324;p53"/>
          <p:cNvPicPr preferRelativeResize="0"/>
          <p:nvPr/>
        </p:nvPicPr>
        <p:blipFill>
          <a:blip r:embed="rId4">
            <a:alphaModFix/>
          </a:blip>
          <a:stretch>
            <a:fillRect/>
          </a:stretch>
        </p:blipFill>
        <p:spPr>
          <a:xfrm>
            <a:off x="4412800" y="1104775"/>
            <a:ext cx="4114800" cy="2743200"/>
          </a:xfrm>
          <a:prstGeom prst="rect">
            <a:avLst/>
          </a:prstGeom>
          <a:noFill/>
          <a:ln>
            <a:noFill/>
          </a:ln>
        </p:spPr>
      </p:pic>
      <p:sp>
        <p:nvSpPr>
          <p:cNvPr id="325" name="Google Shape;325;p53"/>
          <p:cNvSpPr txBox="1"/>
          <p:nvPr/>
        </p:nvSpPr>
        <p:spPr>
          <a:xfrm>
            <a:off x="210450" y="3812325"/>
            <a:ext cx="8052300" cy="10698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2"/>
              </a:buClr>
              <a:buSzPts val="1800"/>
              <a:buChar char="●"/>
            </a:pPr>
            <a:r>
              <a:rPr lang="en" sz="1800">
                <a:solidFill>
                  <a:schemeClr val="dk2"/>
                </a:solidFill>
              </a:rPr>
              <a:t>Recall </a:t>
            </a:r>
            <a:r>
              <a:rPr lang="en">
                <a:solidFill>
                  <a:schemeClr val="dk2"/>
                </a:solidFill>
              </a:rPr>
              <a:t>similar sample edit distance </a:t>
            </a:r>
            <a:r>
              <a:rPr lang="en" sz="1800">
                <a:solidFill>
                  <a:schemeClr val="dk2"/>
                </a:solidFill>
              </a:rPr>
              <a:t>Function has the following property:</a:t>
            </a:r>
            <a:endParaRPr sz="1800">
              <a:solidFill>
                <a:schemeClr val="dk2"/>
              </a:solidFill>
            </a:endParaRPr>
          </a:p>
          <a:p>
            <a:pPr indent="-342900" lvl="1" marL="914400" rtl="0" algn="l">
              <a:spcBef>
                <a:spcPts val="0"/>
              </a:spcBef>
              <a:spcAft>
                <a:spcPts val="0"/>
              </a:spcAft>
              <a:buClr>
                <a:schemeClr val="dk2"/>
              </a:buClr>
              <a:buSzPts val="1800"/>
              <a:buChar char="○"/>
            </a:pPr>
            <a:r>
              <a:rPr lang="en" sz="1800">
                <a:solidFill>
                  <a:schemeClr val="dk2"/>
                </a:solidFill>
              </a:rPr>
              <a:t>Returned string will have edit distance(ed) between [Z, 2Z] with PR(ed = 2Z) =&gt; 1 as Z -&gt; 1 from above</a:t>
            </a:r>
            <a:endParaRPr sz="1800">
              <a:solidFill>
                <a:schemeClr val="dk2"/>
              </a:solidFill>
            </a:endParaRPr>
          </a:p>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54"/>
          <p:cNvSpPr txBox="1"/>
          <p:nvPr>
            <p:ph type="title"/>
          </p:nvPr>
        </p:nvSpPr>
        <p:spPr>
          <a:xfrm>
            <a:off x="311700" y="2405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Sampling Technique 3:  Centered Random Sampling - Data R = 10</a:t>
            </a:r>
            <a:endParaRPr/>
          </a:p>
        </p:txBody>
      </p:sp>
      <p:pic>
        <p:nvPicPr>
          <p:cNvPr id="331" name="Google Shape;331;p54"/>
          <p:cNvPicPr preferRelativeResize="0"/>
          <p:nvPr/>
        </p:nvPicPr>
        <p:blipFill>
          <a:blip r:embed="rId3">
            <a:alphaModFix/>
          </a:blip>
          <a:stretch>
            <a:fillRect/>
          </a:stretch>
        </p:blipFill>
        <p:spPr>
          <a:xfrm>
            <a:off x="111525" y="1104775"/>
            <a:ext cx="4114800" cy="2743200"/>
          </a:xfrm>
          <a:prstGeom prst="rect">
            <a:avLst/>
          </a:prstGeom>
          <a:noFill/>
          <a:ln>
            <a:noFill/>
          </a:ln>
        </p:spPr>
      </p:pic>
      <p:pic>
        <p:nvPicPr>
          <p:cNvPr id="332" name="Google Shape;332;p54"/>
          <p:cNvPicPr preferRelativeResize="0"/>
          <p:nvPr/>
        </p:nvPicPr>
        <p:blipFill>
          <a:blip r:embed="rId4">
            <a:alphaModFix/>
          </a:blip>
          <a:stretch>
            <a:fillRect/>
          </a:stretch>
        </p:blipFill>
        <p:spPr>
          <a:xfrm>
            <a:off x="4412800" y="1104775"/>
            <a:ext cx="4114800" cy="2743200"/>
          </a:xfrm>
          <a:prstGeom prst="rect">
            <a:avLst/>
          </a:prstGeom>
          <a:noFill/>
          <a:ln>
            <a:noFill/>
          </a:ln>
        </p:spPr>
      </p:pic>
      <p:sp>
        <p:nvSpPr>
          <p:cNvPr id="333" name="Google Shape;333;p54"/>
          <p:cNvSpPr txBox="1"/>
          <p:nvPr/>
        </p:nvSpPr>
        <p:spPr>
          <a:xfrm>
            <a:off x="210450" y="3812325"/>
            <a:ext cx="8052300" cy="10698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2"/>
              </a:buClr>
              <a:buSzPts val="1800"/>
              <a:buChar char="●"/>
            </a:pPr>
            <a:r>
              <a:rPr lang="en" sz="1800">
                <a:solidFill>
                  <a:schemeClr val="dk2"/>
                </a:solidFill>
              </a:rPr>
              <a:t>This </a:t>
            </a:r>
            <a:r>
              <a:rPr lang="en" sz="1800">
                <a:solidFill>
                  <a:schemeClr val="dk2"/>
                </a:solidFill>
              </a:rPr>
              <a:t>oscillating</a:t>
            </a:r>
            <a:r>
              <a:rPr lang="en" sz="1800">
                <a:solidFill>
                  <a:schemeClr val="dk2"/>
                </a:solidFill>
              </a:rPr>
              <a:t> behavior at lower edit distances happens </a:t>
            </a:r>
            <a:r>
              <a:rPr b="1" lang="en" sz="1800">
                <a:solidFill>
                  <a:schemeClr val="dk2"/>
                </a:solidFill>
              </a:rPr>
              <a:t>simply because 2N is even </a:t>
            </a:r>
            <a:r>
              <a:rPr lang="en" sz="1800">
                <a:solidFill>
                  <a:schemeClr val="dk2"/>
                </a:solidFill>
              </a:rPr>
              <a:t>and PR(edit_distance_returned) -&gt; 2Z as Z -&gt; 1 from above.</a:t>
            </a:r>
            <a:endParaRPr sz="1800">
              <a:solidFill>
                <a:schemeClr val="dk2"/>
              </a:solidFill>
            </a:endParaRPr>
          </a:p>
          <a:p>
            <a:pPr indent="0" lvl="0" marL="0" rtl="0" algn="l">
              <a:spcBef>
                <a:spcPts val="0"/>
              </a:spcBef>
              <a:spcAft>
                <a:spcPts val="0"/>
              </a:spcAft>
              <a:buNone/>
            </a:pPr>
            <a:r>
              <a:t/>
            </a:r>
            <a:endParaRPr b="1" sz="1800">
              <a:solidFill>
                <a:schemeClr val="dk2"/>
              </a:solidFill>
            </a:endParaRPr>
          </a:p>
        </p:txBody>
      </p:sp>
      <p:sp>
        <p:nvSpPr>
          <p:cNvPr id="334" name="Google Shape;334;p54"/>
          <p:cNvSpPr/>
          <p:nvPr/>
        </p:nvSpPr>
        <p:spPr>
          <a:xfrm>
            <a:off x="4917950" y="1440800"/>
            <a:ext cx="1171800" cy="2064900"/>
          </a:xfrm>
          <a:prstGeom prst="rect">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55"/>
          <p:cNvSpPr txBox="1"/>
          <p:nvPr>
            <p:ph type="title"/>
          </p:nvPr>
        </p:nvSpPr>
        <p:spPr>
          <a:xfrm>
            <a:off x="311700" y="2405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Sampling Technique 3:  Centered Random Sampling - Data R = 10</a:t>
            </a:r>
            <a:endParaRPr/>
          </a:p>
        </p:txBody>
      </p:sp>
      <p:pic>
        <p:nvPicPr>
          <p:cNvPr id="340" name="Google Shape;340;p55"/>
          <p:cNvPicPr preferRelativeResize="0"/>
          <p:nvPr/>
        </p:nvPicPr>
        <p:blipFill>
          <a:blip r:embed="rId3">
            <a:alphaModFix/>
          </a:blip>
          <a:stretch>
            <a:fillRect/>
          </a:stretch>
        </p:blipFill>
        <p:spPr>
          <a:xfrm>
            <a:off x="111525" y="1104775"/>
            <a:ext cx="4114800" cy="2743200"/>
          </a:xfrm>
          <a:prstGeom prst="rect">
            <a:avLst/>
          </a:prstGeom>
          <a:noFill/>
          <a:ln>
            <a:noFill/>
          </a:ln>
        </p:spPr>
      </p:pic>
      <p:pic>
        <p:nvPicPr>
          <p:cNvPr id="341" name="Google Shape;341;p55"/>
          <p:cNvPicPr preferRelativeResize="0"/>
          <p:nvPr/>
        </p:nvPicPr>
        <p:blipFill>
          <a:blip r:embed="rId4">
            <a:alphaModFix/>
          </a:blip>
          <a:stretch>
            <a:fillRect/>
          </a:stretch>
        </p:blipFill>
        <p:spPr>
          <a:xfrm>
            <a:off x="4412800" y="1104775"/>
            <a:ext cx="4114800" cy="2743200"/>
          </a:xfrm>
          <a:prstGeom prst="rect">
            <a:avLst/>
          </a:prstGeom>
          <a:noFill/>
          <a:ln>
            <a:noFill/>
          </a:ln>
        </p:spPr>
      </p:pic>
      <p:sp>
        <p:nvSpPr>
          <p:cNvPr id="342" name="Google Shape;342;p55"/>
          <p:cNvSpPr/>
          <p:nvPr/>
        </p:nvSpPr>
        <p:spPr>
          <a:xfrm>
            <a:off x="4938400" y="1447600"/>
            <a:ext cx="1117200" cy="2024100"/>
          </a:xfrm>
          <a:prstGeom prst="rect">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p>
        </p:txBody>
      </p:sp>
      <p:sp>
        <p:nvSpPr>
          <p:cNvPr id="343" name="Google Shape;343;p55"/>
          <p:cNvSpPr txBox="1"/>
          <p:nvPr/>
        </p:nvSpPr>
        <p:spPr>
          <a:xfrm>
            <a:off x="311700" y="3812325"/>
            <a:ext cx="7951200" cy="10698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2"/>
              </a:buClr>
              <a:buSzPts val="1800"/>
              <a:buChar char="●"/>
            </a:pPr>
            <a:r>
              <a:rPr lang="en" sz="1800">
                <a:solidFill>
                  <a:schemeClr val="dk2"/>
                </a:solidFill>
              </a:rPr>
              <a:t>Notice that if you were to ‘smooth’ the output by a taking the mean over a sliding window of length 2, </a:t>
            </a:r>
            <a:r>
              <a:rPr b="1" lang="en" sz="1800">
                <a:solidFill>
                  <a:schemeClr val="dk2"/>
                </a:solidFill>
              </a:rPr>
              <a:t>then the curve would be perfectly consistent with the rest of the plot</a:t>
            </a:r>
            <a:endParaRPr b="1" sz="1800">
              <a:solidFill>
                <a:schemeClr val="dk2"/>
              </a:solidFill>
            </a:endParaRPr>
          </a:p>
          <a:p>
            <a:pPr indent="0" lvl="0" marL="45720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56"/>
          <p:cNvSpPr txBox="1"/>
          <p:nvPr>
            <p:ph type="title"/>
          </p:nvPr>
        </p:nvSpPr>
        <p:spPr>
          <a:xfrm>
            <a:off x="311700" y="2405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Sampling Technique 3:  Centered Random Sampling - Data R = 10</a:t>
            </a:r>
            <a:endParaRPr/>
          </a:p>
        </p:txBody>
      </p:sp>
      <p:pic>
        <p:nvPicPr>
          <p:cNvPr id="349" name="Google Shape;349;p56"/>
          <p:cNvPicPr preferRelativeResize="0"/>
          <p:nvPr/>
        </p:nvPicPr>
        <p:blipFill>
          <a:blip r:embed="rId3">
            <a:alphaModFix/>
          </a:blip>
          <a:stretch>
            <a:fillRect/>
          </a:stretch>
        </p:blipFill>
        <p:spPr>
          <a:xfrm>
            <a:off x="111525" y="1104775"/>
            <a:ext cx="4114800" cy="2743200"/>
          </a:xfrm>
          <a:prstGeom prst="rect">
            <a:avLst/>
          </a:prstGeom>
          <a:noFill/>
          <a:ln>
            <a:noFill/>
          </a:ln>
        </p:spPr>
      </p:pic>
      <p:pic>
        <p:nvPicPr>
          <p:cNvPr id="350" name="Google Shape;350;p56"/>
          <p:cNvPicPr preferRelativeResize="0"/>
          <p:nvPr/>
        </p:nvPicPr>
        <p:blipFill>
          <a:blip r:embed="rId4">
            <a:alphaModFix/>
          </a:blip>
          <a:stretch>
            <a:fillRect/>
          </a:stretch>
        </p:blipFill>
        <p:spPr>
          <a:xfrm>
            <a:off x="4412800" y="1104775"/>
            <a:ext cx="4114800" cy="2743200"/>
          </a:xfrm>
          <a:prstGeom prst="rect">
            <a:avLst/>
          </a:prstGeom>
          <a:noFill/>
          <a:ln>
            <a:noFill/>
          </a:ln>
        </p:spPr>
      </p:pic>
      <p:sp>
        <p:nvSpPr>
          <p:cNvPr id="351" name="Google Shape;351;p56"/>
          <p:cNvSpPr/>
          <p:nvPr/>
        </p:nvSpPr>
        <p:spPr>
          <a:xfrm>
            <a:off x="5660550" y="1932050"/>
            <a:ext cx="2193600" cy="639600"/>
          </a:xfrm>
          <a:prstGeom prst="rect">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p>
        </p:txBody>
      </p:sp>
      <p:sp>
        <p:nvSpPr>
          <p:cNvPr id="352" name="Google Shape;352;p56"/>
          <p:cNvSpPr txBox="1"/>
          <p:nvPr/>
        </p:nvSpPr>
        <p:spPr>
          <a:xfrm>
            <a:off x="311700" y="3812325"/>
            <a:ext cx="7951200" cy="10698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2"/>
              </a:buClr>
              <a:buSzPts val="1800"/>
              <a:buChar char="●"/>
            </a:pPr>
            <a:r>
              <a:rPr lang="en" sz="1800">
                <a:solidFill>
                  <a:schemeClr val="dk2"/>
                </a:solidFill>
              </a:rPr>
              <a:t>Notice that if you were to ‘smooth’ the output by a taking the mean over a sliding window of length 2, </a:t>
            </a:r>
            <a:r>
              <a:rPr b="1" lang="en" sz="1800">
                <a:solidFill>
                  <a:schemeClr val="dk2"/>
                </a:solidFill>
              </a:rPr>
              <a:t>then the curve would be perfectly consistent with the rest of the plot</a:t>
            </a:r>
            <a:endParaRPr b="1" sz="1800">
              <a:solidFill>
                <a:schemeClr val="dk2"/>
              </a:solidFill>
            </a:endParaRPr>
          </a:p>
          <a:p>
            <a:pPr indent="0" lvl="0" marL="45720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57"/>
          <p:cNvSpPr txBox="1"/>
          <p:nvPr>
            <p:ph type="title"/>
          </p:nvPr>
        </p:nvSpPr>
        <p:spPr>
          <a:xfrm>
            <a:off x="311700" y="2405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Sampling Technique 3:  Centered Random Sampling - Data R = 10</a:t>
            </a:r>
            <a:endParaRPr/>
          </a:p>
        </p:txBody>
      </p:sp>
      <p:pic>
        <p:nvPicPr>
          <p:cNvPr id="358" name="Google Shape;358;p57"/>
          <p:cNvPicPr preferRelativeResize="0"/>
          <p:nvPr/>
        </p:nvPicPr>
        <p:blipFill>
          <a:blip r:embed="rId3">
            <a:alphaModFix/>
          </a:blip>
          <a:stretch>
            <a:fillRect/>
          </a:stretch>
        </p:blipFill>
        <p:spPr>
          <a:xfrm>
            <a:off x="111525" y="1104775"/>
            <a:ext cx="4114800" cy="2743200"/>
          </a:xfrm>
          <a:prstGeom prst="rect">
            <a:avLst/>
          </a:prstGeom>
          <a:noFill/>
          <a:ln>
            <a:noFill/>
          </a:ln>
        </p:spPr>
      </p:pic>
      <p:pic>
        <p:nvPicPr>
          <p:cNvPr id="359" name="Google Shape;359;p57"/>
          <p:cNvPicPr preferRelativeResize="0"/>
          <p:nvPr/>
        </p:nvPicPr>
        <p:blipFill>
          <a:blip r:embed="rId4">
            <a:alphaModFix/>
          </a:blip>
          <a:stretch>
            <a:fillRect/>
          </a:stretch>
        </p:blipFill>
        <p:spPr>
          <a:xfrm>
            <a:off x="4412800" y="1104775"/>
            <a:ext cx="4114800" cy="2743200"/>
          </a:xfrm>
          <a:prstGeom prst="rect">
            <a:avLst/>
          </a:prstGeom>
          <a:noFill/>
          <a:ln>
            <a:noFill/>
          </a:ln>
        </p:spPr>
      </p:pic>
      <p:sp>
        <p:nvSpPr>
          <p:cNvPr id="360" name="Google Shape;360;p57"/>
          <p:cNvSpPr/>
          <p:nvPr/>
        </p:nvSpPr>
        <p:spPr>
          <a:xfrm>
            <a:off x="5660550" y="1932050"/>
            <a:ext cx="2459400" cy="1546500"/>
          </a:xfrm>
          <a:prstGeom prst="rect">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p>
        </p:txBody>
      </p:sp>
      <p:sp>
        <p:nvSpPr>
          <p:cNvPr id="361" name="Google Shape;361;p57"/>
          <p:cNvSpPr txBox="1"/>
          <p:nvPr/>
        </p:nvSpPr>
        <p:spPr>
          <a:xfrm>
            <a:off x="311700" y="3812325"/>
            <a:ext cx="7951200" cy="10698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2"/>
              </a:buClr>
              <a:buSzPts val="1800"/>
              <a:buChar char="●"/>
            </a:pPr>
            <a:r>
              <a:rPr lang="en" sz="1800">
                <a:solidFill>
                  <a:schemeClr val="dk2"/>
                </a:solidFill>
              </a:rPr>
              <a:t>No full parameter </a:t>
            </a:r>
            <a:r>
              <a:rPr lang="en" sz="1800">
                <a:solidFill>
                  <a:schemeClr val="dk2"/>
                </a:solidFill>
              </a:rPr>
              <a:t>study</a:t>
            </a:r>
            <a:r>
              <a:rPr lang="en" sz="1800">
                <a:solidFill>
                  <a:schemeClr val="dk2"/>
                </a:solidFill>
              </a:rPr>
              <a:t> was performed for </a:t>
            </a:r>
            <a:r>
              <a:rPr lang="en">
                <a:solidFill>
                  <a:schemeClr val="dk2"/>
                </a:solidFill>
              </a:rPr>
              <a:t>similar sample edit distance </a:t>
            </a:r>
            <a:r>
              <a:rPr lang="en" sz="1800">
                <a:solidFill>
                  <a:schemeClr val="dk2"/>
                </a:solidFill>
              </a:rPr>
              <a:t>function on edit distance based on N, Z.</a:t>
            </a:r>
            <a:endParaRPr sz="1800">
              <a:solidFill>
                <a:schemeClr val="dk2"/>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58"/>
          <p:cNvSpPr txBox="1"/>
          <p:nvPr>
            <p:ph type="title"/>
          </p:nvPr>
        </p:nvSpPr>
        <p:spPr>
          <a:xfrm>
            <a:off x="311700" y="1247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Sampling Technique 3:  Centered Random Sampling - Data R = 0</a:t>
            </a:r>
            <a:endParaRPr/>
          </a:p>
        </p:txBody>
      </p:sp>
      <p:sp>
        <p:nvSpPr>
          <p:cNvPr id="367" name="Google Shape;367;p58"/>
          <p:cNvSpPr txBox="1"/>
          <p:nvPr/>
        </p:nvSpPr>
        <p:spPr>
          <a:xfrm>
            <a:off x="155950" y="3644300"/>
            <a:ext cx="8781300" cy="1110600"/>
          </a:xfrm>
          <a:prstGeom prst="rect">
            <a:avLst/>
          </a:prstGeom>
          <a:noFill/>
          <a:ln>
            <a:noFill/>
          </a:ln>
        </p:spPr>
        <p:txBody>
          <a:bodyPr anchorCtr="0" anchor="t" bIns="91425" lIns="91425" spcFirstLastPara="1" rIns="91425" wrap="square" tIns="91425">
            <a:noAutofit/>
          </a:bodyPr>
          <a:lstStyle/>
          <a:p>
            <a:pPr indent="-336550" lvl="0" marL="457200" rtl="0" algn="l">
              <a:spcBef>
                <a:spcPts val="0"/>
              </a:spcBef>
              <a:spcAft>
                <a:spcPts val="0"/>
              </a:spcAft>
              <a:buClr>
                <a:schemeClr val="dk2"/>
              </a:buClr>
              <a:buSzPts val="1700"/>
              <a:buChar char="●"/>
            </a:pPr>
            <a:r>
              <a:rPr lang="en" sz="1700">
                <a:solidFill>
                  <a:schemeClr val="dk2"/>
                </a:solidFill>
              </a:rPr>
              <a:t>For R = 20, % Returned by LSH algorithm on the left shows the exact same S curve behavior</a:t>
            </a:r>
            <a:endParaRPr b="1" sz="1700">
              <a:solidFill>
                <a:schemeClr val="dk2"/>
              </a:solidFill>
            </a:endParaRPr>
          </a:p>
        </p:txBody>
      </p:sp>
      <p:pic>
        <p:nvPicPr>
          <p:cNvPr id="368" name="Google Shape;368;p58"/>
          <p:cNvPicPr preferRelativeResize="0"/>
          <p:nvPr/>
        </p:nvPicPr>
        <p:blipFill>
          <a:blip r:embed="rId3">
            <a:alphaModFix/>
          </a:blip>
          <a:stretch>
            <a:fillRect/>
          </a:stretch>
        </p:blipFill>
        <p:spPr>
          <a:xfrm>
            <a:off x="155950" y="961325"/>
            <a:ext cx="3963150" cy="2642100"/>
          </a:xfrm>
          <a:prstGeom prst="rect">
            <a:avLst/>
          </a:prstGeom>
          <a:noFill/>
          <a:ln>
            <a:noFill/>
          </a:ln>
        </p:spPr>
      </p:pic>
      <p:pic>
        <p:nvPicPr>
          <p:cNvPr id="369" name="Google Shape;369;p58"/>
          <p:cNvPicPr preferRelativeResize="0"/>
          <p:nvPr/>
        </p:nvPicPr>
        <p:blipFill>
          <a:blip r:embed="rId4">
            <a:alphaModFix/>
          </a:blip>
          <a:stretch>
            <a:fillRect/>
          </a:stretch>
        </p:blipFill>
        <p:spPr>
          <a:xfrm>
            <a:off x="4305575" y="961325"/>
            <a:ext cx="3963150" cy="264210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59"/>
          <p:cNvSpPr txBox="1"/>
          <p:nvPr>
            <p:ph type="title"/>
          </p:nvPr>
        </p:nvSpPr>
        <p:spPr>
          <a:xfrm>
            <a:off x="311700" y="1247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Sampling Technique 3:  Centered Random Sampling - Data R = 20</a:t>
            </a:r>
            <a:endParaRPr/>
          </a:p>
        </p:txBody>
      </p:sp>
      <p:sp>
        <p:nvSpPr>
          <p:cNvPr id="375" name="Google Shape;375;p59"/>
          <p:cNvSpPr txBox="1"/>
          <p:nvPr/>
        </p:nvSpPr>
        <p:spPr>
          <a:xfrm>
            <a:off x="155950" y="3644300"/>
            <a:ext cx="8781300" cy="1110600"/>
          </a:xfrm>
          <a:prstGeom prst="rect">
            <a:avLst/>
          </a:prstGeom>
          <a:noFill/>
          <a:ln>
            <a:noFill/>
          </a:ln>
        </p:spPr>
        <p:txBody>
          <a:bodyPr anchorCtr="0" anchor="t" bIns="91425" lIns="91425" spcFirstLastPara="1" rIns="91425" wrap="square" tIns="91425">
            <a:noAutofit/>
          </a:bodyPr>
          <a:lstStyle/>
          <a:p>
            <a:pPr indent="-336550" lvl="0" marL="457200" rtl="0" algn="l">
              <a:spcBef>
                <a:spcPts val="0"/>
              </a:spcBef>
              <a:spcAft>
                <a:spcPts val="0"/>
              </a:spcAft>
              <a:buClr>
                <a:schemeClr val="dk2"/>
              </a:buClr>
              <a:buSzPts val="1700"/>
              <a:buChar char="●"/>
            </a:pPr>
            <a:r>
              <a:rPr lang="en" sz="1700">
                <a:solidFill>
                  <a:schemeClr val="dk2"/>
                </a:solidFill>
              </a:rPr>
              <a:t>For true_edit distance ~= 70, 100% of all matches were all returned</a:t>
            </a:r>
            <a:endParaRPr b="1" sz="1700">
              <a:solidFill>
                <a:schemeClr val="dk2"/>
              </a:solidFill>
            </a:endParaRPr>
          </a:p>
        </p:txBody>
      </p:sp>
      <p:pic>
        <p:nvPicPr>
          <p:cNvPr id="376" name="Google Shape;376;p59"/>
          <p:cNvPicPr preferRelativeResize="0"/>
          <p:nvPr/>
        </p:nvPicPr>
        <p:blipFill>
          <a:blip r:embed="rId3">
            <a:alphaModFix/>
          </a:blip>
          <a:stretch>
            <a:fillRect/>
          </a:stretch>
        </p:blipFill>
        <p:spPr>
          <a:xfrm>
            <a:off x="155950" y="961325"/>
            <a:ext cx="3963150" cy="2642100"/>
          </a:xfrm>
          <a:prstGeom prst="rect">
            <a:avLst/>
          </a:prstGeom>
          <a:noFill/>
          <a:ln>
            <a:noFill/>
          </a:ln>
        </p:spPr>
      </p:pic>
      <p:pic>
        <p:nvPicPr>
          <p:cNvPr id="377" name="Google Shape;377;p59"/>
          <p:cNvPicPr preferRelativeResize="0"/>
          <p:nvPr/>
        </p:nvPicPr>
        <p:blipFill>
          <a:blip r:embed="rId4">
            <a:alphaModFix/>
          </a:blip>
          <a:stretch>
            <a:fillRect/>
          </a:stretch>
        </p:blipFill>
        <p:spPr>
          <a:xfrm>
            <a:off x="4305575" y="961325"/>
            <a:ext cx="3963150" cy="2642100"/>
          </a:xfrm>
          <a:prstGeom prst="rect">
            <a:avLst/>
          </a:prstGeom>
          <a:noFill/>
          <a:ln>
            <a:noFill/>
          </a:ln>
        </p:spPr>
      </p:pic>
      <p:sp>
        <p:nvSpPr>
          <p:cNvPr id="378" name="Google Shape;378;p59"/>
          <p:cNvSpPr/>
          <p:nvPr/>
        </p:nvSpPr>
        <p:spPr>
          <a:xfrm>
            <a:off x="680525" y="1270325"/>
            <a:ext cx="1205700" cy="2024100"/>
          </a:xfrm>
          <a:prstGeom prst="rect">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60"/>
          <p:cNvSpPr txBox="1"/>
          <p:nvPr>
            <p:ph type="title"/>
          </p:nvPr>
        </p:nvSpPr>
        <p:spPr>
          <a:xfrm>
            <a:off x="311700" y="1247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Sampling Technique 3:  Centered Random Sampling - Data R = 20</a:t>
            </a:r>
            <a:endParaRPr/>
          </a:p>
        </p:txBody>
      </p:sp>
      <p:sp>
        <p:nvSpPr>
          <p:cNvPr id="384" name="Google Shape;384;p60"/>
          <p:cNvSpPr txBox="1"/>
          <p:nvPr/>
        </p:nvSpPr>
        <p:spPr>
          <a:xfrm>
            <a:off x="155950" y="3644300"/>
            <a:ext cx="8781300" cy="1110600"/>
          </a:xfrm>
          <a:prstGeom prst="rect">
            <a:avLst/>
          </a:prstGeom>
          <a:noFill/>
          <a:ln>
            <a:noFill/>
          </a:ln>
        </p:spPr>
        <p:txBody>
          <a:bodyPr anchorCtr="0" anchor="t" bIns="91425" lIns="91425" spcFirstLastPara="1" rIns="91425" wrap="square" tIns="91425">
            <a:noAutofit/>
          </a:bodyPr>
          <a:lstStyle/>
          <a:p>
            <a:pPr indent="-336550" lvl="0" marL="457200" rtl="0" algn="l">
              <a:spcBef>
                <a:spcPts val="0"/>
              </a:spcBef>
              <a:spcAft>
                <a:spcPts val="0"/>
              </a:spcAft>
              <a:buClr>
                <a:schemeClr val="dk2"/>
              </a:buClr>
              <a:buSzPts val="1700"/>
              <a:buChar char="●"/>
            </a:pPr>
            <a:r>
              <a:rPr lang="en" sz="1700">
                <a:solidFill>
                  <a:schemeClr val="dk2"/>
                </a:solidFill>
              </a:rPr>
              <a:t>% Returned by LSH shows exponential decay for 70 &lt; true_edit_distance &lt; 175</a:t>
            </a:r>
            <a:endParaRPr b="1" sz="1700">
              <a:solidFill>
                <a:schemeClr val="dk2"/>
              </a:solidFill>
            </a:endParaRPr>
          </a:p>
        </p:txBody>
      </p:sp>
      <p:pic>
        <p:nvPicPr>
          <p:cNvPr id="385" name="Google Shape;385;p60"/>
          <p:cNvPicPr preferRelativeResize="0"/>
          <p:nvPr/>
        </p:nvPicPr>
        <p:blipFill>
          <a:blip r:embed="rId3">
            <a:alphaModFix/>
          </a:blip>
          <a:stretch>
            <a:fillRect/>
          </a:stretch>
        </p:blipFill>
        <p:spPr>
          <a:xfrm>
            <a:off x="155950" y="961325"/>
            <a:ext cx="3963150" cy="2642100"/>
          </a:xfrm>
          <a:prstGeom prst="rect">
            <a:avLst/>
          </a:prstGeom>
          <a:noFill/>
          <a:ln>
            <a:noFill/>
          </a:ln>
        </p:spPr>
      </p:pic>
      <p:pic>
        <p:nvPicPr>
          <p:cNvPr id="386" name="Google Shape;386;p60"/>
          <p:cNvPicPr preferRelativeResize="0"/>
          <p:nvPr/>
        </p:nvPicPr>
        <p:blipFill>
          <a:blip r:embed="rId4">
            <a:alphaModFix/>
          </a:blip>
          <a:stretch>
            <a:fillRect/>
          </a:stretch>
        </p:blipFill>
        <p:spPr>
          <a:xfrm>
            <a:off x="4305575" y="961325"/>
            <a:ext cx="3963150" cy="2642100"/>
          </a:xfrm>
          <a:prstGeom prst="rect">
            <a:avLst/>
          </a:prstGeom>
          <a:noFill/>
          <a:ln>
            <a:noFill/>
          </a:ln>
        </p:spPr>
      </p:pic>
      <p:sp>
        <p:nvSpPr>
          <p:cNvPr id="387" name="Google Shape;387;p60"/>
          <p:cNvSpPr/>
          <p:nvPr/>
        </p:nvSpPr>
        <p:spPr>
          <a:xfrm>
            <a:off x="1729650" y="1270325"/>
            <a:ext cx="2009700" cy="2024100"/>
          </a:xfrm>
          <a:prstGeom prst="rect">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61"/>
          <p:cNvSpPr txBox="1"/>
          <p:nvPr>
            <p:ph type="title"/>
          </p:nvPr>
        </p:nvSpPr>
        <p:spPr>
          <a:xfrm>
            <a:off x="311700" y="1247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Sampling Technique 3:  Centered Random Sampling - Data R = 50</a:t>
            </a:r>
            <a:endParaRPr/>
          </a:p>
        </p:txBody>
      </p:sp>
      <p:sp>
        <p:nvSpPr>
          <p:cNvPr id="393" name="Google Shape;393;p61"/>
          <p:cNvSpPr txBox="1"/>
          <p:nvPr/>
        </p:nvSpPr>
        <p:spPr>
          <a:xfrm>
            <a:off x="155950" y="3644300"/>
            <a:ext cx="8781300" cy="1110600"/>
          </a:xfrm>
          <a:prstGeom prst="rect">
            <a:avLst/>
          </a:prstGeom>
          <a:noFill/>
          <a:ln>
            <a:noFill/>
          </a:ln>
        </p:spPr>
        <p:txBody>
          <a:bodyPr anchorCtr="0" anchor="t" bIns="91425" lIns="91425" spcFirstLastPara="1" rIns="91425" wrap="square" tIns="91425">
            <a:noAutofit/>
          </a:bodyPr>
          <a:lstStyle/>
          <a:p>
            <a:pPr indent="-336550" lvl="0" marL="457200" rtl="0" algn="l">
              <a:spcBef>
                <a:spcPts val="0"/>
              </a:spcBef>
              <a:spcAft>
                <a:spcPts val="0"/>
              </a:spcAft>
              <a:buClr>
                <a:schemeClr val="dk2"/>
              </a:buClr>
              <a:buSzPts val="1700"/>
              <a:buChar char="●"/>
            </a:pPr>
            <a:r>
              <a:rPr lang="en" sz="1700">
                <a:solidFill>
                  <a:schemeClr val="dk2"/>
                </a:solidFill>
              </a:rPr>
              <a:t>For R = 50, notice the precision of the query drops dramatically.</a:t>
            </a:r>
            <a:endParaRPr sz="1700">
              <a:solidFill>
                <a:schemeClr val="dk2"/>
              </a:solidFill>
            </a:endParaRPr>
          </a:p>
          <a:p>
            <a:pPr indent="-336550" lvl="0" marL="457200" rtl="0" algn="l">
              <a:spcBef>
                <a:spcPts val="0"/>
              </a:spcBef>
              <a:spcAft>
                <a:spcPts val="0"/>
              </a:spcAft>
              <a:buClr>
                <a:schemeClr val="dk2"/>
              </a:buClr>
              <a:buSzPts val="1700"/>
              <a:buChar char="●"/>
            </a:pPr>
            <a:r>
              <a:rPr b="1" lang="en" sz="1700">
                <a:solidFill>
                  <a:schemeClr val="dk2"/>
                </a:solidFill>
              </a:rPr>
              <a:t>R=50 case is still functionally relevant in a more randomized dataset due to the curse of dimensionality discussed previously</a:t>
            </a:r>
            <a:endParaRPr b="1" sz="1700">
              <a:solidFill>
                <a:schemeClr val="dk2"/>
              </a:solidFill>
            </a:endParaRPr>
          </a:p>
          <a:p>
            <a:pPr indent="-336550" lvl="0" marL="457200" rtl="0" algn="l">
              <a:spcBef>
                <a:spcPts val="0"/>
              </a:spcBef>
              <a:spcAft>
                <a:spcPts val="0"/>
              </a:spcAft>
              <a:buClr>
                <a:schemeClr val="dk2"/>
              </a:buClr>
              <a:buSzPts val="1700"/>
              <a:buChar char="●"/>
            </a:pPr>
            <a:r>
              <a:rPr lang="en" sz="1700">
                <a:solidFill>
                  <a:schemeClr val="dk2"/>
                </a:solidFill>
              </a:rPr>
              <a:t>Recall for s1, s2, </a:t>
            </a:r>
            <a:r>
              <a:rPr b="1" i="1" lang="en" sz="1700">
                <a:solidFill>
                  <a:schemeClr val="dk2"/>
                </a:solidFill>
                <a:highlight>
                  <a:srgbClr val="FFFF00"/>
                </a:highlight>
              </a:rPr>
              <a:t>chosen at random</a:t>
            </a:r>
            <a:r>
              <a:rPr b="1" lang="en" sz="1700">
                <a:solidFill>
                  <a:schemeClr val="dk2"/>
                </a:solidFill>
              </a:rPr>
              <a:t> </a:t>
            </a:r>
            <a:r>
              <a:rPr lang="en" sz="1700">
                <a:solidFill>
                  <a:schemeClr val="dk2"/>
                </a:solidFill>
              </a:rPr>
              <a:t>from DNA(N) , the probability their edit distances range from [500, 540] is </a:t>
            </a:r>
            <a:r>
              <a:rPr b="1" lang="en" sz="1700">
                <a:solidFill>
                  <a:schemeClr val="dk2"/>
                </a:solidFill>
              </a:rPr>
              <a:t>extremely</a:t>
            </a:r>
            <a:r>
              <a:rPr lang="en" sz="1700">
                <a:solidFill>
                  <a:schemeClr val="dk2"/>
                </a:solidFill>
              </a:rPr>
              <a:t> high</a:t>
            </a:r>
            <a:endParaRPr sz="1700">
              <a:solidFill>
                <a:schemeClr val="dk2"/>
              </a:solidFill>
            </a:endParaRPr>
          </a:p>
        </p:txBody>
      </p:sp>
      <p:pic>
        <p:nvPicPr>
          <p:cNvPr id="394" name="Google Shape;394;p61"/>
          <p:cNvPicPr preferRelativeResize="0"/>
          <p:nvPr/>
        </p:nvPicPr>
        <p:blipFill>
          <a:blip r:embed="rId3">
            <a:alphaModFix/>
          </a:blip>
          <a:stretch>
            <a:fillRect/>
          </a:stretch>
        </p:blipFill>
        <p:spPr>
          <a:xfrm>
            <a:off x="111525" y="1002200"/>
            <a:ext cx="3963150" cy="2642100"/>
          </a:xfrm>
          <a:prstGeom prst="rect">
            <a:avLst/>
          </a:prstGeom>
          <a:noFill/>
          <a:ln>
            <a:noFill/>
          </a:ln>
        </p:spPr>
      </p:pic>
      <p:pic>
        <p:nvPicPr>
          <p:cNvPr id="395" name="Google Shape;395;p61"/>
          <p:cNvPicPr preferRelativeResize="0"/>
          <p:nvPr/>
        </p:nvPicPr>
        <p:blipFill>
          <a:blip r:embed="rId4">
            <a:alphaModFix/>
          </a:blip>
          <a:stretch>
            <a:fillRect/>
          </a:stretch>
        </p:blipFill>
        <p:spPr>
          <a:xfrm>
            <a:off x="4227075" y="849800"/>
            <a:ext cx="3963150" cy="26421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Locality Sensitive Hashing</a:t>
            </a:r>
            <a:endParaRPr/>
          </a:p>
        </p:txBody>
      </p:sp>
      <p:sp>
        <p:nvSpPr>
          <p:cNvPr id="84" name="Google Shape;84;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Given a set of data, build a hash table such that points which are close to each other are more likely to be hashed to the same bucket to enable fast lookup time based on distance.</a:t>
            </a:r>
            <a:endParaRPr/>
          </a:p>
          <a:p>
            <a:pPr indent="-342900" lvl="0" marL="457200" rtl="0" algn="l">
              <a:spcBef>
                <a:spcPts val="0"/>
              </a:spcBef>
              <a:spcAft>
                <a:spcPts val="0"/>
              </a:spcAft>
              <a:buSzPts val="1800"/>
              <a:buChar char="●"/>
            </a:pPr>
            <a:r>
              <a:rPr lang="en"/>
              <a:t>“Close” is defined by the distance metric of the data.</a:t>
            </a:r>
            <a:endParaRPr/>
          </a:p>
        </p:txBody>
      </p:sp>
      <p:pic>
        <p:nvPicPr>
          <p:cNvPr id="85" name="Google Shape;85;p17"/>
          <p:cNvPicPr preferRelativeResize="0"/>
          <p:nvPr/>
        </p:nvPicPr>
        <p:blipFill>
          <a:blip r:embed="rId3">
            <a:alphaModFix/>
          </a:blip>
          <a:stretch>
            <a:fillRect/>
          </a:stretch>
        </p:blipFill>
        <p:spPr>
          <a:xfrm>
            <a:off x="6539350" y="2438275"/>
            <a:ext cx="2176650" cy="2176650"/>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62"/>
          <p:cNvSpPr txBox="1"/>
          <p:nvPr>
            <p:ph type="title"/>
          </p:nvPr>
        </p:nvSpPr>
        <p:spPr>
          <a:xfrm>
            <a:off x="311700" y="2405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Sampling Technique 3:  Centered Random Sampling - 2D Visualization</a:t>
            </a:r>
            <a:endParaRPr/>
          </a:p>
        </p:txBody>
      </p:sp>
      <p:sp>
        <p:nvSpPr>
          <p:cNvPr id="401" name="Google Shape;401;p62"/>
          <p:cNvSpPr txBox="1"/>
          <p:nvPr>
            <p:ph idx="1" type="body"/>
          </p:nvPr>
        </p:nvSpPr>
        <p:spPr>
          <a:xfrm>
            <a:off x="311700" y="1211150"/>
            <a:ext cx="8520600" cy="3727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402" name="Google Shape;402;p62"/>
          <p:cNvSpPr txBox="1"/>
          <p:nvPr/>
        </p:nvSpPr>
        <p:spPr>
          <a:xfrm>
            <a:off x="5680950" y="1211150"/>
            <a:ext cx="3249600" cy="37275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2"/>
              </a:buClr>
              <a:buSzPts val="1800"/>
              <a:buChar char="●"/>
            </a:pPr>
            <a:r>
              <a:rPr b="1" lang="en" sz="1800">
                <a:solidFill>
                  <a:schemeClr val="dk2"/>
                </a:solidFill>
              </a:rPr>
              <a:t>Proven</a:t>
            </a:r>
            <a:r>
              <a:rPr lang="en" sz="1800">
                <a:solidFill>
                  <a:schemeClr val="dk2"/>
                </a:solidFill>
              </a:rPr>
              <a:t>:  The LSH algorithm returns all points within the dark green circle with 100% probability, and within the light green circle with between 0 and 100% probability.</a:t>
            </a:r>
            <a:endParaRPr sz="1800">
              <a:solidFill>
                <a:schemeClr val="dk2"/>
              </a:solidFill>
            </a:endParaRPr>
          </a:p>
          <a:p>
            <a:pPr indent="-342900" lvl="0" marL="457200" rtl="0" algn="l">
              <a:spcBef>
                <a:spcPts val="0"/>
              </a:spcBef>
              <a:spcAft>
                <a:spcPts val="0"/>
              </a:spcAft>
              <a:buClr>
                <a:schemeClr val="dk2"/>
              </a:buClr>
              <a:buSzPts val="1800"/>
              <a:buChar char="●"/>
            </a:pPr>
            <a:r>
              <a:rPr b="1" lang="en" sz="1800">
                <a:solidFill>
                  <a:schemeClr val="dk2"/>
                </a:solidFill>
              </a:rPr>
              <a:t>Proven:  </a:t>
            </a:r>
            <a:r>
              <a:rPr lang="en" sz="1800">
                <a:solidFill>
                  <a:schemeClr val="dk2"/>
                </a:solidFill>
              </a:rPr>
              <a:t>The size of the light and dark green areas each grow with R</a:t>
            </a:r>
            <a:endParaRPr sz="1800">
              <a:solidFill>
                <a:schemeClr val="dk2"/>
              </a:solidFill>
            </a:endParaRPr>
          </a:p>
        </p:txBody>
      </p:sp>
      <p:pic>
        <p:nvPicPr>
          <p:cNvPr id="403" name="Google Shape;403;p62"/>
          <p:cNvPicPr preferRelativeResize="0"/>
          <p:nvPr/>
        </p:nvPicPr>
        <p:blipFill>
          <a:blip r:embed="rId3">
            <a:alphaModFix/>
          </a:blip>
          <a:stretch>
            <a:fillRect/>
          </a:stretch>
        </p:blipFill>
        <p:spPr>
          <a:xfrm>
            <a:off x="46000" y="1168638"/>
            <a:ext cx="5568049" cy="3812525"/>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63"/>
          <p:cNvSpPr txBox="1"/>
          <p:nvPr>
            <p:ph type="title"/>
          </p:nvPr>
        </p:nvSpPr>
        <p:spPr>
          <a:xfrm>
            <a:off x="366200" y="1042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Sampling Technique 3:  Centered Random Sampling - Additional Discussion / Curse of Dimensionality</a:t>
            </a:r>
            <a:endParaRPr/>
          </a:p>
        </p:txBody>
      </p:sp>
      <p:sp>
        <p:nvSpPr>
          <p:cNvPr id="409" name="Google Shape;409;p63"/>
          <p:cNvSpPr txBox="1"/>
          <p:nvPr>
            <p:ph idx="1" type="body"/>
          </p:nvPr>
        </p:nvSpPr>
        <p:spPr>
          <a:xfrm>
            <a:off x="182275" y="993150"/>
            <a:ext cx="8775600" cy="39840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The visualization for the return of the LSH algorithm given a query is only proven for a sample.  Further, it is </a:t>
            </a:r>
            <a:r>
              <a:rPr b="1" lang="en"/>
              <a:t>very </a:t>
            </a:r>
            <a:r>
              <a:rPr lang="en"/>
              <a:t>likely that the size of the dark green and light green </a:t>
            </a:r>
            <a:r>
              <a:rPr lang="en"/>
              <a:t>circles</a:t>
            </a:r>
            <a:r>
              <a:rPr lang="en"/>
              <a:t> grows with R.  </a:t>
            </a:r>
            <a:endParaRPr/>
          </a:p>
          <a:p>
            <a:pPr indent="-342900" lvl="0" marL="457200" rtl="0" algn="l">
              <a:spcBef>
                <a:spcPts val="0"/>
              </a:spcBef>
              <a:spcAft>
                <a:spcPts val="0"/>
              </a:spcAft>
              <a:buSzPts val="1800"/>
              <a:buChar char="●"/>
            </a:pPr>
            <a:r>
              <a:rPr lang="en"/>
              <a:t>However, for real world samples, this algorithm can be used as an engine to prove that two given DNA samples do not suffer from the curse of dimensionality in terms of edit distance.  For practical use cases, this may be very helpful in terms of finding DNA matches in large databases.</a:t>
            </a:r>
            <a:endParaRPr/>
          </a:p>
          <a:p>
            <a:pPr indent="-317500" lvl="1" marL="914400" rtl="0" algn="l">
              <a:spcBef>
                <a:spcPts val="0"/>
              </a:spcBef>
              <a:spcAft>
                <a:spcPts val="0"/>
              </a:spcAft>
              <a:buSzPts val="1400"/>
              <a:buChar char="○"/>
            </a:pPr>
            <a:r>
              <a:rPr lang="en"/>
              <a:t>Consider that for the curse of dimensionality can be proven that for the universe DNA(1000), 2 DNA strings will have an expected edit distance between 500 and 540.  This algorithm, with the right configuration parameters, can be used to be proven beyond any doubt that two samples are outside the curse of dimensionality distance from one another.</a:t>
            </a:r>
            <a:endParaRPr/>
          </a:p>
          <a:p>
            <a:pPr indent="-317500" lvl="1" marL="914400" rtl="0" algn="l">
              <a:spcBef>
                <a:spcPts val="0"/>
              </a:spcBef>
              <a:spcAft>
                <a:spcPts val="0"/>
              </a:spcAft>
              <a:buSzPts val="1400"/>
              <a:buChar char="○"/>
            </a:pPr>
            <a:r>
              <a:rPr lang="en"/>
              <a:t>For DNA(1000), S (longest common substring) falls in range between 8 and 12</a:t>
            </a:r>
            <a:endParaRPr/>
          </a:p>
          <a:p>
            <a:pPr indent="-317500" lvl="1" marL="914400" rtl="0" algn="l">
              <a:spcBef>
                <a:spcPts val="0"/>
              </a:spcBef>
              <a:spcAft>
                <a:spcPts val="0"/>
              </a:spcAft>
              <a:buSzPts val="1400"/>
              <a:buChar char="○"/>
            </a:pPr>
            <a:r>
              <a:rPr lang="en"/>
              <a:t>For R = 50; S = floor(N/R+1) = 19.  </a:t>
            </a:r>
            <a:endParaRPr/>
          </a:p>
          <a:p>
            <a:pPr indent="-317500" lvl="1" marL="914400" rtl="0" algn="l">
              <a:spcBef>
                <a:spcPts val="0"/>
              </a:spcBef>
              <a:spcAft>
                <a:spcPts val="0"/>
              </a:spcAft>
              <a:buSzPts val="1400"/>
              <a:buChar char="○"/>
            </a:pPr>
            <a:r>
              <a:rPr b="1" lang="en"/>
              <a:t>The algorithm can be used to prove a hypothesis test beyond any possible doubt.</a:t>
            </a:r>
            <a:endParaRPr b="1"/>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64"/>
          <p:cNvSpPr txBox="1"/>
          <p:nvPr>
            <p:ph idx="1" type="body"/>
          </p:nvPr>
        </p:nvSpPr>
        <p:spPr>
          <a:xfrm>
            <a:off x="182275" y="993150"/>
            <a:ext cx="8775600" cy="398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Given two random DNA strings, s1, s2, each of length N:</a:t>
            </a:r>
            <a:endParaRPr/>
          </a:p>
          <a:p>
            <a:pPr indent="-317500" lvl="1" marL="914400" rtl="0" algn="l">
              <a:spcBef>
                <a:spcPts val="0"/>
              </a:spcBef>
              <a:spcAft>
                <a:spcPts val="0"/>
              </a:spcAft>
              <a:buSzPts val="1400"/>
              <a:buChar char="○"/>
            </a:pPr>
            <a:r>
              <a:rPr lang="en"/>
              <a:t>H0:  s1 and s2 have an edit distance between them at least equal to the minimum range of the curse of dimensionality distances</a:t>
            </a:r>
            <a:endParaRPr/>
          </a:p>
          <a:p>
            <a:pPr indent="-317500" lvl="1" marL="914400" rtl="0" algn="l">
              <a:spcBef>
                <a:spcPts val="0"/>
              </a:spcBef>
              <a:spcAft>
                <a:spcPts val="0"/>
              </a:spcAft>
              <a:buSzPts val="1400"/>
              <a:buChar char="○"/>
            </a:pPr>
            <a:r>
              <a:rPr lang="en"/>
              <a:t>H1:  s1 and s2 have an edit distance between them no greater / far less than </a:t>
            </a:r>
            <a:r>
              <a:rPr lang="en"/>
              <a:t>the</a:t>
            </a:r>
            <a:r>
              <a:rPr lang="en"/>
              <a:t> </a:t>
            </a:r>
            <a:r>
              <a:rPr lang="en"/>
              <a:t>minimum</a:t>
            </a:r>
            <a:r>
              <a:rPr lang="en"/>
              <a:t> range of </a:t>
            </a:r>
            <a:r>
              <a:rPr lang="en"/>
              <a:t>the</a:t>
            </a:r>
            <a:r>
              <a:rPr lang="en"/>
              <a:t> curse of dimensionality distances - in other words, they have a statistically significant edit distance.</a:t>
            </a:r>
            <a:endParaRPr/>
          </a:p>
          <a:p>
            <a:pPr indent="-342900" lvl="0" marL="457200" rtl="0" algn="l">
              <a:spcBef>
                <a:spcPts val="0"/>
              </a:spcBef>
              <a:spcAft>
                <a:spcPts val="0"/>
              </a:spcAft>
              <a:buSzPts val="1800"/>
              <a:buChar char="●"/>
            </a:pPr>
            <a:r>
              <a:rPr lang="en"/>
              <a:t>For R=50, N=1000, all DNA samples fall under H1 as proven by previous slides.</a:t>
            </a:r>
            <a:endParaRPr/>
          </a:p>
          <a:p>
            <a:pPr indent="-342900" lvl="0" marL="457200" rtl="0" algn="l">
              <a:spcBef>
                <a:spcPts val="0"/>
              </a:spcBef>
              <a:spcAft>
                <a:spcPts val="0"/>
              </a:spcAft>
              <a:buSzPts val="1800"/>
              <a:buChar char="●"/>
            </a:pPr>
            <a:r>
              <a:rPr lang="en"/>
              <a:t>Discussion for Future Work:  If two DNA strings s1, s2, have a statistically significant edit distance, what else does that mean?</a:t>
            </a:r>
            <a:endParaRPr/>
          </a:p>
        </p:txBody>
      </p:sp>
      <p:sp>
        <p:nvSpPr>
          <p:cNvPr id="415" name="Google Shape;415;p64"/>
          <p:cNvSpPr txBox="1"/>
          <p:nvPr>
            <p:ph type="title"/>
          </p:nvPr>
        </p:nvSpPr>
        <p:spPr>
          <a:xfrm>
            <a:off x="366200" y="1042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Sampling Technique 3:  Centered Random Sampling - Additional Discussion / Hypothesis Test</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65"/>
          <p:cNvSpPr txBox="1"/>
          <p:nvPr>
            <p:ph type="title"/>
          </p:nvPr>
        </p:nvSpPr>
        <p:spPr>
          <a:xfrm>
            <a:off x="311700" y="240525"/>
            <a:ext cx="8520600" cy="82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Future Work - Theoretical</a:t>
            </a:r>
            <a:endParaRPr/>
          </a:p>
        </p:txBody>
      </p:sp>
      <p:sp>
        <p:nvSpPr>
          <p:cNvPr id="421" name="Google Shape;421;p65"/>
          <p:cNvSpPr txBox="1"/>
          <p:nvPr>
            <p:ph idx="1" type="body"/>
          </p:nvPr>
        </p:nvSpPr>
        <p:spPr>
          <a:xfrm>
            <a:off x="311700" y="937425"/>
            <a:ext cx="8606400" cy="39015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Given two random DNA sequences each of </a:t>
            </a:r>
            <a:r>
              <a:rPr lang="en"/>
              <a:t>length</a:t>
            </a:r>
            <a:r>
              <a:rPr lang="en"/>
              <a:t> n, denoted s1, s2, who have a longest common substring length of S and an edit distance R:</a:t>
            </a:r>
            <a:endParaRPr/>
          </a:p>
          <a:p>
            <a:pPr indent="-317500" lvl="1" marL="914400" rtl="0" algn="l">
              <a:spcBef>
                <a:spcPts val="0"/>
              </a:spcBef>
              <a:spcAft>
                <a:spcPts val="0"/>
              </a:spcAft>
              <a:buSzPts val="1400"/>
              <a:buChar char="○"/>
            </a:pPr>
            <a:r>
              <a:rPr lang="en"/>
              <a:t>What is Pr(R | N, S)?</a:t>
            </a:r>
            <a:endParaRPr/>
          </a:p>
          <a:p>
            <a:pPr indent="-317500" lvl="2" marL="1371600" rtl="0" algn="l">
              <a:spcBef>
                <a:spcPts val="0"/>
              </a:spcBef>
              <a:spcAft>
                <a:spcPts val="0"/>
              </a:spcAft>
              <a:buSzPts val="1400"/>
              <a:buChar char="■"/>
            </a:pPr>
            <a:r>
              <a:rPr lang="en"/>
              <a:t>Note:  This work is based on min(R|N,S)</a:t>
            </a:r>
            <a:endParaRPr/>
          </a:p>
          <a:p>
            <a:pPr indent="-317500" lvl="1" marL="914400" rtl="0" algn="l">
              <a:spcBef>
                <a:spcPts val="0"/>
              </a:spcBef>
              <a:spcAft>
                <a:spcPts val="0"/>
              </a:spcAft>
              <a:buSzPts val="1400"/>
              <a:buChar char="○"/>
            </a:pPr>
            <a:r>
              <a:rPr lang="en"/>
              <a:t>What is Pr(S | N, R)</a:t>
            </a:r>
            <a:endParaRPr/>
          </a:p>
          <a:p>
            <a:pPr indent="-342900" lvl="0" marL="457200" rtl="0" algn="l">
              <a:spcBef>
                <a:spcPts val="0"/>
              </a:spcBef>
              <a:spcAft>
                <a:spcPts val="0"/>
              </a:spcAft>
              <a:buSzPts val="1800"/>
              <a:buChar char="●"/>
            </a:pPr>
            <a:r>
              <a:rPr lang="en"/>
              <a:t>How does this relate to the curse of dimensionality?</a:t>
            </a:r>
            <a:endParaRPr/>
          </a:p>
          <a:p>
            <a:pPr indent="-317500" lvl="1" marL="914400" rtl="0" algn="l">
              <a:spcBef>
                <a:spcPts val="0"/>
              </a:spcBef>
              <a:spcAft>
                <a:spcPts val="0"/>
              </a:spcAft>
              <a:buSzPts val="1400"/>
              <a:buChar char="○"/>
            </a:pPr>
            <a:r>
              <a:rPr lang="en"/>
              <a:t>Large, random, samples converge to uniform ranges of R and S based on N.</a:t>
            </a:r>
            <a:endParaRPr/>
          </a:p>
          <a:p>
            <a:pPr indent="-317500" lvl="1" marL="914400" rtl="0" algn="l">
              <a:spcBef>
                <a:spcPts val="0"/>
              </a:spcBef>
              <a:spcAft>
                <a:spcPts val="0"/>
              </a:spcAft>
              <a:buSzPts val="1400"/>
              <a:buChar char="○"/>
            </a:pPr>
            <a:r>
              <a:rPr lang="en"/>
              <a:t>What is P(R|N)?</a:t>
            </a:r>
            <a:endParaRPr/>
          </a:p>
          <a:p>
            <a:pPr indent="-317500" lvl="1" marL="914400" rtl="0" algn="l">
              <a:spcBef>
                <a:spcPts val="0"/>
              </a:spcBef>
              <a:spcAft>
                <a:spcPts val="0"/>
              </a:spcAft>
              <a:buSzPts val="1400"/>
              <a:buChar char="○"/>
            </a:pPr>
            <a:r>
              <a:rPr lang="en"/>
              <a:t>What is P(S|N)?</a:t>
            </a:r>
            <a:endParaRPr/>
          </a:p>
          <a:p>
            <a:pPr indent="-317500" lvl="2" marL="1371600" rtl="0" algn="l">
              <a:spcBef>
                <a:spcPts val="0"/>
              </a:spcBef>
              <a:spcAft>
                <a:spcPts val="0"/>
              </a:spcAft>
              <a:buSzPts val="1400"/>
              <a:buChar char="■"/>
            </a:pPr>
            <a:r>
              <a:rPr b="1" i="1" lang="en"/>
              <a:t>Notice that P(R|N) and P(S|N) are related</a:t>
            </a:r>
            <a:r>
              <a:rPr i="1" lang="en"/>
              <a:t>.</a:t>
            </a:r>
            <a:endParaRPr i="1"/>
          </a:p>
          <a:p>
            <a:pPr indent="0" lvl="0" marL="457200" rtl="0" algn="l">
              <a:spcBef>
                <a:spcPts val="1200"/>
              </a:spcBef>
              <a:spcAft>
                <a:spcPts val="0"/>
              </a:spcAft>
              <a:buNone/>
            </a:pPr>
            <a:r>
              <a:t/>
            </a:r>
            <a:endParaRPr b="1"/>
          </a:p>
          <a:p>
            <a:pPr indent="0" lvl="0" marL="91440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422" name="Google Shape;422;p65"/>
          <p:cNvPicPr preferRelativeResize="0"/>
          <p:nvPr/>
        </p:nvPicPr>
        <p:blipFill>
          <a:blip r:embed="rId3">
            <a:alphaModFix/>
          </a:blip>
          <a:stretch>
            <a:fillRect/>
          </a:stretch>
        </p:blipFill>
        <p:spPr>
          <a:xfrm>
            <a:off x="6954900" y="2996125"/>
            <a:ext cx="1842800" cy="18428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DNA Strings - Shingling</a:t>
            </a:r>
            <a:endParaRPr/>
          </a:p>
        </p:txBody>
      </p:sp>
      <p:sp>
        <p:nvSpPr>
          <p:cNvPr id="91" name="Google Shape;91;p18"/>
          <p:cNvSpPr txBox="1"/>
          <p:nvPr>
            <p:ph idx="1" type="body"/>
          </p:nvPr>
        </p:nvSpPr>
        <p:spPr>
          <a:xfrm>
            <a:off x="233075" y="11052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i="1" lang="en"/>
              <a:t>k-Shingling</a:t>
            </a:r>
            <a:r>
              <a:rPr lang="en"/>
              <a:t> a DNA string is defined as producing a sequence all substrings of a prespecified length k within the string.</a:t>
            </a:r>
            <a:endParaRPr/>
          </a:p>
          <a:p>
            <a:pPr indent="-342900" lvl="0" marL="457200" rtl="0" algn="l">
              <a:spcBef>
                <a:spcPts val="0"/>
              </a:spcBef>
              <a:spcAft>
                <a:spcPts val="0"/>
              </a:spcAft>
              <a:buSzPts val="1800"/>
              <a:buChar char="●"/>
            </a:pPr>
            <a:r>
              <a:rPr lang="en"/>
              <a:t>Example:</a:t>
            </a:r>
            <a:endParaRPr/>
          </a:p>
          <a:p>
            <a:pPr indent="-317500" lvl="1" marL="914400" rtl="0" algn="l">
              <a:spcBef>
                <a:spcPts val="0"/>
              </a:spcBef>
              <a:spcAft>
                <a:spcPts val="0"/>
              </a:spcAft>
              <a:buSzPts val="1400"/>
              <a:buChar char="○"/>
            </a:pPr>
            <a:r>
              <a:rPr lang="en"/>
              <a:t>For the sequence ‘ACTGCAAA’ the 4-shingling set is {‘ACTG’, ‘CTGC’, ‘TGCA’, ‘GCAA’, ‘CAAA’}</a:t>
            </a:r>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DNA Sequence Edit Distance - Key </a:t>
            </a:r>
            <a:r>
              <a:rPr lang="en"/>
              <a:t>Theorem</a:t>
            </a:r>
            <a:endParaRPr/>
          </a:p>
        </p:txBody>
      </p:sp>
      <p:sp>
        <p:nvSpPr>
          <p:cNvPr id="97" name="Google Shape;97;p19"/>
          <p:cNvSpPr txBox="1"/>
          <p:nvPr>
            <p:ph idx="1" type="body"/>
          </p:nvPr>
        </p:nvSpPr>
        <p:spPr>
          <a:xfrm>
            <a:off x="311700" y="1017725"/>
            <a:ext cx="8520600" cy="3551100"/>
          </a:xfrm>
          <a:prstGeom prst="rect">
            <a:avLst/>
          </a:prstGeom>
        </p:spPr>
        <p:txBody>
          <a:bodyPr anchorCtr="0" anchor="t" bIns="91425" lIns="91425" spcFirstLastPara="1" rIns="91425" wrap="square" tIns="91425">
            <a:normAutofit fontScale="92500"/>
          </a:bodyPr>
          <a:lstStyle/>
          <a:p>
            <a:pPr indent="-334327" lvl="0" marL="457200" rtl="0" algn="l">
              <a:spcBef>
                <a:spcPts val="0"/>
              </a:spcBef>
              <a:spcAft>
                <a:spcPts val="0"/>
              </a:spcAft>
              <a:buSzPct val="100000"/>
              <a:buChar char="●"/>
            </a:pPr>
            <a:r>
              <a:rPr b="1" lang="en"/>
              <a:t>(1) Given a set of strings each of size N if 2 strings have an edit distance no greater than R then that means they have at least one shingle of matching characters of size at least S=floor(N/(R+1)) with probability 100%. </a:t>
            </a:r>
            <a:endParaRPr b="1"/>
          </a:p>
          <a:p>
            <a:pPr indent="-334327" lvl="0" marL="457200" rtl="0" algn="l">
              <a:spcBef>
                <a:spcPts val="0"/>
              </a:spcBef>
              <a:spcAft>
                <a:spcPts val="0"/>
              </a:spcAft>
              <a:buSzPct val="100000"/>
              <a:buChar char="●"/>
            </a:pPr>
            <a:r>
              <a:rPr lang="en"/>
              <a:t>This </a:t>
            </a:r>
            <a:r>
              <a:rPr lang="en"/>
              <a:t>theorem</a:t>
            </a:r>
            <a:r>
              <a:rPr lang="en"/>
              <a:t> will be referred to as (1) from this point on</a:t>
            </a:r>
            <a:endParaRPr/>
          </a:p>
          <a:p>
            <a:pPr indent="-334327" lvl="0" marL="457200" rtl="0" algn="l">
              <a:spcBef>
                <a:spcPts val="0"/>
              </a:spcBef>
              <a:spcAft>
                <a:spcPts val="0"/>
              </a:spcAft>
              <a:buSzPct val="100000"/>
              <a:buChar char="●"/>
            </a:pPr>
            <a:r>
              <a:rPr lang="en"/>
              <a:t>This will be proven on the next slide</a:t>
            </a:r>
            <a:endParaRPr/>
          </a:p>
          <a:p>
            <a:pPr indent="-334327" lvl="0" marL="457200" rtl="0" algn="l">
              <a:spcBef>
                <a:spcPts val="0"/>
              </a:spcBef>
              <a:spcAft>
                <a:spcPts val="0"/>
              </a:spcAft>
              <a:buSzPct val="100000"/>
              <a:buChar char="●"/>
            </a:pPr>
            <a:r>
              <a:rPr lang="en"/>
              <a:t>This </a:t>
            </a:r>
            <a:r>
              <a:rPr lang="en"/>
              <a:t>theorem</a:t>
            </a:r>
            <a:r>
              <a:rPr lang="en"/>
              <a:t> only produces a relevant LSH algorithm for cases where N &gt;&gt; R.</a:t>
            </a:r>
            <a:endParaRPr/>
          </a:p>
          <a:p>
            <a:pPr indent="-310832" lvl="1" marL="914400" rtl="0" algn="l">
              <a:spcBef>
                <a:spcPts val="0"/>
              </a:spcBef>
              <a:spcAft>
                <a:spcPts val="0"/>
              </a:spcAft>
              <a:buSzPct val="100000"/>
              <a:buChar char="○"/>
            </a:pPr>
            <a:r>
              <a:rPr lang="en"/>
              <a:t>This is due to properties of the curse of dimensionality, to be discussed later</a:t>
            </a:r>
            <a:endParaRPr/>
          </a:p>
          <a:p>
            <a:pPr indent="0" lvl="0" marL="0" rtl="0" algn="l">
              <a:spcBef>
                <a:spcPts val="1200"/>
              </a:spcBef>
              <a:spcAft>
                <a:spcPts val="0"/>
              </a:spcAft>
              <a:buNone/>
            </a:pPr>
            <a:r>
              <a:t/>
            </a:r>
            <a:endParaRPr b="1" i="1"/>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1861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DNA Edit Distance - Key </a:t>
            </a:r>
            <a:r>
              <a:rPr lang="en"/>
              <a:t>Theorem Informal</a:t>
            </a:r>
            <a:r>
              <a:rPr lang="en"/>
              <a:t> Proof</a:t>
            </a:r>
            <a:endParaRPr/>
          </a:p>
        </p:txBody>
      </p:sp>
      <p:sp>
        <p:nvSpPr>
          <p:cNvPr id="103" name="Google Shape;103;p20"/>
          <p:cNvSpPr txBox="1"/>
          <p:nvPr>
            <p:ph idx="1" type="body"/>
          </p:nvPr>
        </p:nvSpPr>
        <p:spPr>
          <a:xfrm>
            <a:off x="311700" y="801175"/>
            <a:ext cx="8520600" cy="4185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Proof by describing the strings necessary, given a particular edit distance, to produce the shortest possible longest k-shingle</a:t>
            </a:r>
            <a:endParaRPr/>
          </a:p>
          <a:p>
            <a:pPr indent="-342900" lvl="0" marL="457200" rtl="0" algn="l">
              <a:spcBef>
                <a:spcPts val="0"/>
              </a:spcBef>
              <a:spcAft>
                <a:spcPts val="0"/>
              </a:spcAft>
              <a:buSzPts val="1800"/>
              <a:buChar char="●"/>
            </a:pPr>
            <a:r>
              <a:rPr lang="en"/>
              <a:t>Observation:  </a:t>
            </a:r>
            <a:r>
              <a:rPr b="1" lang="en"/>
              <a:t>A sequence must have an equal number of insertions and deletions to produce a sequence of length N.</a:t>
            </a:r>
            <a:endParaRPr b="1"/>
          </a:p>
          <a:p>
            <a:pPr indent="-317500" lvl="1" marL="914400" rtl="0" algn="l">
              <a:spcBef>
                <a:spcPts val="0"/>
              </a:spcBef>
              <a:spcAft>
                <a:spcPts val="0"/>
              </a:spcAft>
              <a:buSzPts val="1400"/>
              <a:buChar char="○"/>
            </a:pPr>
            <a:r>
              <a:rPr lang="en"/>
              <a:t>Simple Example:  Suppose two sequence, N=600 and R = 2.  To produce the shortest possible longest common k-shingle </a:t>
            </a:r>
            <a:r>
              <a:rPr lang="en"/>
              <a:t>between</a:t>
            </a:r>
            <a:r>
              <a:rPr lang="en"/>
              <a:t> the sequence, one needs to place a required substitution at </a:t>
            </a:r>
            <a:r>
              <a:rPr lang="en"/>
              <a:t>indices</a:t>
            </a:r>
            <a:r>
              <a:rPr lang="en"/>
              <a:t> 200 and 400.  This will produce a longest common k-shingle of 200.</a:t>
            </a:r>
            <a:endParaRPr/>
          </a:p>
          <a:p>
            <a:pPr indent="-342900" lvl="0" marL="457200" rtl="0" algn="l">
              <a:spcBef>
                <a:spcPts val="0"/>
              </a:spcBef>
              <a:spcAft>
                <a:spcPts val="0"/>
              </a:spcAft>
              <a:buSzPts val="1800"/>
              <a:buChar char="●"/>
            </a:pPr>
            <a:r>
              <a:rPr lang="en"/>
              <a:t>In general, to produce the shortest longest possible common k-shingle, one needs to put a substitution at </a:t>
            </a:r>
            <a:r>
              <a:rPr lang="en"/>
              <a:t>indices</a:t>
            </a:r>
            <a:r>
              <a:rPr lang="en"/>
              <a:t> (i*(1/(R+1)) for i between 1 and R inclusive.</a:t>
            </a:r>
            <a:endParaRPr/>
          </a:p>
          <a:p>
            <a:pPr indent="-342900" lvl="0" marL="457200" rtl="0" algn="l">
              <a:spcBef>
                <a:spcPts val="0"/>
              </a:spcBef>
              <a:spcAft>
                <a:spcPts val="0"/>
              </a:spcAft>
              <a:buSzPts val="1800"/>
              <a:buChar char="●"/>
            </a:pPr>
            <a:r>
              <a:rPr lang="en"/>
              <a:t>One can replace substitutions with insertions and deletions as desired, so long as every insertion has exactly one deletion.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Locality Sensitive Hashing Scheme</a:t>
            </a:r>
            <a:endParaRPr/>
          </a:p>
          <a:p>
            <a:pPr indent="0" lvl="0" marL="0" rtl="0" algn="l">
              <a:spcBef>
                <a:spcPts val="0"/>
              </a:spcBef>
              <a:spcAft>
                <a:spcPts val="0"/>
              </a:spcAft>
              <a:buNone/>
            </a:pPr>
            <a:r>
              <a:t/>
            </a:r>
            <a:endParaRPr/>
          </a:p>
        </p:txBody>
      </p:sp>
      <p:sp>
        <p:nvSpPr>
          <p:cNvPr id="109" name="Google Shape;109;p21"/>
          <p:cNvSpPr txBox="1"/>
          <p:nvPr>
            <p:ph idx="1" type="body"/>
          </p:nvPr>
        </p:nvSpPr>
        <p:spPr>
          <a:xfrm>
            <a:off x="311700" y="1132525"/>
            <a:ext cx="8520600" cy="3436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Notice that each DNA sequence can be S-Shingled.</a:t>
            </a:r>
            <a:endParaRPr/>
          </a:p>
          <a:p>
            <a:pPr indent="-342900" lvl="0" marL="457200" rtl="0" algn="l">
              <a:spcBef>
                <a:spcPts val="0"/>
              </a:spcBef>
              <a:spcAft>
                <a:spcPts val="0"/>
              </a:spcAft>
              <a:buSzPts val="1800"/>
              <a:buChar char="●"/>
            </a:pPr>
            <a:r>
              <a:rPr lang="en"/>
              <a:t>For space constraints on implementation, each sequence and shingle can be given a unique id.  This presentation uses this as an implied fact.</a:t>
            </a:r>
            <a:endParaRPr/>
          </a:p>
          <a:p>
            <a:pPr indent="-342900" lvl="0" marL="457200" rtl="0" algn="l">
              <a:spcBef>
                <a:spcPts val="0"/>
              </a:spcBef>
              <a:spcAft>
                <a:spcPts val="0"/>
              </a:spcAft>
              <a:buSzPts val="1800"/>
              <a:buChar char="●"/>
            </a:pPr>
            <a:r>
              <a:rPr lang="en"/>
              <a:t>Observe that a mapping can be produced between a sequence and its list of Shingles of {Sequence -&gt; [Shingles]} for each sequence.  For a corpus of DNA sequences, this mapping can be reversed such that:</a:t>
            </a:r>
            <a:endParaRPr/>
          </a:p>
          <a:p>
            <a:pPr indent="-342900" lvl="0" marL="457200" rtl="0" algn="l">
              <a:spcBef>
                <a:spcPts val="0"/>
              </a:spcBef>
              <a:spcAft>
                <a:spcPts val="0"/>
              </a:spcAft>
              <a:buSzPts val="1800"/>
              <a:buChar char="●"/>
            </a:pPr>
            <a:r>
              <a:rPr lang="en"/>
              <a:t>{Shingle -&gt; [Sequences]}</a:t>
            </a:r>
            <a:endParaRPr/>
          </a:p>
          <a:p>
            <a:pPr indent="-342900" lvl="0" marL="457200" rtl="0" algn="l">
              <a:spcBef>
                <a:spcPts val="0"/>
              </a:spcBef>
              <a:spcAft>
                <a:spcPts val="0"/>
              </a:spcAft>
              <a:buSzPts val="1800"/>
              <a:buChar char="●"/>
            </a:pPr>
            <a:r>
              <a:rPr lang="en"/>
              <a:t>This mapping is the locality sensitive </a:t>
            </a:r>
            <a:r>
              <a:rPr lang="en"/>
              <a:t>hashing</a:t>
            </a:r>
            <a:r>
              <a:rPr lang="en"/>
              <a:t> scheme.</a:t>
            </a:r>
            <a:endParaRPr/>
          </a:p>
          <a:p>
            <a:pPr indent="-317500" lvl="1" marL="914400" rtl="0" algn="l">
              <a:spcBef>
                <a:spcPts val="0"/>
              </a:spcBef>
              <a:spcAft>
                <a:spcPts val="0"/>
              </a:spcAft>
              <a:buSzPts val="1400"/>
              <a:buChar char="○"/>
            </a:pPr>
            <a:r>
              <a:rPr b="1" i="1" lang="en" u="sng"/>
              <a:t>Note that this LSH scheme has </a:t>
            </a:r>
            <a:r>
              <a:rPr b="1" i="1" lang="en" u="sng"/>
              <a:t>guaranteed</a:t>
            </a:r>
            <a:r>
              <a:rPr b="1" i="1" lang="en" u="sng"/>
              <a:t> perfect recall based on </a:t>
            </a:r>
            <a:r>
              <a:rPr b="1" i="1" lang="en" u="sng"/>
              <a:t>theorem</a:t>
            </a:r>
            <a:r>
              <a:rPr b="1" i="1" lang="en" u="sng"/>
              <a:t> (1)</a:t>
            </a:r>
            <a:endParaRPr b="1" i="1" u="sng"/>
          </a:p>
          <a:p>
            <a:pPr indent="-317500" lvl="2" marL="1371600" rtl="0" algn="l">
              <a:spcBef>
                <a:spcPts val="0"/>
              </a:spcBef>
              <a:spcAft>
                <a:spcPts val="0"/>
              </a:spcAft>
              <a:buSzPts val="1400"/>
              <a:buChar char="■"/>
            </a:pPr>
            <a:r>
              <a:rPr lang="en"/>
              <a:t>Precision is probabilistic and based entirely on the </a:t>
            </a:r>
            <a:r>
              <a:rPr lang="en"/>
              <a:t>corpus</a:t>
            </a:r>
            <a:r>
              <a:rPr lang="en"/>
              <a:t> of DNA strings.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