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279D32-1826-E89D-B86D-073C4CB5091A}" v="1271" dt="2025-08-18T04:24:08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0CF7-838D-41F7-9297-B5F83BDCEB13}" type="datetimeFigureOut">
              <a:rPr lang="en-US" dirty="0"/>
              <a:t>8/17/2025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833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330A-4522-49F4-ACCE-A07321703478}" type="datetimeFigureOut">
              <a:rPr lang="en-US" dirty="0"/>
              <a:t>8/17/2025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06258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DDF-A796-4D56-9973-341789785817}" type="datetimeFigureOut">
              <a:rPr lang="en-US" dirty="0"/>
              <a:t>8/17/2025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4316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69DA-BCAC-469D-B81F-5CD529FD1EE6}" type="datetimeFigureOut">
              <a:rPr lang="en-US" dirty="0"/>
              <a:t>8/17/2025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7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B3F2-5297-4D62-BDB7-590764A696AF}" type="datetimeFigureOut">
              <a:rPr lang="en-US" dirty="0"/>
              <a:t>8/17/2025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FAC0-A4F5-4A85-98AE-9E6BDD843B92}" type="datetimeFigureOut">
              <a:rPr lang="en-US" dirty="0"/>
              <a:t>8/17/2025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6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8DF-B20E-4829-8712-7D40EB90064E}" type="datetimeFigureOut">
              <a:rPr lang="en-US" dirty="0"/>
              <a:t>8/17/2025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1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2F2A-FD05-43F8-9927-AF9F6AA75EA1}" type="datetimeFigureOut">
              <a:rPr lang="en-US" dirty="0"/>
              <a:t>8/17/2025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4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2728-8AF2-421E-A3EE-3D32DADA7E63}" type="datetimeFigureOut">
              <a:rPr lang="en-US" dirty="0"/>
              <a:t>8/17/2025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9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4D57-1513-4084-818F-075C9D0922CD}" type="datetimeFigureOut">
              <a:rPr lang="en-US" dirty="0"/>
              <a:t>8/17/2025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8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DC6D-53F2-404B-944C-46E1F58C3149}" type="datetimeFigureOut">
              <a:rPr lang="en-US" dirty="0"/>
              <a:t>8/17/2025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3716B609-2A26-46AA-B595-3671F5470576}" type="datetimeFigureOut">
              <a:rPr lang="en-US" dirty="0"/>
              <a:t>8/17/2025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24712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>
          <p15:clr>
            <a:srgbClr val="F26B43"/>
          </p15:clr>
        </p15:guide>
        <p15:guide id="2" pos="504">
          <p15:clr>
            <a:srgbClr val="F26B43"/>
          </p15:clr>
        </p15:guide>
        <p15:guide id="3" pos="7176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1728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3432">
          <p15:clr>
            <a:srgbClr val="F26B43"/>
          </p15:clr>
        </p15:guide>
        <p15:guide id="9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opsinstitute.com/value-stream-management-explained-in-plain-english/" TargetMode="External"/><Relationship Id="rId2" Type="http://schemas.openxmlformats.org/officeDocument/2006/relationships/hyperlink" Target="https://www.atlassian.com/agile/value-stream-manage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Technology Value Stream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Amanda New | CSD380 | Module 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A4F5-DB5C-1C4C-05FD-3C86AD35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AA47-127F-9724-9796-63215E1C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000" dirty="0">
                <a:latin typeface="Open Sans"/>
                <a:ea typeface="Open Sans"/>
                <a:cs typeface="Open Sans"/>
              </a:rPr>
              <a:t>The DevOps Handbook: How to Create World-Class Agility, Reliability, &amp; Security in Technology Organizations Second Edition; Gene Kim, Jez Humble, Patrick Debois, John Willis, &amp; John </a:t>
            </a:r>
            <a:r>
              <a:rPr lang="en-US" sz="1000" dirty="0" err="1">
                <a:latin typeface="Open Sans"/>
                <a:ea typeface="Open Sans"/>
                <a:cs typeface="Open Sans"/>
              </a:rPr>
              <a:t>Allspaw</a:t>
            </a:r>
            <a:r>
              <a:rPr lang="en-US" sz="1000" dirty="0">
                <a:latin typeface="Open Sans"/>
                <a:ea typeface="Open Sans"/>
                <a:cs typeface="Open Sans"/>
              </a:rPr>
              <a:t>; IT Revolution Press; 2016</a:t>
            </a:r>
          </a:p>
          <a:p>
            <a:r>
              <a:rPr lang="en-US" sz="1000" dirty="0">
                <a:ea typeface="+mj-lt"/>
                <a:cs typeface="+mj-lt"/>
                <a:hlinkClick r:id="rId2"/>
              </a:rPr>
              <a:t>What is Value Stream Management? | Atlassian</a:t>
            </a:r>
          </a:p>
          <a:p>
            <a:r>
              <a:rPr lang="en-US" sz="1000" dirty="0">
                <a:ea typeface="+mj-lt"/>
                <a:cs typeface="+mj-lt"/>
                <a:hlinkClick r:id="rId3"/>
              </a:rPr>
              <a:t>Value Stream Management: Explained in Plain English — DevOps Institute</a:t>
            </a:r>
            <a:endParaRPr lang="en-US" sz="1000" dirty="0">
              <a:latin typeface="Avenir Next LT Pro Light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9720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50EF-24ED-793C-50C3-B8C0AD7D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9578-F11C-5D24-EC8E-A5D458F3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Value Streams have two measures of </a:t>
            </a:r>
            <a:r>
              <a:rPr lang="en-US" dirty="0" err="1"/>
              <a:t>performace</a:t>
            </a:r>
            <a:r>
              <a:rPr lang="en-US" dirty="0"/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Lead Time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Processing Time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(Also known as Touch Time or Task Time)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dirty="0"/>
          </a:p>
        </p:txBody>
      </p:sp>
      <p:pic>
        <p:nvPicPr>
          <p:cNvPr id="4" name="Picture 3" descr="Book Club: The DevOps Handbook (Chapter 1. Agile, Continuous Delivery, and  the Three Ways) – Red Green Refactor">
            <a:extLst>
              <a:ext uri="{FF2B5EF4-FFF2-40B4-BE49-F238E27FC236}">
                <a16:creationId xmlns:a16="http://schemas.microsoft.com/office/drawing/2014/main" id="{87682198-90C1-7C64-0254-D4935FEA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3849584"/>
            <a:ext cx="4648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461D-B106-4CCB-730A-C4E798AA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VS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3982-1967-C4D8-E131-4DA6A742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Lead Time: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/>
              <a:t>Starts when request is made, ends when request is fulfilled</a:t>
            </a:r>
          </a:p>
          <a:p>
            <a:r>
              <a:rPr lang="en-US" sz="3200" dirty="0"/>
              <a:t>Processing Time: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/>
              <a:t>Starts when work begins on a project, ends when work is complete</a:t>
            </a:r>
          </a:p>
        </p:txBody>
      </p:sp>
    </p:spTree>
    <p:extLst>
      <p:ext uri="{BB962C8B-B14F-4D97-AF65-F5344CB8AC3E}">
        <p14:creationId xmlns:p14="http://schemas.microsoft.com/office/powerpoint/2010/main" val="57298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B642-ABDF-BC99-5F42-77510EE0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9CCC6-ADBF-A086-66F4-C16542F1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Lead Time: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Main focus is customer service. Since this is what the customer experiences, the main goal for improvement is to minimize the customer's time waiting from request to completion.</a:t>
            </a:r>
          </a:p>
          <a:p>
            <a:r>
              <a:rPr lang="en-US" sz="2400" dirty="0"/>
              <a:t>Processing Time: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Main focus is efficiency. Finding ways to achieve a fast flow while also making sure to put out quality work, get feedback and improve as time goes on.</a:t>
            </a:r>
          </a:p>
        </p:txBody>
      </p:sp>
    </p:spTree>
    <p:extLst>
      <p:ext uri="{BB962C8B-B14F-4D97-AF65-F5344CB8AC3E}">
        <p14:creationId xmlns:p14="http://schemas.microsoft.com/office/powerpoint/2010/main" val="63832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FB70-1E13-E975-5FDF-C03EA94F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Delay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8430-AF47-487F-D2E9-DB7A34CD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common scenario ran into is deployment lead times requiring months to be completed. </a:t>
            </a:r>
          </a:p>
          <a:p>
            <a:r>
              <a:rPr lang="en-US" dirty="0"/>
              <a:t>Common in large companies with large teams</a:t>
            </a:r>
          </a:p>
          <a:p>
            <a:r>
              <a:rPr lang="en-US" dirty="0"/>
              <a:t>Can have a significant impact on value streams; roles may be adjusted or changed based </a:t>
            </a:r>
            <a:r>
              <a:rPr lang="en-US"/>
              <a:t>on current needs</a:t>
            </a:r>
            <a:endParaRPr lang="en-US" dirty="0"/>
          </a:p>
          <a:p>
            <a:r>
              <a:rPr lang="en-US" dirty="0"/>
              <a:t>Fixing problems requires a lot of time allotted to certain tasks, and even longer to test once corrected.</a:t>
            </a:r>
          </a:p>
        </p:txBody>
      </p:sp>
    </p:spTree>
    <p:extLst>
      <p:ext uri="{BB962C8B-B14F-4D97-AF65-F5344CB8AC3E}">
        <p14:creationId xmlns:p14="http://schemas.microsoft.com/office/powerpoint/2010/main" val="140727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F860-8F93-C40D-1873-39EC15C0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46B2-B6D3-F4C8-F298-0BAB0ED3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Customer unhappy with current offerings</a:t>
            </a:r>
          </a:p>
          <a:p>
            <a:r>
              <a:rPr lang="en-US" dirty="0"/>
              <a:t>Slow delivery of products or updates</a:t>
            </a:r>
          </a:p>
          <a:p>
            <a:r>
              <a:rPr lang="en-US" dirty="0"/>
              <a:t>Layoffs/lower budgets</a:t>
            </a:r>
          </a:p>
          <a:p>
            <a:r>
              <a:rPr lang="en-US" dirty="0"/>
              <a:t>Lack of organization</a:t>
            </a:r>
          </a:p>
          <a:p>
            <a:r>
              <a:rPr lang="en-US" dirty="0"/>
              <a:t>Lack of communication between client and team</a:t>
            </a:r>
          </a:p>
          <a:p>
            <a:r>
              <a:rPr lang="en-US" dirty="0"/>
              <a:t>Lack of communication internally between team members</a:t>
            </a:r>
          </a:p>
          <a:p>
            <a:r>
              <a:rPr lang="en-US" dirty="0"/>
              <a:t>Lack of visibility </a:t>
            </a:r>
          </a:p>
        </p:txBody>
      </p:sp>
      <p:pic>
        <p:nvPicPr>
          <p:cNvPr id="4" name="Graphic 3" descr="Development Value Streams - Scaled Agile Framework">
            <a:extLst>
              <a:ext uri="{FF2B5EF4-FFF2-40B4-BE49-F238E27FC236}">
                <a16:creationId xmlns:a16="http://schemas.microsoft.com/office/drawing/2014/main" id="{3AE2AF07-0983-B3AC-4317-68994A772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0250" y="2020222"/>
            <a:ext cx="5216103" cy="191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6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F455-5631-5BF1-73CB-168BE1AA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DevOps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DB0F-F33B-C20B-7B36-F089B7A2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Clear understanding of value stream to avoid uncertainty regarding tasks</a:t>
            </a:r>
          </a:p>
          <a:p>
            <a:r>
              <a:rPr lang="en-US" dirty="0"/>
              <a:t>Clear communication between client and team</a:t>
            </a:r>
          </a:p>
          <a:p>
            <a:r>
              <a:rPr lang="en-US" dirty="0"/>
              <a:t>Clear communication internally with team members</a:t>
            </a:r>
          </a:p>
          <a:p>
            <a:r>
              <a:rPr lang="en-US" dirty="0"/>
              <a:t>Clear feedback and proper listening to feedback given</a:t>
            </a:r>
          </a:p>
          <a:p>
            <a:r>
              <a:rPr lang="en-US" dirty="0"/>
              <a:t>Cut unnecessary work to optimize time and spending</a:t>
            </a:r>
          </a:p>
          <a:p>
            <a:r>
              <a:rPr lang="en-US" dirty="0"/>
              <a:t>High employee moral </a:t>
            </a:r>
          </a:p>
        </p:txBody>
      </p:sp>
      <p:pic>
        <p:nvPicPr>
          <p:cNvPr id="4" name="Picture 3" descr="Value Stream Management and DevOps ...">
            <a:extLst>
              <a:ext uri="{FF2B5EF4-FFF2-40B4-BE49-F238E27FC236}">
                <a16:creationId xmlns:a16="http://schemas.microsoft.com/office/drawing/2014/main" id="{8D9CC4FF-FDD7-4A6D-52E1-352A1FF2B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202" y="2657475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9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AE61-D2A0-1FE4-9338-48DE033C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 Good DevOps Value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EE3D-5CE9-0B65-24FA-AD628A1C6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Good organization can help clear confusion around tasks needed to be completed, as well as prioritizing tasks as you go.</a:t>
            </a:r>
          </a:p>
          <a:p>
            <a:r>
              <a:rPr lang="en-US" dirty="0"/>
              <a:t>No missed deadlines</a:t>
            </a:r>
          </a:p>
          <a:p>
            <a:r>
              <a:rPr lang="en-US" dirty="0"/>
              <a:t>Strong employee moral</a:t>
            </a:r>
          </a:p>
          <a:p>
            <a:r>
              <a:rPr lang="en-US" dirty="0"/>
              <a:t>Customer retention/recommendations</a:t>
            </a:r>
          </a:p>
          <a:p>
            <a:r>
              <a:rPr lang="en-US" dirty="0"/>
              <a:t>Strong positive </a:t>
            </a:r>
            <a:r>
              <a:rPr lang="en-US"/>
              <a:t>company reputation</a:t>
            </a:r>
            <a:endParaRPr lang="en-US" dirty="0"/>
          </a:p>
          <a:p>
            <a:r>
              <a:rPr lang="en-US" dirty="0"/>
              <a:t>Larger team/company = larger projects = larger budgets</a:t>
            </a:r>
          </a:p>
        </p:txBody>
      </p:sp>
    </p:spTree>
    <p:extLst>
      <p:ext uri="{BB962C8B-B14F-4D97-AF65-F5344CB8AC3E}">
        <p14:creationId xmlns:p14="http://schemas.microsoft.com/office/powerpoint/2010/main" val="77780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78EE-3408-3473-A2C8-3DAC5E75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 Value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DA36-C687-ED21-F953-2AF85C05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 from mistakes of others, have a diverse team with different insights on how to improve a process.</a:t>
            </a:r>
          </a:p>
          <a:p>
            <a:r>
              <a:rPr lang="en-US" dirty="0"/>
              <a:t>Track everything, make improvements and changes as needed</a:t>
            </a:r>
          </a:p>
          <a:p>
            <a:r>
              <a:rPr lang="en-US" dirty="0"/>
              <a:t>Invest in your team and in</a:t>
            </a:r>
            <a:r>
              <a:rPr lang="en-US"/>
              <a:t> your software</a:t>
            </a:r>
            <a:endParaRPr lang="en-US" dirty="0"/>
          </a:p>
          <a:p>
            <a:r>
              <a:rPr lang="en-US" dirty="0"/>
              <a:t>Be selective in projects taken</a:t>
            </a:r>
          </a:p>
          <a:p>
            <a:r>
              <a:rPr lang="en-US" dirty="0"/>
              <a:t>Streamline operations to create a faster flow and allow your team to </a:t>
            </a:r>
            <a:r>
              <a:rPr lang="en-US" dirty="0" err="1"/>
              <a:t>delover</a:t>
            </a:r>
            <a:r>
              <a:rPr lang="en-US" dirty="0"/>
              <a:t> faster</a:t>
            </a:r>
          </a:p>
        </p:txBody>
      </p:sp>
    </p:spTree>
    <p:extLst>
      <p:ext uri="{BB962C8B-B14F-4D97-AF65-F5344CB8AC3E}">
        <p14:creationId xmlns:p14="http://schemas.microsoft.com/office/powerpoint/2010/main" val="2919009970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BeachVTI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VeniceBeachVTI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VeniceBeac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54706E44-6516-4822-8F8F-6BA182D64AC9}" vid="{F71BAAD1-41E5-4D56-97E1-12A04B86E5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VeniceBeachVTI</vt:lpstr>
      <vt:lpstr>The Technology Value Stream</vt:lpstr>
      <vt:lpstr>Performance Measures</vt:lpstr>
      <vt:lpstr>Lead Time VS Processing Time</vt:lpstr>
      <vt:lpstr>Main Focus</vt:lpstr>
      <vt:lpstr>Common Delay Scenario</vt:lpstr>
      <vt:lpstr>Common Issues</vt:lpstr>
      <vt:lpstr>Ideal DevOps Scenario</vt:lpstr>
      <vt:lpstr>Benefits of A Good DevOps Value Stream</vt:lpstr>
      <vt:lpstr>Ways to Improve Value Stream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199</cp:revision>
  <dcterms:created xsi:type="dcterms:W3CDTF">2025-08-18T03:55:55Z</dcterms:created>
  <dcterms:modified xsi:type="dcterms:W3CDTF">2025-08-18T04:24:51Z</dcterms:modified>
</cp:coreProperties>
</file>