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81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6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3665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21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65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59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9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04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52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38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59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5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3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F80EA-C623-44A2-93B1-ABD09A78823B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566CF-4D05-4904-8ED5-31A080677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09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quadcast/on-call-rotation-a-complete-guide-to-best-practices-997b0da54499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lertops.com/on-call-rotation/" TargetMode="External"/><Relationship Id="rId4" Type="http://schemas.openxmlformats.org/officeDocument/2006/relationships/hyperlink" Target="https://docs.aws.amazon.com/incident-manager/latest/userguide/incident-manager-on-call-schedule-creat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648A-A44F-4EB4-86D3-816DC84E3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 Rotation Duties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89F64-5B72-4406-B82C-39C0E3442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Amanda New | Module 7.2 | CSD380-O307</a:t>
            </a:r>
          </a:p>
        </p:txBody>
      </p:sp>
    </p:spTree>
    <p:extLst>
      <p:ext uri="{BB962C8B-B14F-4D97-AF65-F5344CB8AC3E}">
        <p14:creationId xmlns:p14="http://schemas.microsoft.com/office/powerpoint/2010/main" val="223781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43A8-88CD-488C-ACB6-79D62B87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0BB5D-14CC-4A6A-8D5A-A896D5FA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https://www.pagerduty.com/resources/incident-management-response/learn/call-rotations-schedules/</a:t>
            </a:r>
            <a:endParaRPr lang="en-US" dirty="0"/>
          </a:p>
          <a:p>
            <a:r>
              <a:rPr lang="en-US" dirty="0">
                <a:hlinkClick r:id="rId3"/>
              </a:rPr>
              <a:t>https://medium.com/@squadcast/on-call-rotation-a-complete-guide-to-best-practices-997b0da54499</a:t>
            </a:r>
            <a:endParaRPr lang="en-US" dirty="0"/>
          </a:p>
          <a:p>
            <a:r>
              <a:rPr lang="en-US" dirty="0">
                <a:hlinkClick r:id="rId4"/>
              </a:rPr>
              <a:t>https://docs.aws.amazon.com/incident-manager/latest/userguide/incident-manager-on-call-schedule-create.html</a:t>
            </a:r>
            <a:endParaRPr lang="en-US" dirty="0"/>
          </a:p>
          <a:p>
            <a:r>
              <a:rPr lang="en-US" dirty="0">
                <a:hlinkClick r:id="rId5"/>
              </a:rPr>
              <a:t>https://alertops.com/on-call-rotation/</a:t>
            </a:r>
            <a:endParaRPr lang="en-US" dirty="0"/>
          </a:p>
          <a:p>
            <a:r>
              <a:rPr lang="en-US" dirty="0"/>
              <a:t>Kim, G., </a:t>
            </a:r>
            <a:r>
              <a:rPr lang="en-US" dirty="0" err="1"/>
              <a:t>Debois</a:t>
            </a:r>
            <a:r>
              <a:rPr lang="en-US" dirty="0"/>
              <a:t>, P., Willis, J., &amp; Humble, J. (2016). The DevOps Handbook: How to Create World-Class Agility, Reliability, &amp; Security in Technology Organizations. IT Revolution Press.</a:t>
            </a:r>
          </a:p>
        </p:txBody>
      </p:sp>
    </p:spTree>
    <p:extLst>
      <p:ext uri="{BB962C8B-B14F-4D97-AF65-F5344CB8AC3E}">
        <p14:creationId xmlns:p14="http://schemas.microsoft.com/office/powerpoint/2010/main" val="154870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2EBB-A351-466F-BAF5-91292C49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Pager Rotation?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E17A-A7D7-4793-A3B0-77D81B0D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someone is always available to respond and take action towards incidents, and balancing those responsibilities between members on a team to prevent burnout.</a:t>
            </a:r>
          </a:p>
          <a:p>
            <a:r>
              <a:rPr lang="en-US" dirty="0"/>
              <a:t>Engineers take turns, having a rotating schedule to optimize team productivity.</a:t>
            </a:r>
          </a:p>
        </p:txBody>
      </p:sp>
    </p:spTree>
    <p:extLst>
      <p:ext uri="{BB962C8B-B14F-4D97-AF65-F5344CB8AC3E}">
        <p14:creationId xmlns:p14="http://schemas.microsoft.com/office/powerpoint/2010/main" val="2288534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4A7E-9F53-4916-8AC9-DE914C51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Pager Rotation is Used in DevOps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40C17-5915-4909-A6E6-E199E3F9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minimize downtime</a:t>
            </a:r>
          </a:p>
          <a:p>
            <a:r>
              <a:rPr lang="en-US" dirty="0"/>
              <a:t>Allows system availability 24/7 while distributing on-call responsibilities to have an organized system that shares tasks between team members, and help prevent burnout.</a:t>
            </a:r>
          </a:p>
          <a:p>
            <a:r>
              <a:rPr lang="en-US" dirty="0"/>
              <a:t>Promotes shared accountability; ensuring each team shares tasks and a general understanding of a system, and collaborates to ensure a system stays active and secure.</a:t>
            </a:r>
          </a:p>
        </p:txBody>
      </p:sp>
    </p:spTree>
    <p:extLst>
      <p:ext uri="{BB962C8B-B14F-4D97-AF65-F5344CB8AC3E}">
        <p14:creationId xmlns:p14="http://schemas.microsoft.com/office/powerpoint/2010/main" val="8185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B0E0-C2D4-4C49-AF6D-15EF2813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Be Successful with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F1C4D-0F0B-41A1-862C-C3AA6FD09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an organized, balanced, and consistent schedule</a:t>
            </a:r>
          </a:p>
          <a:p>
            <a:r>
              <a:rPr lang="en-US" dirty="0"/>
              <a:t>Clear path of escalation, and training for common procedures</a:t>
            </a:r>
          </a:p>
          <a:p>
            <a:r>
              <a:rPr lang="en-US" dirty="0"/>
              <a:t>Automated alerts that limit human monitoring while also assisting on-call with detailed breakdowns of any issues/tickets that arise.</a:t>
            </a:r>
          </a:p>
          <a:p>
            <a:r>
              <a:rPr lang="en-US" dirty="0"/>
              <a:t>Consistent documentation of tickets and incidents, how they were able to be resolved, and things to improve/what worked for future incidents.</a:t>
            </a:r>
          </a:p>
        </p:txBody>
      </p:sp>
    </p:spTree>
    <p:extLst>
      <p:ext uri="{BB962C8B-B14F-4D97-AF65-F5344CB8AC3E}">
        <p14:creationId xmlns:p14="http://schemas.microsoft.com/office/powerpoint/2010/main" val="149940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4E5F-DD1A-4F9F-A399-71C90048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&amp; How to Manage Them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9E93-885C-4918-B704-672E642B6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Burnout/fatigue: fair and balanced on-call schedule rotation that doesn’t put any heavy burden on one particular person</a:t>
            </a:r>
          </a:p>
          <a:p>
            <a:r>
              <a:rPr lang="en-US" dirty="0"/>
              <a:t>Communication: Ensuring each team member is properly documenting incidents to allow others to build upon, collaborate, or finish the task at hand</a:t>
            </a:r>
          </a:p>
          <a:p>
            <a:r>
              <a:rPr lang="en-US" dirty="0"/>
              <a:t>Collaboration: Ensuring everyone is on the same page with how things are done and escalated, and making sure each team member knows who to reach out to for assistance.</a:t>
            </a:r>
          </a:p>
        </p:txBody>
      </p:sp>
    </p:spTree>
    <p:extLst>
      <p:ext uri="{BB962C8B-B14F-4D97-AF65-F5344CB8AC3E}">
        <p14:creationId xmlns:p14="http://schemas.microsoft.com/office/powerpoint/2010/main" val="2470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58C4-CD18-4558-AA68-08224051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Tools for Pager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6674-F78C-404C-B952-38ADF25A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Manage Pager Rotation and sets up automated alerts:</a:t>
            </a:r>
          </a:p>
          <a:p>
            <a:r>
              <a:rPr lang="en-US" dirty="0"/>
              <a:t>PagerDuty</a:t>
            </a:r>
          </a:p>
          <a:p>
            <a:r>
              <a:rPr lang="en-US" dirty="0" err="1"/>
              <a:t>Opsgenie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Work well with configuration management tools like:</a:t>
            </a:r>
          </a:p>
          <a:p>
            <a:r>
              <a:rPr lang="en-US" dirty="0"/>
              <a:t>Ansible</a:t>
            </a:r>
          </a:p>
          <a:p>
            <a:r>
              <a:rPr lang="en-US" dirty="0"/>
              <a:t>Chef</a:t>
            </a:r>
          </a:p>
          <a:p>
            <a:r>
              <a:rPr lang="en-US" dirty="0"/>
              <a:t>Puppet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709-8417-48B7-A205-20D08D9C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Responses and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54E0-73D0-48BE-A43B-1414CB74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companies like Netflix, Amazon, and Google have these processes set up with clear escalation policies, automated alerts, and reviews of each incident to help improve processes as technology changes.</a:t>
            </a:r>
          </a:p>
          <a:p>
            <a:r>
              <a:rPr lang="en-US" dirty="0"/>
              <a:t>The process looks like:</a:t>
            </a:r>
          </a:p>
          <a:p>
            <a:pPr lvl="1"/>
            <a:r>
              <a:rPr lang="en-US" dirty="0"/>
              <a:t>Alerts are triggered by incidents using a monitoring tool, and a ticket is created</a:t>
            </a:r>
          </a:p>
          <a:p>
            <a:pPr lvl="1"/>
            <a:r>
              <a:rPr lang="en-US" dirty="0"/>
              <a:t>The on-call engineer received the alert/ticket, and works quickly to get it resolved</a:t>
            </a:r>
          </a:p>
          <a:p>
            <a:pPr lvl="1"/>
            <a:r>
              <a:rPr lang="en-US" dirty="0"/>
              <a:t>Once task is resolved, notes are documented and reviewed to help with improving future responses</a:t>
            </a:r>
          </a:p>
        </p:txBody>
      </p:sp>
    </p:spTree>
    <p:extLst>
      <p:ext uri="{BB962C8B-B14F-4D97-AF65-F5344CB8AC3E}">
        <p14:creationId xmlns:p14="http://schemas.microsoft.com/office/powerpoint/2010/main" val="407867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7C41-00EE-466B-A61B-E20F1C317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9CCF-9281-49C6-A27F-84AB12C6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Tips for having a productive team:</a:t>
            </a:r>
          </a:p>
          <a:p>
            <a:pPr lvl="1"/>
            <a:r>
              <a:rPr lang="en-US" dirty="0"/>
              <a:t>Have a fair and consistent schedule that is predictable for everyone involved, and that includes breaks as needed for the project workload.</a:t>
            </a:r>
          </a:p>
          <a:p>
            <a:pPr lvl="1"/>
            <a:r>
              <a:rPr lang="en-US" dirty="0"/>
              <a:t>Ensure each person has a back-up or support system to contact if any issues arise, as well as a clear escalation tree for anything that may need to be escalated.</a:t>
            </a:r>
          </a:p>
          <a:p>
            <a:pPr lvl="1"/>
            <a:r>
              <a:rPr lang="en-US" dirty="0"/>
              <a:t>Have management review incident documents to help improve processes and make sure everyone is on the same page throughout the team.</a:t>
            </a:r>
          </a:p>
        </p:txBody>
      </p:sp>
    </p:spTree>
    <p:extLst>
      <p:ext uri="{BB962C8B-B14F-4D97-AF65-F5344CB8AC3E}">
        <p14:creationId xmlns:p14="http://schemas.microsoft.com/office/powerpoint/2010/main" val="40418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C5E3-F0EB-4AAA-A3D7-331B428B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ED3F-7F55-43EF-994E-6EBC8A3B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Pager Rotation is an important part of the DevOps cycle, and having a string, communicative and healthy team can help promote productivity, reduce burnout, and improve incident responses in real-time. </a:t>
            </a:r>
          </a:p>
          <a:p>
            <a:r>
              <a:rPr lang="en-US" dirty="0"/>
              <a:t>Implementing a clear schedule and escalation tree will allow everyone to have a clear understanding of who/when to reach out for additional assistance, and when they need to be on-call/available.</a:t>
            </a:r>
          </a:p>
        </p:txBody>
      </p:sp>
    </p:spTree>
    <p:extLst>
      <p:ext uri="{BB962C8B-B14F-4D97-AF65-F5344CB8AC3E}">
        <p14:creationId xmlns:p14="http://schemas.microsoft.com/office/powerpoint/2010/main" val="60848188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647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Pager Rotation Duties</vt:lpstr>
      <vt:lpstr>What is Pager Rotation?</vt:lpstr>
      <vt:lpstr>Why Pager Rotation is Used in DevOps</vt:lpstr>
      <vt:lpstr>How to Be Successful with Pager Rotation</vt:lpstr>
      <vt:lpstr>Common Issues &amp; How to Manage Them</vt:lpstr>
      <vt:lpstr>Popular Tools for Pager Rotation</vt:lpstr>
      <vt:lpstr>Real-Time Responses and Examples</vt:lpstr>
      <vt:lpstr>Team Balance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 Rotation Duties</dc:title>
  <dc:creator>Public Works Dispatch</dc:creator>
  <cp:lastModifiedBy>Public Works Dispatch</cp:lastModifiedBy>
  <cp:revision>4</cp:revision>
  <dcterms:created xsi:type="dcterms:W3CDTF">2025-09-22T03:28:15Z</dcterms:created>
  <dcterms:modified xsi:type="dcterms:W3CDTF">2025-09-22T03:47:33Z</dcterms:modified>
</cp:coreProperties>
</file>