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2" r:id="rId3"/>
    <p:sldId id="263" r:id="rId4"/>
    <p:sldId id="264" r:id="rId5"/>
    <p:sldId id="265" r:id="rId6"/>
    <p:sldId id="257" r:id="rId7"/>
    <p:sldId id="259" r:id="rId8"/>
    <p:sldId id="266" r:id="rId9"/>
    <p:sldId id="258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1B5D02-0991-D8C0-CEFA-9BAECE35D952}" v="1471" dt="2025-09-29T04:53:35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9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9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47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9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32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6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6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4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0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2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23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kybrary.aero/articles/building-just-culture" TargetMode="External"/><Relationship Id="rId2" Type="http://schemas.openxmlformats.org/officeDocument/2006/relationships/hyperlink" Target="https://www.scnsoft.com/software-development/software-development-cultu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durance.com/publications/why-is-culture-so-important-in-software-development" TargetMode="External"/><Relationship Id="rId4" Type="http://schemas.openxmlformats.org/officeDocument/2006/relationships/hyperlink" Target="https://www.infoq.com/presentations/blame-accountabilit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7528" y="1032764"/>
            <a:ext cx="4308672" cy="3224045"/>
          </a:xfrm>
        </p:spPr>
        <p:txBody>
          <a:bodyPr anchor="b">
            <a:normAutofit/>
          </a:bodyPr>
          <a:lstStyle/>
          <a:p>
            <a:r>
              <a:rPr lang="en-US" sz="5800" dirty="0"/>
              <a:t>Just Culture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5756" y="5046281"/>
            <a:ext cx="4308672" cy="1172408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Barriers for a learning culture</a:t>
            </a:r>
          </a:p>
          <a:p>
            <a:r>
              <a:rPr lang="en-US" dirty="0"/>
              <a:t>Amanda new | csd380</a:t>
            </a:r>
          </a:p>
        </p:txBody>
      </p:sp>
      <p:pic>
        <p:nvPicPr>
          <p:cNvPr id="16" name="Picture 15" descr="A colorful light bulb with business icons">
            <a:extLst>
              <a:ext uri="{FF2B5EF4-FFF2-40B4-BE49-F238E27FC236}">
                <a16:creationId xmlns:a16="http://schemas.microsoft.com/office/drawing/2014/main" id="{C8664C6B-AFCF-6491-6246-73615686ED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931" r="14355" b="5"/>
          <a:stretch>
            <a:fillRect/>
          </a:stretch>
        </p:blipFill>
        <p:spPr>
          <a:xfrm>
            <a:off x="20" y="10"/>
            <a:ext cx="6931132" cy="685799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A391F1-4B2C-521B-F6A5-52C74B303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5848" y="47115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6E91-C452-05DC-C08E-0F74FF31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7D6B2-5BAC-F99D-B3C8-EB1A2C13C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Agile Software Development Culture Hacked</a:t>
            </a:r>
          </a:p>
          <a:p>
            <a:r>
              <a:rPr lang="en-US" dirty="0">
                <a:ea typeface="+mn-lt"/>
                <a:cs typeface="+mn-lt"/>
                <a:hlinkClick r:id="rId3"/>
              </a:rPr>
              <a:t>Building a Just Culture | SKYbrary Aviation Safety</a:t>
            </a:r>
          </a:p>
          <a:p>
            <a:r>
              <a:rPr lang="en-US" dirty="0">
                <a:ea typeface="+mn-lt"/>
                <a:cs typeface="+mn-lt"/>
                <a:hlinkClick r:id="rId4"/>
              </a:rPr>
              <a:t>Reckoning with the Harm We Do: in Search of Restorative Just Culture in Software and Web Operations - InfoQ</a:t>
            </a:r>
          </a:p>
          <a:p>
            <a:r>
              <a:rPr lang="en-US" dirty="0">
                <a:ea typeface="+mn-lt"/>
                <a:cs typeface="+mn-lt"/>
                <a:hlinkClick r:id="rId5"/>
              </a:rPr>
              <a:t>Why is culture so important in software development?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7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643-A50B-0D3F-6C4D-6C9E3A2C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Just Culture?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473FF-284A-B190-678A-9DB1DC142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Learning to improve a design through mistakes by taking accountability, learning and growing as a team from them</a:t>
            </a:r>
          </a:p>
          <a:p>
            <a:r>
              <a:rPr lang="en-US" dirty="0"/>
              <a:t>Knowing that while you may have individual faults or hands in a mistake, most large-scale mistakes are the result of multiple people and/or systems in place</a:t>
            </a:r>
          </a:p>
          <a:p>
            <a:r>
              <a:rPr lang="en-US" dirty="0"/>
              <a:t>Balancing allowing risks and diversity of ideas without compromising security through managing </a:t>
            </a:r>
            <a:r>
              <a:rPr lang="en-US" dirty="0" err="1"/>
              <a:t>behavoral</a:t>
            </a:r>
            <a:r>
              <a:rPr lang="en-US" dirty="0"/>
              <a:t> choices</a:t>
            </a:r>
          </a:p>
        </p:txBody>
      </p:sp>
    </p:spTree>
    <p:extLst>
      <p:ext uri="{BB962C8B-B14F-4D97-AF65-F5344CB8AC3E}">
        <p14:creationId xmlns:p14="http://schemas.microsoft.com/office/powerpoint/2010/main" val="285598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E9D5-9FC5-F8DD-8EFE-5F6ED1C1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Risks and How to Mitigate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1D213-3EE0-1248-5E7D-DFDABD1FA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Normal slip ups or mistakes, typically human errors – Look at system in place and make changes where needed to prevent or decrease simple mistakes from happening in the future</a:t>
            </a:r>
          </a:p>
          <a:p>
            <a:r>
              <a:rPr lang="en-US" dirty="0"/>
              <a:t>Risks created by negligence of team – Training and disciplinary action if needed</a:t>
            </a:r>
          </a:p>
          <a:p>
            <a:r>
              <a:rPr lang="en-US" dirty="0"/>
              <a:t>Times when risks are taken, but end up with a negative result, putting a system at risk – Examine choices made, redesign features that may have led to the system being at risk, and coach/train team if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EFA5-8EC1-878D-D981-698CFC91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Fear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4FA25-E5F0-4958-15C4-6F5BB6303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Lack of accountability causes teams to place blame on one another, so creating an environment that is able to take ownership of their responsibilities is important to prevent a fear of taking risks</a:t>
            </a:r>
          </a:p>
          <a:p>
            <a:r>
              <a:rPr lang="en-US" dirty="0"/>
              <a:t>A "fear" filled environment can lead to staff withholding information, retribution, or even a fear of losing job security</a:t>
            </a:r>
          </a:p>
          <a:p>
            <a:r>
              <a:rPr lang="en-US" dirty="0"/>
              <a:t>Most issues/errors not reported are out of fear of disciplinary action</a:t>
            </a:r>
          </a:p>
        </p:txBody>
      </p:sp>
    </p:spTree>
    <p:extLst>
      <p:ext uri="{BB962C8B-B14F-4D97-AF65-F5344CB8AC3E}">
        <p14:creationId xmlns:p14="http://schemas.microsoft.com/office/powerpoint/2010/main" val="8935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2906-8051-02A1-8270-B87C7412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and Trust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F378-6CDE-B92D-FFEE-A04D8F27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Having an open line of communication between teams helps to mitigate fear and promote a just culture</a:t>
            </a:r>
          </a:p>
          <a:p>
            <a:r>
              <a:rPr lang="en-US" dirty="0"/>
              <a:t>Lack of transparency can increase fear of disciplinary action, especially when those actions aren't consistent</a:t>
            </a:r>
          </a:p>
          <a:p>
            <a:r>
              <a:rPr lang="en-US" dirty="0"/>
              <a:t>Lack of feedback and action can cause confusion if team isn't given the opportunity to improve</a:t>
            </a:r>
          </a:p>
          <a:p>
            <a:r>
              <a:rPr lang="en-US" dirty="0"/>
              <a:t>Leadership models are important when it comes to understanding how your team operates, and the best practices that will help them be more successful</a:t>
            </a:r>
          </a:p>
        </p:txBody>
      </p:sp>
    </p:spTree>
    <p:extLst>
      <p:ext uri="{BB962C8B-B14F-4D97-AF65-F5344CB8AC3E}">
        <p14:creationId xmlns:p14="http://schemas.microsoft.com/office/powerpoint/2010/main" val="231251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D732-3A10-E9F1-43D2-FF10E9F9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12FE9-C3AE-733C-E2E0-10E9454F5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Outcome Bias: Judging and "coaching" based on the overall outcome versus the behavior that led to it</a:t>
            </a:r>
          </a:p>
          <a:p>
            <a:r>
              <a:rPr lang="en-US" dirty="0"/>
              <a:t>Attribution Bias: Focusing on a personal flaw versus finding aspects in a system that may have contributed to a mistake</a:t>
            </a:r>
          </a:p>
          <a:p>
            <a:r>
              <a:rPr lang="en-US" dirty="0"/>
              <a:t>These can increase environment hostility, retaliation, and slow down production of projects and even increase the amount of errors/mistakes since there is a fear of speaking up</a:t>
            </a:r>
          </a:p>
        </p:txBody>
      </p:sp>
    </p:spTree>
    <p:extLst>
      <p:ext uri="{BB962C8B-B14F-4D97-AF65-F5344CB8AC3E}">
        <p14:creationId xmlns:p14="http://schemas.microsoft.com/office/powerpoint/2010/main" val="320112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C326-03F5-8710-DAF3-FD0640D72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Just Culture in Software Development- Why it's a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05E87-75C6-4F8A-9461-30DEE70B7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Software systems have a lot of people working on a team and collaborating with other teams across a project. </a:t>
            </a:r>
          </a:p>
          <a:p>
            <a:r>
              <a:rPr lang="en-US" dirty="0"/>
              <a:t>Larger teams mean more risk and mistake exposure, so having management that knows how to navigate issues locally within a team is important for team morale and productivity</a:t>
            </a:r>
          </a:p>
          <a:p>
            <a:r>
              <a:rPr lang="en-US" dirty="0"/>
              <a:t>Unrealistic deadlines can lead to at-risk behavior, and cause teams to become negligent to meet a goal</a:t>
            </a:r>
          </a:p>
          <a:p>
            <a:r>
              <a:rPr lang="en-US" dirty="0"/>
              <a:t>Focus on what failed, why it failed, what in the system allowed it to fail, and give corrective action when needed</a:t>
            </a:r>
          </a:p>
        </p:txBody>
      </p:sp>
    </p:spTree>
    <p:extLst>
      <p:ext uri="{BB962C8B-B14F-4D97-AF65-F5344CB8AC3E}">
        <p14:creationId xmlns:p14="http://schemas.microsoft.com/office/powerpoint/2010/main" val="734873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gile Software Development Culture Hacked">
            <a:extLst>
              <a:ext uri="{FF2B5EF4-FFF2-40B4-BE49-F238E27FC236}">
                <a16:creationId xmlns:a16="http://schemas.microsoft.com/office/drawing/2014/main" id="{EA792941-A7CB-4103-874F-01B67CF78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96" y="350550"/>
            <a:ext cx="11073006" cy="615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0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7EC8-9099-9EE7-E6F5-474BD199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382E5-3429-BF2B-8001-DBE4A0B20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Promote a collaborative and dependable work environment; give feedback without creating fear</a:t>
            </a:r>
          </a:p>
          <a:p>
            <a:r>
              <a:rPr lang="en-US" dirty="0"/>
              <a:t>Keep assessments fair and unbiased, focus on the systems in place versus the individuals making the mistakes</a:t>
            </a:r>
          </a:p>
          <a:p>
            <a:r>
              <a:rPr lang="en-US" dirty="0"/>
              <a:t>Clearly communicate with your team, and with other teams, and promote an environment free of worry of disciplinary action (unless necessary)</a:t>
            </a:r>
          </a:p>
        </p:txBody>
      </p:sp>
    </p:spTree>
    <p:extLst>
      <p:ext uri="{BB962C8B-B14F-4D97-AF65-F5344CB8AC3E}">
        <p14:creationId xmlns:p14="http://schemas.microsoft.com/office/powerpoint/2010/main" val="176818538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DashVTI</vt:lpstr>
      <vt:lpstr>Just Culture</vt:lpstr>
      <vt:lpstr>What is Just Culture?</vt:lpstr>
      <vt:lpstr>Behavioral Risks and How to Mitigate</vt:lpstr>
      <vt:lpstr>Fear Culture</vt:lpstr>
      <vt:lpstr>Communication and Trust</vt:lpstr>
      <vt:lpstr>Bias</vt:lpstr>
      <vt:lpstr>Just Culture in Software Development- Why it's a Factor</vt:lpstr>
      <vt:lpstr>PowerPoint Presentation</vt:lpstr>
      <vt:lpstr>Conclusion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208</cp:revision>
  <dcterms:created xsi:type="dcterms:W3CDTF">2025-09-29T04:24:39Z</dcterms:created>
  <dcterms:modified xsi:type="dcterms:W3CDTF">2025-09-29T04:53:57Z</dcterms:modified>
</cp:coreProperties>
</file>