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03" userDrawn="1">
          <p15:clr>
            <a:srgbClr val="A4A3A4"/>
          </p15:clr>
        </p15:guide>
        <p15:guide id="2" orient="horz" pos="861" userDrawn="1">
          <p15:clr>
            <a:srgbClr val="A4A3A4"/>
          </p15:clr>
        </p15:guide>
        <p15:guide id="3" pos="379" userDrawn="1">
          <p15:clr>
            <a:srgbClr val="A4A3A4"/>
          </p15:clr>
        </p15:guide>
        <p15:guide id="4" orient="horz" pos="1625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pos="3689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405" autoAdjust="0"/>
  </p:normalViewPr>
  <p:slideViewPr>
    <p:cSldViewPr snapToGrid="0" showGuides="1">
      <p:cViewPr varScale="1">
        <p:scale>
          <a:sx n="90" d="100"/>
          <a:sy n="90" d="100"/>
        </p:scale>
        <p:origin x="66" y="96"/>
      </p:cViewPr>
      <p:guideLst>
        <p:guide pos="7303"/>
        <p:guide orient="horz" pos="861"/>
        <p:guide pos="379"/>
        <p:guide orient="horz" pos="1625"/>
        <p:guide orient="horz" pos="3906"/>
        <p:guide orient="horz" pos="1920"/>
        <p:guide pos="3931"/>
        <p:guide pos="3689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two lines_change color 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8" y="435308"/>
            <a:ext cx="2082915" cy="7309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1135" y="3636000"/>
            <a:ext cx="672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Name of department or institution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1133" y="5849620"/>
            <a:ext cx="672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01133" y="6208047"/>
            <a:ext cx="672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dirty="0"/>
              <a:t>Name of presenter</a:t>
            </a:r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632984" y="6948000"/>
            <a:ext cx="96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564510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of the presentation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412777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This is the title</a:t>
            </a:r>
          </a:p>
        </p:txBody>
      </p:sp>
      <p:sp>
        <p:nvSpPr>
          <p:cNvPr id="20" name="Hintergrundnetz">
            <a:extLst>
              <a:ext uri="{FF2B5EF4-FFF2-40B4-BE49-F238E27FC236}">
                <a16:creationId xmlns:a16="http://schemas.microsoft.com/office/drawing/2014/main" id="{9E693E2F-DAA4-4E5C-B465-27998C63549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9632" y="12700"/>
            <a:ext cx="12175067" cy="9144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22" name="Bildplatzhalter 37">
            <a:extLst>
              <a:ext uri="{FF2B5EF4-FFF2-40B4-BE49-F238E27FC236}">
                <a16:creationId xmlns:a16="http://schemas.microsoft.com/office/drawing/2014/main" id="{10FD2F35-3DB6-491C-A828-5DE969DC86C3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155271" y="-1"/>
            <a:ext cx="6069326" cy="5452142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8" name="Regieanweisung">
            <a:extLst>
              <a:ext uri="{FF2B5EF4-FFF2-40B4-BE49-F238E27FC236}">
                <a16:creationId xmlns:a16="http://schemas.microsoft.com/office/drawing/2014/main" id="{3E7BBF96-B12B-424D-89F0-4173814A5DC8}"/>
              </a:ext>
            </a:extLst>
          </p:cNvPr>
          <p:cNvSpPr txBox="1"/>
          <p:nvPr userDrawn="1"/>
        </p:nvSpPr>
        <p:spPr>
          <a:xfrm rot="10800000" flipH="1" flipV="1">
            <a:off x="12404273" y="0"/>
            <a:ext cx="1944000" cy="2088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Restore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original form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Reset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-DK" sz="1200" b="0" baseline="0" dirty="0">
                <a:solidFill>
                  <a:schemeClr val="tx1"/>
                </a:solidFill>
                <a:latin typeface="+mn-lt"/>
              </a:rPr>
              <a:t>Change slide layout via menu: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Layout</a:t>
            </a: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2871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gridlines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&gt; Gridlines &gt; check Gridline box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// Listenebene erhöhen">
            <a:extLst>
              <a:ext uri="{FF2B5EF4-FFF2-40B4-BE49-F238E27FC236}">
                <a16:creationId xmlns:a16="http://schemas.microsoft.com/office/drawing/2014/main" id="{FAB3FBC5-F07B-4D05-8B61-BB9749A56C93}"/>
              </a:ext>
            </a:extLst>
          </p:cNvPr>
          <p:cNvSpPr txBox="1"/>
          <p:nvPr userDrawn="1"/>
        </p:nvSpPr>
        <p:spPr>
          <a:xfrm>
            <a:off x="13088274" y="3408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Increase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// Listenebene verringern">
            <a:extLst>
              <a:ext uri="{FF2B5EF4-FFF2-40B4-BE49-F238E27FC236}">
                <a16:creationId xmlns:a16="http://schemas.microsoft.com/office/drawing/2014/main" id="{107D8539-CD39-4D17-86D5-7CD4C9DA8156}"/>
              </a:ext>
            </a:extLst>
          </p:cNvPr>
          <p:cNvSpPr txBox="1"/>
          <p:nvPr userDrawn="1"/>
        </p:nvSpPr>
        <p:spPr>
          <a:xfrm>
            <a:off x="13088274" y="3804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Decrease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Listenebenen">
            <a:extLst>
              <a:ext uri="{FF2B5EF4-FFF2-40B4-BE49-F238E27FC236}">
                <a16:creationId xmlns:a16="http://schemas.microsoft.com/office/drawing/2014/main" id="{25515F67-F671-4831-BA35-56BFF72BBBE9}"/>
              </a:ext>
            </a:extLst>
          </p:cNvPr>
          <p:cNvSpPr txBox="1"/>
          <p:nvPr userDrawn="1"/>
        </p:nvSpPr>
        <p:spPr>
          <a:xfrm rot="10800000" flipH="1" flipV="1">
            <a:off x="12404274" y="2579687"/>
            <a:ext cx="1800000" cy="792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Change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level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br>
              <a:rPr lang="de-DE" sz="1200" b="0" baseline="0" dirty="0">
                <a:solidFill>
                  <a:schemeClr val="tx1"/>
                </a:solidFill>
                <a:latin typeface="+mn-lt"/>
              </a:rPr>
            </a:b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Home &gt; Paragraph &gt; Increase/Decrease List Level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2" name="Bild // Listenebene verringern">
            <a:extLst>
              <a:ext uri="{FF2B5EF4-FFF2-40B4-BE49-F238E27FC236}">
                <a16:creationId xmlns:a16="http://schemas.microsoft.com/office/drawing/2014/main" id="{E2FCD400-86F0-4B52-BBE7-933973A94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04273" y="3822261"/>
            <a:ext cx="622082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Bild // Listenebene erhöhen">
            <a:extLst>
              <a:ext uri="{FF2B5EF4-FFF2-40B4-BE49-F238E27FC236}">
                <a16:creationId xmlns:a16="http://schemas.microsoft.com/office/drawing/2014/main" id="{E5DF6BE1-7FFB-4DB7-BE22-885E9BC365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04273" y="3426261"/>
            <a:ext cx="622082" cy="2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" userDrawn="1">
          <p15:clr>
            <a:srgbClr val="FBAE40"/>
          </p15:clr>
        </p15:guide>
        <p15:guide id="2" pos="73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three lines_change color 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1135" y="2952000"/>
            <a:ext cx="62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Name of department or institution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1133" y="5849620"/>
            <a:ext cx="672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01133" y="6208047"/>
            <a:ext cx="672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Name of presenter</a:t>
            </a:r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632984" y="6948000"/>
            <a:ext cx="96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803909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OVER THREE LINES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564510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of the presentation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412777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This is the title</a:t>
            </a:r>
          </a:p>
        </p:txBody>
      </p:sp>
      <p:sp>
        <p:nvSpPr>
          <p:cNvPr id="26" name="Hintergrundnetz">
            <a:extLst>
              <a:ext uri="{FF2B5EF4-FFF2-40B4-BE49-F238E27FC236}">
                <a16:creationId xmlns:a16="http://schemas.microsoft.com/office/drawing/2014/main" id="{1DE7ADED-5BAA-47B5-AF43-B788CEDAB8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9632" y="12700"/>
            <a:ext cx="12175067" cy="9144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28" name="Bildplatzhalter 37">
            <a:extLst>
              <a:ext uri="{FF2B5EF4-FFF2-40B4-BE49-F238E27FC236}">
                <a16:creationId xmlns:a16="http://schemas.microsoft.com/office/drawing/2014/main" id="{64E577BF-8881-45A8-8425-51E9AA73806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155271" y="-1"/>
            <a:ext cx="6069326" cy="5452142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8" y="435308"/>
            <a:ext cx="2082915" cy="730956"/>
          </a:xfrm>
          <a:prstGeom prst="rect">
            <a:avLst/>
          </a:prstGeom>
        </p:spPr>
      </p:pic>
      <p:sp>
        <p:nvSpPr>
          <p:cNvPr id="24" name="Regieanweisung">
            <a:extLst>
              <a:ext uri="{FF2B5EF4-FFF2-40B4-BE49-F238E27FC236}">
                <a16:creationId xmlns:a16="http://schemas.microsoft.com/office/drawing/2014/main" id="{3E7BBF96-B12B-424D-89F0-4173814A5DC8}"/>
              </a:ext>
            </a:extLst>
          </p:cNvPr>
          <p:cNvSpPr txBox="1"/>
          <p:nvPr userDrawn="1"/>
        </p:nvSpPr>
        <p:spPr>
          <a:xfrm rot="10800000" flipH="1" flipV="1">
            <a:off x="12404273" y="0"/>
            <a:ext cx="1944000" cy="2088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Restore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original form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Reset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-DK" sz="1200" b="0" baseline="0" dirty="0">
                <a:solidFill>
                  <a:schemeClr val="tx1"/>
                </a:solidFill>
                <a:latin typeface="+mn-lt"/>
              </a:rPr>
              <a:t>Change slide layout via menu: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Layout</a:t>
            </a: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2871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gridlines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&gt; Gridlines &gt; check Gridline box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 // Listenebene erhöhen">
            <a:extLst>
              <a:ext uri="{FF2B5EF4-FFF2-40B4-BE49-F238E27FC236}">
                <a16:creationId xmlns:a16="http://schemas.microsoft.com/office/drawing/2014/main" id="{FAB3FBC5-F07B-4D05-8B61-BB9749A56C93}"/>
              </a:ext>
            </a:extLst>
          </p:cNvPr>
          <p:cNvSpPr txBox="1"/>
          <p:nvPr userDrawn="1"/>
        </p:nvSpPr>
        <p:spPr>
          <a:xfrm>
            <a:off x="13088274" y="3408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Increase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xt // Listenebene verringern">
            <a:extLst>
              <a:ext uri="{FF2B5EF4-FFF2-40B4-BE49-F238E27FC236}">
                <a16:creationId xmlns:a16="http://schemas.microsoft.com/office/drawing/2014/main" id="{107D8539-CD39-4D17-86D5-7CD4C9DA8156}"/>
              </a:ext>
            </a:extLst>
          </p:cNvPr>
          <p:cNvSpPr txBox="1"/>
          <p:nvPr userDrawn="1"/>
        </p:nvSpPr>
        <p:spPr>
          <a:xfrm>
            <a:off x="13088274" y="3804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Decrease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Listenebenen">
            <a:extLst>
              <a:ext uri="{FF2B5EF4-FFF2-40B4-BE49-F238E27FC236}">
                <a16:creationId xmlns:a16="http://schemas.microsoft.com/office/drawing/2014/main" id="{25515F67-F671-4831-BA35-56BFF72BBBE9}"/>
              </a:ext>
            </a:extLst>
          </p:cNvPr>
          <p:cNvSpPr txBox="1"/>
          <p:nvPr userDrawn="1"/>
        </p:nvSpPr>
        <p:spPr>
          <a:xfrm rot="10800000" flipH="1" flipV="1">
            <a:off x="12404274" y="2579687"/>
            <a:ext cx="1800000" cy="792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Change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level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br>
              <a:rPr lang="de-DE" sz="1200" b="0" baseline="0" dirty="0">
                <a:solidFill>
                  <a:schemeClr val="tx1"/>
                </a:solidFill>
                <a:latin typeface="+mn-lt"/>
              </a:rPr>
            </a:b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Home &gt; Paragraph &gt; Increase/Decrease List Level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" name="Bild // Listenebene verringern">
            <a:extLst>
              <a:ext uri="{FF2B5EF4-FFF2-40B4-BE49-F238E27FC236}">
                <a16:creationId xmlns:a16="http://schemas.microsoft.com/office/drawing/2014/main" id="{E2FCD400-86F0-4B52-BBE7-933973A94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04273" y="3822261"/>
            <a:ext cx="622082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Bild // Listenebene erhöhen">
            <a:extLst>
              <a:ext uri="{FF2B5EF4-FFF2-40B4-BE49-F238E27FC236}">
                <a16:creationId xmlns:a16="http://schemas.microsoft.com/office/drawing/2014/main" id="{E5DF6BE1-7FFB-4DB7-BE22-885E9BC365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04273" y="3426261"/>
            <a:ext cx="622082" cy="2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" userDrawn="1">
          <p15:clr>
            <a:srgbClr val="FBAE40"/>
          </p15:clr>
        </p15:guide>
        <p15:guide id="2" pos="730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four lines_change color 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ntergrundnetz">
            <a:extLst>
              <a:ext uri="{FF2B5EF4-FFF2-40B4-BE49-F238E27FC236}">
                <a16:creationId xmlns:a16="http://schemas.microsoft.com/office/drawing/2014/main" id="{2616A77F-A27C-40F8-9B72-92E04B9D09A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9632" y="12700"/>
            <a:ext cx="12175067" cy="9144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1135" y="2268000"/>
            <a:ext cx="60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Name of department or institution</a:t>
            </a:r>
            <a:br>
              <a:rPr lang="en-US" dirty="0"/>
            </a:br>
            <a:r>
              <a:rPr lang="en-US" dirty="0"/>
              <a:t>over two lines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1133" y="5849620"/>
            <a:ext cx="672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01133" y="6208047"/>
            <a:ext cx="672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Name of presenter</a:t>
            </a:r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632984" y="6948000"/>
            <a:ext cx="96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3" y="5076000"/>
            <a:ext cx="1822324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lines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" y="4392494"/>
            <a:ext cx="5799760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over FOUR full lines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3" y="3708988"/>
            <a:ext cx="564510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of the presentation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412777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This is the title</a:t>
            </a:r>
          </a:p>
        </p:txBody>
      </p:sp>
      <p:sp>
        <p:nvSpPr>
          <p:cNvPr id="26" name="Bildplatzhalter 37">
            <a:extLst>
              <a:ext uri="{FF2B5EF4-FFF2-40B4-BE49-F238E27FC236}">
                <a16:creationId xmlns:a16="http://schemas.microsoft.com/office/drawing/2014/main" id="{43C9546E-D916-4E7F-8653-5FF337D6492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155271" y="-1"/>
            <a:ext cx="6069326" cy="5452142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8" y="435308"/>
            <a:ext cx="2082915" cy="730956"/>
          </a:xfrm>
          <a:prstGeom prst="rect">
            <a:avLst/>
          </a:prstGeom>
        </p:spPr>
      </p:pic>
      <p:sp>
        <p:nvSpPr>
          <p:cNvPr id="25" name="Regieanweisung">
            <a:extLst>
              <a:ext uri="{FF2B5EF4-FFF2-40B4-BE49-F238E27FC236}">
                <a16:creationId xmlns:a16="http://schemas.microsoft.com/office/drawing/2014/main" id="{3E7BBF96-B12B-424D-89F0-4173814A5DC8}"/>
              </a:ext>
            </a:extLst>
          </p:cNvPr>
          <p:cNvSpPr txBox="1"/>
          <p:nvPr userDrawn="1"/>
        </p:nvSpPr>
        <p:spPr>
          <a:xfrm rot="10800000" flipH="1" flipV="1">
            <a:off x="12404273" y="0"/>
            <a:ext cx="1944000" cy="2088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Restore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original form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Reset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-DK" sz="1200" b="0" baseline="0" dirty="0">
                <a:solidFill>
                  <a:schemeClr val="tx1"/>
                </a:solidFill>
                <a:latin typeface="+mn-lt"/>
              </a:rPr>
              <a:t>Change slide layout via menu: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Layout</a:t>
            </a: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2871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gridlines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&gt; Gridlines &gt; check Gridline box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// Listenebene erhöhen">
            <a:extLst>
              <a:ext uri="{FF2B5EF4-FFF2-40B4-BE49-F238E27FC236}">
                <a16:creationId xmlns:a16="http://schemas.microsoft.com/office/drawing/2014/main" id="{FAB3FBC5-F07B-4D05-8B61-BB9749A56C93}"/>
              </a:ext>
            </a:extLst>
          </p:cNvPr>
          <p:cNvSpPr txBox="1"/>
          <p:nvPr userDrawn="1"/>
        </p:nvSpPr>
        <p:spPr>
          <a:xfrm>
            <a:off x="13088274" y="3408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Increase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// Listenebene verringern">
            <a:extLst>
              <a:ext uri="{FF2B5EF4-FFF2-40B4-BE49-F238E27FC236}">
                <a16:creationId xmlns:a16="http://schemas.microsoft.com/office/drawing/2014/main" id="{107D8539-CD39-4D17-86D5-7CD4C9DA8156}"/>
              </a:ext>
            </a:extLst>
          </p:cNvPr>
          <p:cNvSpPr txBox="1"/>
          <p:nvPr userDrawn="1"/>
        </p:nvSpPr>
        <p:spPr>
          <a:xfrm>
            <a:off x="13088274" y="3804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Decrease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Listenebenen">
            <a:extLst>
              <a:ext uri="{FF2B5EF4-FFF2-40B4-BE49-F238E27FC236}">
                <a16:creationId xmlns:a16="http://schemas.microsoft.com/office/drawing/2014/main" id="{25515F67-F671-4831-BA35-56BFF72BBBE9}"/>
              </a:ext>
            </a:extLst>
          </p:cNvPr>
          <p:cNvSpPr txBox="1"/>
          <p:nvPr userDrawn="1"/>
        </p:nvSpPr>
        <p:spPr>
          <a:xfrm rot="10800000" flipH="1" flipV="1">
            <a:off x="12404274" y="2579687"/>
            <a:ext cx="1800000" cy="792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Change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level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br>
              <a:rPr lang="de-DE" sz="1200" b="0" baseline="0" dirty="0">
                <a:solidFill>
                  <a:schemeClr val="tx1"/>
                </a:solidFill>
                <a:latin typeface="+mn-lt"/>
              </a:rPr>
            </a:b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Home &gt; Paragraph &gt; Increase/Decrease List Level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1" name="Bild // Listenebene verringern">
            <a:extLst>
              <a:ext uri="{FF2B5EF4-FFF2-40B4-BE49-F238E27FC236}">
                <a16:creationId xmlns:a16="http://schemas.microsoft.com/office/drawing/2014/main" id="{E2FCD400-86F0-4B52-BBE7-933973A94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04273" y="3822261"/>
            <a:ext cx="622082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Bild // Listenebene erhöhen">
            <a:extLst>
              <a:ext uri="{FF2B5EF4-FFF2-40B4-BE49-F238E27FC236}">
                <a16:creationId xmlns:a16="http://schemas.microsoft.com/office/drawing/2014/main" id="{E5DF6BE1-7FFB-4DB7-BE22-885E9BC365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04273" y="3426261"/>
            <a:ext cx="622082" cy="2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03" userDrawn="1">
          <p15:clr>
            <a:srgbClr val="FBAE40"/>
          </p15:clr>
        </p15:guide>
        <p15:guide id="2" pos="37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wo lines /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18" y="1366838"/>
            <a:ext cx="10991849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over two lines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133" y="2579692"/>
            <a:ext cx="10991851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0590668" y="457244"/>
            <a:ext cx="1046495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</a:t>
            </a:r>
            <a:endParaRPr lang="de-DE" dirty="0"/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0046419" y="689282"/>
            <a:ext cx="1590747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over two lines </a:t>
            </a:r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" userDrawn="1">
          <p15:clr>
            <a:srgbClr val="FBAE40"/>
          </p15:clr>
        </p15:guide>
        <p15:guide id="2" pos="7303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wo lines //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18" y="1366838"/>
            <a:ext cx="10991849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over two lines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0590668" y="457244"/>
            <a:ext cx="1046495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</a:t>
            </a:r>
            <a:endParaRPr lang="de-DE" dirty="0"/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0046419" y="689282"/>
            <a:ext cx="1590747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over two lines 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8FB4FD8D-DC2E-4B42-8BD6-C5077FB4E14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1133" y="2579692"/>
            <a:ext cx="10991851" cy="3621087"/>
          </a:xfrm>
        </p:spPr>
        <p:txBody>
          <a:bodyPr vert="horz" numCol="2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" userDrawn="1">
          <p15:clr>
            <a:srgbClr val="FBAE40"/>
          </p15:clr>
        </p15:guide>
        <p15:guide id="2" pos="7303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hree lines /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18" y="1366838"/>
            <a:ext cx="10991849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This is</a:t>
            </a:r>
            <a:br>
              <a:rPr lang="en-US" noProof="0" dirty="0"/>
            </a:br>
            <a:r>
              <a:rPr lang="en-US" noProof="0" dirty="0"/>
              <a:t>a headline</a:t>
            </a:r>
            <a:br>
              <a:rPr lang="en-US" noProof="0" dirty="0"/>
            </a:br>
            <a:r>
              <a:rPr lang="en-US" noProof="0" dirty="0"/>
              <a:t>over three full lines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018" y="3043243"/>
            <a:ext cx="10993969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0590667" y="457244"/>
            <a:ext cx="1046496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marR="0" indent="0" algn="r" defTabSz="6858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Presentation</a:t>
            </a:r>
            <a:endParaRPr lang="de-DE" dirty="0"/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0046419" y="689282"/>
            <a:ext cx="1590747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over two lines </a:t>
            </a:r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" userDrawn="1">
          <p15:clr>
            <a:srgbClr val="FBAE40"/>
          </p15:clr>
        </p15:guide>
        <p15:guide id="2" pos="7303" userDrawn="1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hree lines // text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39936" y="1366839"/>
            <a:ext cx="5350933" cy="4176712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20" y="1366838"/>
            <a:ext cx="525780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a </a:t>
            </a:r>
            <a:br>
              <a:rPr lang="en-US" dirty="0"/>
            </a:br>
            <a:r>
              <a:rPr lang="en-US" dirty="0"/>
              <a:t>headline over </a:t>
            </a:r>
            <a:br>
              <a:rPr lang="en-US" dirty="0"/>
            </a:br>
            <a:r>
              <a:rPr lang="en-US" dirty="0"/>
              <a:t>three full lines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0590668" y="457244"/>
            <a:ext cx="1046495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</a:t>
            </a:r>
            <a:endParaRPr lang="de-DE" dirty="0"/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0046419" y="689282"/>
            <a:ext cx="1590747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over two lines 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1137" y="3043238"/>
            <a:ext cx="525780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6239933" y="5725409"/>
            <a:ext cx="5353051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" userDrawn="1">
          <p15:clr>
            <a:srgbClr val="FBAE40"/>
          </p15:clr>
        </p15:guide>
        <p15:guide id="2" pos="7303" userDrawn="1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  <p15:guide id="6" pos="3689" userDrawn="1">
          <p15:clr>
            <a:srgbClr val="FBAE40"/>
          </p15:clr>
        </p15:guide>
        <p15:guide id="7" pos="393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wo lines short // 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17" y="1366838"/>
            <a:ext cx="5257803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Short headline</a:t>
            </a:r>
            <a:br>
              <a:rPr lang="en-US" dirty="0"/>
            </a:br>
            <a:r>
              <a:rPr lang="en-US" noProof="0" dirty="0"/>
              <a:t>over two lines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0590668" y="457244"/>
            <a:ext cx="1046495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0046419" y="689282"/>
            <a:ext cx="1590747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over two lines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135" y="2579692"/>
            <a:ext cx="5255684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39936" y="2581852"/>
            <a:ext cx="535093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" userDrawn="1">
          <p15:clr>
            <a:srgbClr val="FBAE40"/>
          </p15:clr>
        </p15:guide>
        <p15:guide id="2" pos="7303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  <p15:guide id="6" pos="3689" userDrawn="1">
          <p15:clr>
            <a:srgbClr val="FBAE40"/>
          </p15:clr>
        </p15:guide>
        <p15:guide id="7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mall /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18" y="1366838"/>
            <a:ext cx="10991849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133" y="1860551"/>
            <a:ext cx="10991851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0590668" y="457244"/>
            <a:ext cx="1046495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Presentation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0046419" y="689282"/>
            <a:ext cx="1590747" cy="187872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over two lines </a:t>
            </a:r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" userDrawn="1">
          <p15:clr>
            <a:srgbClr val="FBAE40"/>
          </p15:clr>
        </p15:guide>
        <p15:guide id="2" pos="7303" userDrawn="1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088400" y="0"/>
            <a:ext cx="8103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133" y="6358068"/>
            <a:ext cx="9072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366838"/>
            <a:ext cx="10991849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over two lines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133" y="2579692"/>
            <a:ext cx="10991851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Continuous text as first level introduction </a:t>
            </a:r>
            <a:r>
              <a:rPr lang="de-DE" dirty="0"/>
              <a:t>// </a:t>
            </a:r>
            <a:r>
              <a:rPr lang="en-US" dirty="0"/>
              <a:t>for continuous text normal and various enumeration </a:t>
            </a:r>
            <a:r>
              <a:rPr lang="de-DE" dirty="0"/>
              <a:t>&gt;&gt; </a:t>
            </a:r>
            <a:r>
              <a:rPr lang="en-US" dirty="0"/>
              <a:t>Menu &gt; Home &gt; Paragraph &gt; Increase List Level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984" y="6358067"/>
            <a:ext cx="96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9" y="453626"/>
            <a:ext cx="1178982" cy="413739"/>
          </a:xfrm>
          <a:prstGeom prst="rect">
            <a:avLst/>
          </a:prstGeom>
        </p:spPr>
      </p:pic>
      <p:sp>
        <p:nvSpPr>
          <p:cNvPr id="27" name="Regieanweisung">
            <a:extLst>
              <a:ext uri="{FF2B5EF4-FFF2-40B4-BE49-F238E27FC236}">
                <a16:creationId xmlns:a16="http://schemas.microsoft.com/office/drawing/2014/main" id="{3E7BBF96-B12B-424D-89F0-4173814A5DC8}"/>
              </a:ext>
            </a:extLst>
          </p:cNvPr>
          <p:cNvSpPr txBox="1"/>
          <p:nvPr userDrawn="1"/>
        </p:nvSpPr>
        <p:spPr>
          <a:xfrm rot="10800000" flipH="1" flipV="1">
            <a:off x="12404273" y="0"/>
            <a:ext cx="1944000" cy="2088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Restore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original form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Reset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-DK" sz="1200" b="0" baseline="0" dirty="0">
                <a:solidFill>
                  <a:schemeClr val="tx1"/>
                </a:solidFill>
                <a:latin typeface="+mn-lt"/>
              </a:rPr>
              <a:t>Change slide layout via menu: 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Home &gt;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select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1" baseline="0" dirty="0" err="1">
                <a:solidFill>
                  <a:schemeClr val="tx1"/>
                </a:solidFill>
                <a:latin typeface="+mn-lt"/>
              </a:rPr>
              <a:t>slide</a:t>
            </a:r>
            <a:r>
              <a:rPr lang="de-DE" sz="1200" b="1" baseline="0" dirty="0">
                <a:solidFill>
                  <a:schemeClr val="tx1"/>
                </a:solidFill>
                <a:latin typeface="+mn-lt"/>
              </a:rPr>
              <a:t> &gt; Layout</a:t>
            </a: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2871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gridlines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&gt; Gridlines &gt; check Gridline box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// Listenebene erhöhen">
            <a:extLst>
              <a:ext uri="{FF2B5EF4-FFF2-40B4-BE49-F238E27FC236}">
                <a16:creationId xmlns:a16="http://schemas.microsoft.com/office/drawing/2014/main" id="{FAB3FBC5-F07B-4D05-8B61-BB9749A56C93}"/>
              </a:ext>
            </a:extLst>
          </p:cNvPr>
          <p:cNvSpPr txBox="1"/>
          <p:nvPr userDrawn="1"/>
        </p:nvSpPr>
        <p:spPr>
          <a:xfrm>
            <a:off x="13088274" y="3408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Increase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// Listenebene verringern">
            <a:extLst>
              <a:ext uri="{FF2B5EF4-FFF2-40B4-BE49-F238E27FC236}">
                <a16:creationId xmlns:a16="http://schemas.microsoft.com/office/drawing/2014/main" id="{107D8539-CD39-4D17-86D5-7CD4C9DA8156}"/>
              </a:ext>
            </a:extLst>
          </p:cNvPr>
          <p:cNvSpPr txBox="1"/>
          <p:nvPr userDrawn="1"/>
        </p:nvSpPr>
        <p:spPr>
          <a:xfrm>
            <a:off x="13088274" y="3804261"/>
            <a:ext cx="898412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Decrease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0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000" b="1" baseline="0" dirty="0" err="1">
                <a:solidFill>
                  <a:schemeClr val="tx1"/>
                </a:solidFill>
                <a:latin typeface="+mn-lt"/>
              </a:rPr>
              <a:t>level</a:t>
            </a:r>
            <a:endParaRPr lang="de-DE" sz="1000" b="1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Listenebenen">
            <a:extLst>
              <a:ext uri="{FF2B5EF4-FFF2-40B4-BE49-F238E27FC236}">
                <a16:creationId xmlns:a16="http://schemas.microsoft.com/office/drawing/2014/main" id="{25515F67-F671-4831-BA35-56BFF72BBBE9}"/>
              </a:ext>
            </a:extLst>
          </p:cNvPr>
          <p:cNvSpPr txBox="1"/>
          <p:nvPr userDrawn="1"/>
        </p:nvSpPr>
        <p:spPr>
          <a:xfrm rot="10800000" flipH="1" flipV="1">
            <a:off x="12404274" y="2579687"/>
            <a:ext cx="1800000" cy="792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517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Change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level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 via </a:t>
            </a:r>
            <a:r>
              <a:rPr lang="de-DE" sz="1200" b="0" baseline="0" dirty="0" err="1">
                <a:solidFill>
                  <a:schemeClr val="tx1"/>
                </a:solidFill>
                <a:latin typeface="+mn-lt"/>
              </a:rPr>
              <a:t>menu</a:t>
            </a:r>
            <a:r>
              <a:rPr lang="de-DE" sz="1200" b="0" baseline="0" dirty="0">
                <a:solidFill>
                  <a:schemeClr val="tx1"/>
                </a:solidFill>
                <a:latin typeface="+mn-lt"/>
              </a:rPr>
              <a:t>: </a:t>
            </a:r>
            <a:br>
              <a:rPr lang="de-DE" sz="1200" b="0" baseline="0" dirty="0">
                <a:solidFill>
                  <a:schemeClr val="tx1"/>
                </a:solidFill>
                <a:latin typeface="+mn-lt"/>
              </a:rPr>
            </a:b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Home &gt; Paragraph &gt; Increase/Decrease List Level</a:t>
            </a:r>
            <a:endParaRPr lang="de-DE" sz="1200" b="1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2" name="Bild // Listenebene verringern">
            <a:extLst>
              <a:ext uri="{FF2B5EF4-FFF2-40B4-BE49-F238E27FC236}">
                <a16:creationId xmlns:a16="http://schemas.microsoft.com/office/drawing/2014/main" id="{E2FCD400-86F0-4B52-BBE7-933973A94E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404273" y="3822261"/>
            <a:ext cx="622082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Bild // Listenebene erhöhen">
            <a:extLst>
              <a:ext uri="{FF2B5EF4-FFF2-40B4-BE49-F238E27FC236}">
                <a16:creationId xmlns:a16="http://schemas.microsoft.com/office/drawing/2014/main" id="{E5DF6BE1-7FFB-4DB7-BE22-885E9BC365C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404273" y="3426261"/>
            <a:ext cx="622082" cy="2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1" r:id="rId5"/>
    <p:sldLayoutId id="2147483664" r:id="rId6"/>
    <p:sldLayoutId id="2147483665" r:id="rId7"/>
    <p:sldLayoutId id="2147483666" r:id="rId8"/>
    <p:sldLayoutId id="2147483667" r:id="rId9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SzPct val="70000"/>
        <a:buFont typeface="Wingdings 2" panose="05020102010507070707" pitchFamily="18" charset="2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0000"/>
        <a:buFont typeface="Wingdings 2" panose="05020102010507070707" pitchFamily="18" charset="2"/>
        <a:buChar char=""/>
        <a:defRPr sz="2000" b="1" kern="1200">
          <a:solidFill>
            <a:schemeClr val="accent1"/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4D9DE95-EA83-498C-BEDC-249113F0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DyNAMICS</a:t>
            </a:r>
            <a:r>
              <a:rPr lang="en-GB" dirty="0"/>
              <a:t> OF CONDENSED MATTER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7DA37-3EE3-41FB-B8FA-7BF0D7FF733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Frederik Zysk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E98F31-494E-4FB3-893E-043A6F1A6A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A04D19C0-AC80-4ECC-9944-E32DCDAEAD56}"/>
              </a:ext>
            </a:extLst>
          </p:cNvPr>
          <p:cNvSpPr>
            <a:spLocks noGrp="1"/>
          </p:cNvSpPr>
          <p:nvPr>
            <p:ph type="body" orient="vert" idx="12"/>
          </p:nvPr>
        </p:nvSpPr>
        <p:spPr>
          <a:xfrm>
            <a:off x="0" y="5076000"/>
            <a:ext cx="4949783" cy="644792"/>
          </a:xfrm>
          <a:solidFill>
            <a:srgbClr val="00B0F0"/>
          </a:solidFill>
        </p:spPr>
        <p:txBody>
          <a:bodyPr rIns="72000"/>
          <a:lstStyle/>
          <a:p>
            <a:r>
              <a:rPr lang="en-US" dirty="0"/>
              <a:t>Inside nanopores</a:t>
            </a:r>
            <a:endParaRPr lang="de-DE" dirty="0"/>
          </a:p>
        </p:txBody>
      </p:sp>
      <p:sp>
        <p:nvSpPr>
          <p:cNvPr id="21" name="Vertikaler Textplatzhalter 20">
            <a:extLst>
              <a:ext uri="{FF2B5EF4-FFF2-40B4-BE49-F238E27FC236}">
                <a16:creationId xmlns:a16="http://schemas.microsoft.com/office/drawing/2014/main" id="{35F24A12-EEAE-48CE-86B8-70388F3FD52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4392494"/>
            <a:ext cx="7546648" cy="644792"/>
          </a:xfrm>
          <a:solidFill>
            <a:srgbClr val="00B0F0"/>
          </a:solidFill>
        </p:spPr>
        <p:txBody>
          <a:bodyPr rIns="72000"/>
          <a:lstStyle/>
          <a:p>
            <a:r>
              <a:rPr lang="en-US" dirty="0"/>
              <a:t>On structure and dynamics</a:t>
            </a:r>
            <a:endParaRPr lang="de-DE" dirty="0"/>
          </a:p>
        </p:txBody>
      </p:sp>
      <p:sp>
        <p:nvSpPr>
          <p:cNvPr id="23" name="Vertikaler Textplatzhalter 22">
            <a:extLst>
              <a:ext uri="{FF2B5EF4-FFF2-40B4-BE49-F238E27FC236}">
                <a16:creationId xmlns:a16="http://schemas.microsoft.com/office/drawing/2014/main" id="{7D72D97A-3C53-448D-92E3-A3B6BF104EBD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0" y="3708988"/>
            <a:ext cx="7020670" cy="644792"/>
          </a:xfrm>
          <a:solidFill>
            <a:srgbClr val="92D050"/>
          </a:solidFill>
        </p:spPr>
        <p:txBody>
          <a:bodyPr rIns="72000"/>
          <a:lstStyle/>
          <a:p>
            <a:r>
              <a:rPr lang="en-US" dirty="0"/>
              <a:t>Impact of Hydrophobicity</a:t>
            </a:r>
            <a:endParaRPr lang="de-DE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055CF4-57C2-5DF6-6FC2-9E6AFB48DAC8}"/>
              </a:ext>
            </a:extLst>
          </p:cNvPr>
          <p:cNvGrpSpPr/>
          <p:nvPr/>
        </p:nvGrpSpPr>
        <p:grpSpPr>
          <a:xfrm>
            <a:off x="8611340" y="1022476"/>
            <a:ext cx="2690096" cy="1365617"/>
            <a:chOff x="2476500" y="1897283"/>
            <a:chExt cx="1764500" cy="582836"/>
          </a:xfrm>
        </p:grpSpPr>
        <p:pic>
          <p:nvPicPr>
            <p:cNvPr id="17" name="Grafik 118">
              <a:extLst>
                <a:ext uri="{FF2B5EF4-FFF2-40B4-BE49-F238E27FC236}">
                  <a16:creationId xmlns:a16="http://schemas.microsoft.com/office/drawing/2014/main" id="{C907DE4A-4AC2-6E10-C7B1-5F7CE7BBE2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50"/>
            <a:stretch/>
          </p:blipFill>
          <p:spPr>
            <a:xfrm>
              <a:off x="2476500" y="1897285"/>
              <a:ext cx="1764500" cy="582834"/>
            </a:xfrm>
            <a:prstGeom prst="rect">
              <a:avLst/>
            </a:prstGeom>
          </p:spPr>
        </p:pic>
        <p:sp>
          <p:nvSpPr>
            <p:cNvPr id="18" name="Rechteck 120">
              <a:extLst>
                <a:ext uri="{FF2B5EF4-FFF2-40B4-BE49-F238E27FC236}">
                  <a16:creationId xmlns:a16="http://schemas.microsoft.com/office/drawing/2014/main" id="{BE188C93-80FE-3ACD-9C92-D0DEF61662EA}"/>
                </a:ext>
              </a:extLst>
            </p:cNvPr>
            <p:cNvSpPr/>
            <p:nvPr/>
          </p:nvSpPr>
          <p:spPr>
            <a:xfrm>
              <a:off x="3743325" y="1897284"/>
              <a:ext cx="49767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21">
              <a:extLst>
                <a:ext uri="{FF2B5EF4-FFF2-40B4-BE49-F238E27FC236}">
                  <a16:creationId xmlns:a16="http://schemas.microsoft.com/office/drawing/2014/main" id="{D5779B3A-7235-E599-A45B-02B14B430E15}"/>
                </a:ext>
              </a:extLst>
            </p:cNvPr>
            <p:cNvSpPr/>
            <p:nvPr/>
          </p:nvSpPr>
          <p:spPr>
            <a:xfrm>
              <a:off x="2476500" y="1897283"/>
              <a:ext cx="35242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119">
              <a:extLst>
                <a:ext uri="{FF2B5EF4-FFF2-40B4-BE49-F238E27FC236}">
                  <a16:creationId xmlns:a16="http://schemas.microsoft.com/office/drawing/2014/main" id="{FBD46BF8-AA69-6D6B-AF54-3D5D7082EEF8}"/>
                </a:ext>
              </a:extLst>
            </p:cNvPr>
            <p:cNvSpPr/>
            <p:nvPr/>
          </p:nvSpPr>
          <p:spPr>
            <a:xfrm>
              <a:off x="2828925" y="1897284"/>
              <a:ext cx="914400" cy="582835"/>
            </a:xfrm>
            <a:prstGeom prst="rect">
              <a:avLst/>
            </a:prstGeom>
            <a:noFill/>
            <a:ln>
              <a:solidFill>
                <a:srgbClr val="22B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D536CEF4-CCDA-1B2A-1DA3-EADD62F6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31" y="5271677"/>
            <a:ext cx="1892063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58FB1-F40F-4E50-8A29-42D78407A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8" name="Vertikaler Textplatzhalter 19">
            <a:extLst>
              <a:ext uri="{FF2B5EF4-FFF2-40B4-BE49-F238E27FC236}">
                <a16:creationId xmlns:a16="http://schemas.microsoft.com/office/drawing/2014/main" id="{976C0356-B55D-4947-B9C5-F09B9585DBA8}"/>
              </a:ext>
            </a:extLst>
          </p:cNvPr>
          <p:cNvSpPr>
            <a:spLocks noGrp="1"/>
          </p:cNvSpPr>
          <p:nvPr>
            <p:ph type="body" orient="vert" idx="12"/>
          </p:nvPr>
        </p:nvSpPr>
        <p:spPr>
          <a:xfrm>
            <a:off x="8699893" y="457244"/>
            <a:ext cx="2937270" cy="187872"/>
          </a:xfrm>
          <a:solidFill>
            <a:srgbClr val="92D050"/>
          </a:solidFill>
        </p:spPr>
        <p:txBody>
          <a:bodyPr rIns="36000"/>
          <a:lstStyle/>
          <a:p>
            <a:r>
              <a:rPr lang="en-US" dirty="0"/>
              <a:t>Engineer the membranes of the future</a:t>
            </a:r>
          </a:p>
        </p:txBody>
      </p:sp>
      <p:sp>
        <p:nvSpPr>
          <p:cNvPr id="19" name="Vertikaler Textplatzhalter 20">
            <a:extLst>
              <a:ext uri="{FF2B5EF4-FFF2-40B4-BE49-F238E27FC236}">
                <a16:creationId xmlns:a16="http://schemas.microsoft.com/office/drawing/2014/main" id="{7E668CDB-6ABE-402D-B01C-7EA2B478EDD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9058071" y="689282"/>
            <a:ext cx="2579095" cy="187872"/>
          </a:xfrm>
          <a:solidFill>
            <a:srgbClr val="00B0F0"/>
          </a:solidFill>
          <a:ln>
            <a:solidFill>
              <a:srgbClr val="92D050"/>
            </a:solidFill>
          </a:ln>
        </p:spPr>
        <p:txBody>
          <a:bodyPr rIns="36000"/>
          <a:lstStyle/>
          <a:p>
            <a:r>
              <a:rPr lang="en-US" dirty="0"/>
              <a:t>Understand on a molecular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E9FBF8-8EC6-C06A-8703-709B10EFCCEF}"/>
              </a:ext>
            </a:extLst>
          </p:cNvPr>
          <p:cNvGrpSpPr/>
          <p:nvPr/>
        </p:nvGrpSpPr>
        <p:grpSpPr>
          <a:xfrm>
            <a:off x="5641117" y="2527481"/>
            <a:ext cx="6114304" cy="3242539"/>
            <a:chOff x="5257242" y="1996567"/>
            <a:chExt cx="6644948" cy="3375055"/>
          </a:xfrm>
        </p:grpSpPr>
        <p:pic>
          <p:nvPicPr>
            <p:cNvPr id="3" name="Grafik 195">
              <a:extLst>
                <a:ext uri="{FF2B5EF4-FFF2-40B4-BE49-F238E27FC236}">
                  <a16:creationId xmlns:a16="http://schemas.microsoft.com/office/drawing/2014/main" id="{3FE275BD-A27B-94CB-5078-7369A5E6789E}"/>
                </a:ext>
              </a:extLst>
            </p:cNvPr>
            <p:cNvPicPr/>
            <p:nvPr/>
          </p:nvPicPr>
          <p:blipFill rotWithShape="1">
            <a:blip r:embed="rId2"/>
            <a:srcRect r="7199"/>
            <a:stretch/>
          </p:blipFill>
          <p:spPr>
            <a:xfrm>
              <a:off x="5780169" y="1996567"/>
              <a:ext cx="6122021" cy="32949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F4E1419-7630-E3B0-201A-8470F8000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7242" y="2321609"/>
              <a:ext cx="1786433" cy="94558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1743122-D97F-E32D-0A4E-7B6443E58140}"/>
                </a:ext>
              </a:extLst>
            </p:cNvPr>
            <p:cNvCxnSpPr/>
            <p:nvPr/>
          </p:nvCxnSpPr>
          <p:spPr>
            <a:xfrm flipV="1">
              <a:off x="5595041" y="3614848"/>
              <a:ext cx="1608318" cy="361042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C2862B-4635-7C4C-2542-2DED82F7F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2377" y="3803377"/>
              <a:ext cx="1316856" cy="13988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  <a:effectLst>
              <a:glow rad="101600">
                <a:srgbClr val="00B05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4CF61-5674-CE40-1B4B-470075506ADA}"/>
                </a:ext>
              </a:extLst>
            </p:cNvPr>
            <p:cNvSpPr txBox="1"/>
            <p:nvPr/>
          </p:nvSpPr>
          <p:spPr>
            <a:xfrm>
              <a:off x="5278030" y="2694254"/>
              <a:ext cx="716361" cy="384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SFG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D5A3DD-54AF-C610-96C7-BE7BB278A801}"/>
                </a:ext>
              </a:extLst>
            </p:cNvPr>
            <p:cNvSpPr txBox="1"/>
            <p:nvPr/>
          </p:nvSpPr>
          <p:spPr>
            <a:xfrm>
              <a:off x="5690682" y="4047156"/>
              <a:ext cx="392674" cy="348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F9A1E0-0E90-38A9-03FC-BE441638C274}"/>
                </a:ext>
              </a:extLst>
            </p:cNvPr>
            <p:cNvSpPr txBox="1"/>
            <p:nvPr/>
          </p:nvSpPr>
          <p:spPr>
            <a:xfrm>
              <a:off x="6325088" y="4987196"/>
              <a:ext cx="604866" cy="384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VIS</a:t>
              </a:r>
            </a:p>
          </p:txBody>
        </p:sp>
      </p:grpSp>
      <p:pic>
        <p:nvPicPr>
          <p:cNvPr id="20" name="Picture 19" descr="Chart, scatter chart">
            <a:extLst>
              <a:ext uri="{FF2B5EF4-FFF2-40B4-BE49-F238E27FC236}">
                <a16:creationId xmlns:a16="http://schemas.microsoft.com/office/drawing/2014/main" id="{D924D9F9-B260-C6B3-4547-D1E925833F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7" y="1142564"/>
            <a:ext cx="5071442" cy="504434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387912-C67D-91BE-63CB-D019CCC840B1}"/>
              </a:ext>
            </a:extLst>
          </p:cNvPr>
          <p:cNvSpPr/>
          <p:nvPr/>
        </p:nvSpPr>
        <p:spPr>
          <a:xfrm rot="19134999">
            <a:off x="2232329" y="3045880"/>
            <a:ext cx="1843790" cy="5229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D4BA4C-DA00-31E8-2E98-A4AFD2B11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83" y="396855"/>
            <a:ext cx="2290033" cy="22900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B229236-06DC-F0D7-2364-8E04D5766DAA}"/>
              </a:ext>
            </a:extLst>
          </p:cNvPr>
          <p:cNvGrpSpPr/>
          <p:nvPr/>
        </p:nvGrpSpPr>
        <p:grpSpPr>
          <a:xfrm>
            <a:off x="9270809" y="6000123"/>
            <a:ext cx="1764500" cy="582836"/>
            <a:chOff x="2476500" y="1897283"/>
            <a:chExt cx="1764500" cy="582836"/>
          </a:xfrm>
        </p:grpSpPr>
        <p:pic>
          <p:nvPicPr>
            <p:cNvPr id="10" name="Grafik 118">
              <a:extLst>
                <a:ext uri="{FF2B5EF4-FFF2-40B4-BE49-F238E27FC236}">
                  <a16:creationId xmlns:a16="http://schemas.microsoft.com/office/drawing/2014/main" id="{0D8D1A49-6B07-C979-4620-7C0023E26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450"/>
            <a:stretch/>
          </p:blipFill>
          <p:spPr>
            <a:xfrm>
              <a:off x="2476500" y="1897285"/>
              <a:ext cx="1764500" cy="582834"/>
            </a:xfrm>
            <a:prstGeom prst="rect">
              <a:avLst/>
            </a:prstGeom>
          </p:spPr>
        </p:pic>
        <p:sp>
          <p:nvSpPr>
            <p:cNvPr id="14" name="Rechteck 120">
              <a:extLst>
                <a:ext uri="{FF2B5EF4-FFF2-40B4-BE49-F238E27FC236}">
                  <a16:creationId xmlns:a16="http://schemas.microsoft.com/office/drawing/2014/main" id="{C6FDECA2-03EE-D9B7-3168-C372E1C87A6E}"/>
                </a:ext>
              </a:extLst>
            </p:cNvPr>
            <p:cNvSpPr/>
            <p:nvPr/>
          </p:nvSpPr>
          <p:spPr>
            <a:xfrm>
              <a:off x="3743325" y="1897284"/>
              <a:ext cx="49767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21">
              <a:extLst>
                <a:ext uri="{FF2B5EF4-FFF2-40B4-BE49-F238E27FC236}">
                  <a16:creationId xmlns:a16="http://schemas.microsoft.com/office/drawing/2014/main" id="{F5CD7CDD-03B7-72B8-7AC9-0647C3566D2A}"/>
                </a:ext>
              </a:extLst>
            </p:cNvPr>
            <p:cNvSpPr/>
            <p:nvPr/>
          </p:nvSpPr>
          <p:spPr>
            <a:xfrm>
              <a:off x="2476500" y="1897283"/>
              <a:ext cx="35242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hteck 119">
              <a:extLst>
                <a:ext uri="{FF2B5EF4-FFF2-40B4-BE49-F238E27FC236}">
                  <a16:creationId xmlns:a16="http://schemas.microsoft.com/office/drawing/2014/main" id="{EF45DCAD-2B4F-0F56-99B7-EFDECF5CACEC}"/>
                </a:ext>
              </a:extLst>
            </p:cNvPr>
            <p:cNvSpPr/>
            <p:nvPr/>
          </p:nvSpPr>
          <p:spPr>
            <a:xfrm>
              <a:off x="2828925" y="1897284"/>
              <a:ext cx="914400" cy="582835"/>
            </a:xfrm>
            <a:prstGeom prst="rect">
              <a:avLst/>
            </a:prstGeom>
            <a:noFill/>
            <a:ln>
              <a:solidFill>
                <a:srgbClr val="22B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3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58FB1-F40F-4E50-8A29-42D78407A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Frederik Zysk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8" name="Vertikaler Textplatzhalter 19">
            <a:extLst>
              <a:ext uri="{FF2B5EF4-FFF2-40B4-BE49-F238E27FC236}">
                <a16:creationId xmlns:a16="http://schemas.microsoft.com/office/drawing/2014/main" id="{976C0356-B55D-4947-B9C5-F09B9585DBA8}"/>
              </a:ext>
            </a:extLst>
          </p:cNvPr>
          <p:cNvSpPr>
            <a:spLocks noGrp="1"/>
          </p:cNvSpPr>
          <p:nvPr>
            <p:ph type="body" orient="vert" idx="12"/>
          </p:nvPr>
        </p:nvSpPr>
        <p:spPr>
          <a:xfrm>
            <a:off x="9949145" y="457244"/>
            <a:ext cx="1688018" cy="187872"/>
          </a:xfrm>
          <a:solidFill>
            <a:srgbClr val="92D050"/>
          </a:solidFill>
          <a:ln>
            <a:solidFill>
              <a:schemeClr val="bg1"/>
            </a:solidFill>
          </a:ln>
        </p:spPr>
        <p:txBody>
          <a:bodyPr rIns="36000"/>
          <a:lstStyle/>
          <a:p>
            <a:r>
              <a:rPr lang="en-US" dirty="0"/>
              <a:t>How fast is diffusion?</a:t>
            </a:r>
          </a:p>
        </p:txBody>
      </p:sp>
      <p:sp>
        <p:nvSpPr>
          <p:cNvPr id="19" name="Vertikaler Textplatzhalter 20">
            <a:extLst>
              <a:ext uri="{FF2B5EF4-FFF2-40B4-BE49-F238E27FC236}">
                <a16:creationId xmlns:a16="http://schemas.microsoft.com/office/drawing/2014/main" id="{7E668CDB-6ABE-402D-B01C-7EA2B478EDD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10352592" y="689282"/>
            <a:ext cx="1284574" cy="187872"/>
          </a:xfrm>
          <a:solidFill>
            <a:srgbClr val="00B0F0"/>
          </a:solidFill>
        </p:spPr>
        <p:txBody>
          <a:bodyPr rIns="36000"/>
          <a:lstStyle/>
          <a:p>
            <a:r>
              <a:rPr lang="en-US" dirty="0"/>
              <a:t>Super-diffusive?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9FD72-1639-260A-3555-BA2B2870B3B5}"/>
              </a:ext>
            </a:extLst>
          </p:cNvPr>
          <p:cNvPicPr/>
          <p:nvPr/>
        </p:nvPicPr>
        <p:blipFill>
          <a:blip r:embed="rId2"/>
          <a:srcRect l="9491" t="21902" r="11706" b="25673"/>
          <a:stretch/>
        </p:blipFill>
        <p:spPr>
          <a:xfrm>
            <a:off x="1055320" y="974520"/>
            <a:ext cx="2960280" cy="245448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0BD94-4166-847A-BC94-CA8A62DDC107}"/>
              </a:ext>
            </a:extLst>
          </p:cNvPr>
          <p:cNvPicPr/>
          <p:nvPr/>
        </p:nvPicPr>
        <p:blipFill>
          <a:blip r:embed="rId3"/>
          <a:srcRect l="12937" t="24758" r="11084" b="25088"/>
          <a:stretch/>
        </p:blipFill>
        <p:spPr>
          <a:xfrm>
            <a:off x="1060359" y="3419728"/>
            <a:ext cx="2943000" cy="23684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D67E5-3925-CB7B-7DBC-59F89395467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73248" y="1203325"/>
            <a:ext cx="6159253" cy="4451350"/>
          </a:xfrm>
          <a:prstGeom prst="rect">
            <a:avLst/>
          </a:prstGeom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0ACE0C-7A25-355B-15AD-72B0D98DD1F9}"/>
              </a:ext>
            </a:extLst>
          </p:cNvPr>
          <p:cNvGrpSpPr/>
          <p:nvPr/>
        </p:nvGrpSpPr>
        <p:grpSpPr>
          <a:xfrm>
            <a:off x="5264612" y="1504359"/>
            <a:ext cx="5509268" cy="3730410"/>
            <a:chOff x="5292604" y="1452254"/>
            <a:chExt cx="5509268" cy="3730410"/>
          </a:xfrm>
        </p:grpSpPr>
        <p:sp>
          <p:nvSpPr>
            <p:cNvPr id="15" name="CustomShape 2">
              <a:extLst>
                <a:ext uri="{FF2B5EF4-FFF2-40B4-BE49-F238E27FC236}">
                  <a16:creationId xmlns:a16="http://schemas.microsoft.com/office/drawing/2014/main" id="{A2235062-1020-1F6F-78CC-7E5D6A500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054" y="1632489"/>
              <a:ext cx="1443600" cy="1441879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3">
              <a:extLst>
                <a:ext uri="{FF2B5EF4-FFF2-40B4-BE49-F238E27FC236}">
                  <a16:creationId xmlns:a16="http://schemas.microsoft.com/office/drawing/2014/main" id="{1467DF08-A624-F049-93AB-513D7E289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0728" y="2353428"/>
              <a:ext cx="1443600" cy="1441879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8A07DAE8-D1C7-38EA-93C9-9D3B377D8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153" y="3615073"/>
              <a:ext cx="720000" cy="720939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5">
              <a:extLst>
                <a:ext uri="{FF2B5EF4-FFF2-40B4-BE49-F238E27FC236}">
                  <a16:creationId xmlns:a16="http://schemas.microsoft.com/office/drawing/2014/main" id="{D9AA016C-59AD-AF74-11BE-A98A71F64412}"/>
                </a:ext>
              </a:extLst>
            </p:cNvPr>
            <p:cNvSpPr/>
            <p:nvPr/>
          </p:nvSpPr>
          <p:spPr>
            <a:xfrm>
              <a:off x="9037373" y="4461725"/>
              <a:ext cx="720000" cy="720939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8904EC-EF25-DA85-CB31-B6E62E363110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9126534" y="1452254"/>
              <a:ext cx="1675338" cy="640284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CustomShape 6">
              <a:extLst>
                <a:ext uri="{FF2B5EF4-FFF2-40B4-BE49-F238E27FC236}">
                  <a16:creationId xmlns:a16="http://schemas.microsoft.com/office/drawing/2014/main" id="{A4FB7718-A181-B3C2-3342-F0514F3DA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9889" y="2443545"/>
              <a:ext cx="1267200" cy="1261644"/>
            </a:xfrm>
            <a:prstGeom prst="ellipse">
              <a:avLst/>
            </a:prstGeom>
            <a:noFill/>
            <a:ln w="72000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7">
              <a:extLst>
                <a:ext uri="{FF2B5EF4-FFF2-40B4-BE49-F238E27FC236}">
                  <a16:creationId xmlns:a16="http://schemas.microsoft.com/office/drawing/2014/main" id="{1D8201D0-6DD7-3752-4650-55ADB9641110}"/>
                </a:ext>
              </a:extLst>
            </p:cNvPr>
            <p:cNvSpPr/>
            <p:nvPr/>
          </p:nvSpPr>
          <p:spPr>
            <a:xfrm>
              <a:off x="6184215" y="1722606"/>
              <a:ext cx="1267200" cy="1261644"/>
            </a:xfrm>
            <a:prstGeom prst="ellipse">
              <a:avLst/>
            </a:prstGeom>
            <a:noFill/>
            <a:ln w="72000">
              <a:solidFill>
                <a:srgbClr val="FF8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8">
              <a:extLst>
                <a:ext uri="{FF2B5EF4-FFF2-40B4-BE49-F238E27FC236}">
                  <a16:creationId xmlns:a16="http://schemas.microsoft.com/office/drawing/2014/main" id="{A1E3C28E-47C6-6094-07E9-AAE874C94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9299" y="3676628"/>
              <a:ext cx="576000" cy="576000"/>
            </a:xfrm>
            <a:prstGeom prst="ellipse">
              <a:avLst/>
            </a:prstGeom>
            <a:noFill/>
            <a:ln w="72000">
              <a:solidFill>
                <a:srgbClr val="FF8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9">
              <a:extLst>
                <a:ext uri="{FF2B5EF4-FFF2-40B4-BE49-F238E27FC236}">
                  <a16:creationId xmlns:a16="http://schemas.microsoft.com/office/drawing/2014/main" id="{6AE86E35-8405-A2BA-CDFB-2879221B91EC}"/>
                </a:ext>
              </a:extLst>
            </p:cNvPr>
            <p:cNvSpPr/>
            <p:nvPr/>
          </p:nvSpPr>
          <p:spPr>
            <a:xfrm>
              <a:off x="9126534" y="4551843"/>
              <a:ext cx="540000" cy="540705"/>
            </a:xfrm>
            <a:prstGeom prst="ellipse">
              <a:avLst/>
            </a:prstGeom>
            <a:noFill/>
            <a:ln w="72000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6" name="CustomShape 12">
              <a:extLst>
                <a:ext uri="{FF2B5EF4-FFF2-40B4-BE49-F238E27FC236}">
                  <a16:creationId xmlns:a16="http://schemas.microsoft.com/office/drawing/2014/main" id="{C5B66F27-E33A-39B1-DD76-D7ADD259E1C7}"/>
                </a:ext>
              </a:extLst>
            </p:cNvPr>
            <p:cNvSpPr/>
            <p:nvPr/>
          </p:nvSpPr>
          <p:spPr>
            <a:xfrm rot="1216200">
              <a:off x="7767272" y="2575567"/>
              <a:ext cx="802450" cy="270352"/>
            </a:xfrm>
            <a:custGeom>
              <a:avLst/>
              <a:gdLst/>
              <a:ahLst/>
              <a:cxnLst/>
              <a:rect l="0" t="0" r="r" b="b"/>
              <a:pathLst>
                <a:path w="1801" h="604">
                  <a:moveTo>
                    <a:pt x="0" y="301"/>
                  </a:moveTo>
                  <a:lnTo>
                    <a:pt x="357" y="2"/>
                  </a:lnTo>
                  <a:lnTo>
                    <a:pt x="359" y="151"/>
                  </a:lnTo>
                  <a:lnTo>
                    <a:pt x="1442" y="151"/>
                  </a:lnTo>
                  <a:lnTo>
                    <a:pt x="1441" y="0"/>
                  </a:lnTo>
                  <a:lnTo>
                    <a:pt x="1800" y="301"/>
                  </a:lnTo>
                  <a:lnTo>
                    <a:pt x="1442" y="602"/>
                  </a:lnTo>
                  <a:lnTo>
                    <a:pt x="1441" y="450"/>
                  </a:lnTo>
                  <a:lnTo>
                    <a:pt x="358" y="451"/>
                  </a:lnTo>
                  <a:lnTo>
                    <a:pt x="358" y="603"/>
                  </a:lnTo>
                  <a:lnTo>
                    <a:pt x="0" y="301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13">
              <a:extLst>
                <a:ext uri="{FF2B5EF4-FFF2-40B4-BE49-F238E27FC236}">
                  <a16:creationId xmlns:a16="http://schemas.microsoft.com/office/drawing/2014/main" id="{92E61C31-0592-6593-96B7-88F675ACA8D6}"/>
                </a:ext>
              </a:extLst>
            </p:cNvPr>
            <p:cNvSpPr/>
            <p:nvPr/>
          </p:nvSpPr>
          <p:spPr>
            <a:xfrm rot="1216200">
              <a:off x="7678111" y="4203989"/>
              <a:ext cx="802450" cy="270352"/>
            </a:xfrm>
            <a:custGeom>
              <a:avLst/>
              <a:gdLst/>
              <a:ahLst/>
              <a:cxnLst/>
              <a:rect l="0" t="0" r="r" b="b"/>
              <a:pathLst>
                <a:path w="1801" h="604">
                  <a:moveTo>
                    <a:pt x="0" y="301"/>
                  </a:moveTo>
                  <a:lnTo>
                    <a:pt x="358" y="1"/>
                  </a:lnTo>
                  <a:lnTo>
                    <a:pt x="359" y="151"/>
                  </a:lnTo>
                  <a:lnTo>
                    <a:pt x="1442" y="151"/>
                  </a:lnTo>
                  <a:lnTo>
                    <a:pt x="1442" y="0"/>
                  </a:lnTo>
                  <a:lnTo>
                    <a:pt x="1800" y="301"/>
                  </a:lnTo>
                  <a:lnTo>
                    <a:pt x="1442" y="601"/>
                  </a:lnTo>
                  <a:lnTo>
                    <a:pt x="1442" y="450"/>
                  </a:lnTo>
                  <a:lnTo>
                    <a:pt x="359" y="451"/>
                  </a:lnTo>
                  <a:lnTo>
                    <a:pt x="358" y="603"/>
                  </a:lnTo>
                  <a:lnTo>
                    <a:pt x="0" y="301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TextShape 14">
              <a:extLst>
                <a:ext uri="{FF2B5EF4-FFF2-40B4-BE49-F238E27FC236}">
                  <a16:creationId xmlns:a16="http://schemas.microsoft.com/office/drawing/2014/main" id="{8361D717-35C3-655D-A85D-8832F489D69A}"/>
                </a:ext>
              </a:extLst>
            </p:cNvPr>
            <p:cNvSpPr txBox="1"/>
            <p:nvPr/>
          </p:nvSpPr>
          <p:spPr>
            <a:xfrm>
              <a:off x="5374632" y="4657490"/>
              <a:ext cx="809583" cy="36787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de-DE" sz="1050" b="0" strike="noStrike" spc="-1" dirty="0">
                  <a:latin typeface="Arial"/>
                </a:rPr>
                <a:t>0.25 </a:t>
              </a:r>
              <a:r>
                <a:rPr lang="de-DE" sz="1050" b="0" strike="noStrike" spc="-1" dirty="0" err="1">
                  <a:latin typeface="Arial"/>
                </a:rPr>
                <a:t>nm</a:t>
              </a:r>
              <a:r>
                <a:rPr lang="de-DE" sz="1800" b="0" strike="noStrike" spc="-1" dirty="0">
                  <a:latin typeface="Arial"/>
                </a:rPr>
                <a:t> </a:t>
              </a:r>
            </a:p>
          </p:txBody>
        </p:sp>
        <p:sp>
          <p:nvSpPr>
            <p:cNvPr id="29" name="TextShape 15">
              <a:extLst>
                <a:ext uri="{FF2B5EF4-FFF2-40B4-BE49-F238E27FC236}">
                  <a16:creationId xmlns:a16="http://schemas.microsoft.com/office/drawing/2014/main" id="{D18C12E0-0961-36AA-303A-1F808B97CF60}"/>
                </a:ext>
              </a:extLst>
            </p:cNvPr>
            <p:cNvSpPr txBox="1"/>
            <p:nvPr/>
          </p:nvSpPr>
          <p:spPr>
            <a:xfrm>
              <a:off x="5292604" y="2083076"/>
              <a:ext cx="941542" cy="36787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de-DE" sz="1200" spc="-1" dirty="0">
                  <a:latin typeface="Arial"/>
                </a:rPr>
                <a:t>1</a:t>
              </a:r>
              <a:r>
                <a:rPr lang="de-DE" sz="1200" b="0" strike="noStrike" spc="-1" dirty="0">
                  <a:latin typeface="Arial"/>
                </a:rPr>
                <a:t>.3 </a:t>
              </a:r>
              <a:r>
                <a:rPr lang="de-DE" sz="1200" b="0" strike="noStrike" spc="-1" dirty="0" err="1">
                  <a:latin typeface="Arial"/>
                </a:rPr>
                <a:t>nm</a:t>
              </a:r>
              <a:r>
                <a:rPr lang="de-DE" sz="1800" b="0" strike="noStrike" spc="-1" dirty="0">
                  <a:latin typeface="Arial"/>
                </a:rPr>
                <a:t> </a:t>
              </a:r>
            </a:p>
          </p:txBody>
        </p:sp>
        <p:sp>
          <p:nvSpPr>
            <p:cNvPr id="30" name="CustomShape 16">
              <a:extLst>
                <a:ext uri="{FF2B5EF4-FFF2-40B4-BE49-F238E27FC236}">
                  <a16:creationId xmlns:a16="http://schemas.microsoft.com/office/drawing/2014/main" id="{4753397C-D5BC-87E9-B1DC-FED67EA69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3849" y="1933469"/>
              <a:ext cx="813600" cy="811057"/>
            </a:xfrm>
            <a:prstGeom prst="ellipse">
              <a:avLst/>
            </a:prstGeom>
            <a:blipFill rotWithShape="0">
              <a:blip r:embed="rId6"/>
              <a:tile/>
            </a:blip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17">
              <a:extLst>
                <a:ext uri="{FF2B5EF4-FFF2-40B4-BE49-F238E27FC236}">
                  <a16:creationId xmlns:a16="http://schemas.microsoft.com/office/drawing/2014/main" id="{8662092C-734A-D541-2889-01C559FF1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5489" y="2606367"/>
              <a:ext cx="936000" cy="936000"/>
            </a:xfrm>
            <a:prstGeom prst="ellipse">
              <a:avLst/>
            </a:prstGeom>
            <a:blipFill rotWithShape="0">
              <a:blip r:embed="rId6"/>
              <a:tile/>
            </a:blip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18">
              <a:extLst>
                <a:ext uri="{FF2B5EF4-FFF2-40B4-BE49-F238E27FC236}">
                  <a16:creationId xmlns:a16="http://schemas.microsoft.com/office/drawing/2014/main" id="{0C471F3D-CE0F-9EF9-8109-00A6D05BB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53" y="3830903"/>
              <a:ext cx="270000" cy="270352"/>
            </a:xfrm>
            <a:prstGeom prst="ellipse">
              <a:avLst/>
            </a:prstGeom>
            <a:blipFill rotWithShape="0">
              <a:blip r:embed="rId6"/>
              <a:tile/>
            </a:blip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9">
              <a:extLst>
                <a:ext uri="{FF2B5EF4-FFF2-40B4-BE49-F238E27FC236}">
                  <a16:creationId xmlns:a16="http://schemas.microsoft.com/office/drawing/2014/main" id="{8D02B882-9CC4-FACD-616F-67930BBF604B}"/>
                </a:ext>
              </a:extLst>
            </p:cNvPr>
            <p:cNvSpPr/>
            <p:nvPr/>
          </p:nvSpPr>
          <p:spPr>
            <a:xfrm>
              <a:off x="9224205" y="4641959"/>
              <a:ext cx="356645" cy="360470"/>
            </a:xfrm>
            <a:prstGeom prst="ellipse">
              <a:avLst/>
            </a:prstGeom>
            <a:blipFill rotWithShape="0">
              <a:blip r:embed="rId6"/>
              <a:tile/>
            </a:blip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4167C5-F72B-FAAC-FEA1-5B8E169A537E}"/>
              </a:ext>
            </a:extLst>
          </p:cNvPr>
          <p:cNvGrpSpPr/>
          <p:nvPr/>
        </p:nvGrpSpPr>
        <p:grpSpPr>
          <a:xfrm>
            <a:off x="9269855" y="5980846"/>
            <a:ext cx="1764500" cy="582836"/>
            <a:chOff x="2476500" y="1897283"/>
            <a:chExt cx="1764500" cy="582836"/>
          </a:xfrm>
        </p:grpSpPr>
        <p:pic>
          <p:nvPicPr>
            <p:cNvPr id="36" name="Grafik 118">
              <a:extLst>
                <a:ext uri="{FF2B5EF4-FFF2-40B4-BE49-F238E27FC236}">
                  <a16:creationId xmlns:a16="http://schemas.microsoft.com/office/drawing/2014/main" id="{BFD4FCD9-0174-91BA-D587-48B4694ED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8450"/>
            <a:stretch/>
          </p:blipFill>
          <p:spPr>
            <a:xfrm>
              <a:off x="2476500" y="1897285"/>
              <a:ext cx="1764500" cy="582834"/>
            </a:xfrm>
            <a:prstGeom prst="rect">
              <a:avLst/>
            </a:prstGeom>
          </p:spPr>
        </p:pic>
        <p:sp>
          <p:nvSpPr>
            <p:cNvPr id="37" name="Rechteck 120">
              <a:extLst>
                <a:ext uri="{FF2B5EF4-FFF2-40B4-BE49-F238E27FC236}">
                  <a16:creationId xmlns:a16="http://schemas.microsoft.com/office/drawing/2014/main" id="{206D2265-A3DD-B2F0-948A-5CD8EC34E044}"/>
                </a:ext>
              </a:extLst>
            </p:cNvPr>
            <p:cNvSpPr/>
            <p:nvPr/>
          </p:nvSpPr>
          <p:spPr>
            <a:xfrm>
              <a:off x="3743325" y="1897284"/>
              <a:ext cx="49767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121">
              <a:extLst>
                <a:ext uri="{FF2B5EF4-FFF2-40B4-BE49-F238E27FC236}">
                  <a16:creationId xmlns:a16="http://schemas.microsoft.com/office/drawing/2014/main" id="{30BBBA7E-A18F-F46F-9101-6F2ED44E767A}"/>
                </a:ext>
              </a:extLst>
            </p:cNvPr>
            <p:cNvSpPr/>
            <p:nvPr/>
          </p:nvSpPr>
          <p:spPr>
            <a:xfrm>
              <a:off x="2476500" y="1897283"/>
              <a:ext cx="35242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119">
              <a:extLst>
                <a:ext uri="{FF2B5EF4-FFF2-40B4-BE49-F238E27FC236}">
                  <a16:creationId xmlns:a16="http://schemas.microsoft.com/office/drawing/2014/main" id="{B37A3341-9F4C-C13C-247C-18CF447FCCA3}"/>
                </a:ext>
              </a:extLst>
            </p:cNvPr>
            <p:cNvSpPr/>
            <p:nvPr/>
          </p:nvSpPr>
          <p:spPr>
            <a:xfrm>
              <a:off x="2828925" y="1897284"/>
              <a:ext cx="914400" cy="582835"/>
            </a:xfrm>
            <a:prstGeom prst="rect">
              <a:avLst/>
            </a:prstGeom>
            <a:noFill/>
            <a:ln>
              <a:solidFill>
                <a:srgbClr val="22B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3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58FB1-F40F-4E50-8A29-42D78407A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Frederik Zysk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8" name="Vertikaler Textplatzhalter 19">
            <a:extLst>
              <a:ext uri="{FF2B5EF4-FFF2-40B4-BE49-F238E27FC236}">
                <a16:creationId xmlns:a16="http://schemas.microsoft.com/office/drawing/2014/main" id="{976C0356-B55D-4947-B9C5-F09B9585DBA8}"/>
              </a:ext>
            </a:extLst>
          </p:cNvPr>
          <p:cNvSpPr>
            <a:spLocks noGrp="1"/>
          </p:cNvSpPr>
          <p:nvPr>
            <p:ph type="body" orient="vert" idx="12"/>
          </p:nvPr>
        </p:nvSpPr>
        <p:spPr>
          <a:xfrm>
            <a:off x="9130909" y="457244"/>
            <a:ext cx="2506254" cy="187872"/>
          </a:xfrm>
          <a:solidFill>
            <a:srgbClr val="92D050"/>
          </a:solidFill>
        </p:spPr>
        <p:txBody>
          <a:bodyPr rIns="36000"/>
          <a:lstStyle/>
          <a:p>
            <a:r>
              <a:rPr lang="en-US" dirty="0"/>
              <a:t>To understand what is happening</a:t>
            </a:r>
          </a:p>
        </p:txBody>
      </p:sp>
      <p:sp>
        <p:nvSpPr>
          <p:cNvPr id="19" name="Vertikaler Textplatzhalter 20">
            <a:extLst>
              <a:ext uri="{FF2B5EF4-FFF2-40B4-BE49-F238E27FC236}">
                <a16:creationId xmlns:a16="http://schemas.microsoft.com/office/drawing/2014/main" id="{7E668CDB-6ABE-402D-B01C-7EA2B478EDD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9004210" y="689282"/>
            <a:ext cx="2632956" cy="187872"/>
          </a:xfrm>
          <a:solidFill>
            <a:srgbClr val="00B0F0"/>
          </a:solidFill>
        </p:spPr>
        <p:txBody>
          <a:bodyPr rIns="36000"/>
          <a:lstStyle/>
          <a:p>
            <a:r>
              <a:rPr lang="en-US" dirty="0"/>
              <a:t>Molecular structure and bonding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BCEED-849F-81D4-757A-B7A5C98B1B20}"/>
              </a:ext>
            </a:extLst>
          </p:cNvPr>
          <p:cNvSpPr txBox="1"/>
          <p:nvPr/>
        </p:nvSpPr>
        <p:spPr>
          <a:xfrm>
            <a:off x="3950857" y="579443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stronger bonding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3E77E5-D90A-F573-DECE-36E1A0791104}"/>
              </a:ext>
            </a:extLst>
          </p:cNvPr>
          <p:cNvGrpSpPr/>
          <p:nvPr/>
        </p:nvGrpSpPr>
        <p:grpSpPr>
          <a:xfrm>
            <a:off x="6057900" y="5778500"/>
            <a:ext cx="2260600" cy="385267"/>
            <a:chOff x="6057900" y="5778500"/>
            <a:chExt cx="2260600" cy="38526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62B919-3056-A060-11C5-B36D82B5BC13}"/>
                </a:ext>
              </a:extLst>
            </p:cNvPr>
            <p:cNvCxnSpPr/>
            <p:nvPr/>
          </p:nvCxnSpPr>
          <p:spPr>
            <a:xfrm>
              <a:off x="6057900" y="5778500"/>
              <a:ext cx="2260600" cy="0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F1BEAC-5C39-3575-BA9D-2141EA2D54EB}"/>
                </a:ext>
              </a:extLst>
            </p:cNvPr>
            <p:cNvSpPr txBox="1"/>
            <p:nvPr/>
          </p:nvSpPr>
          <p:spPr>
            <a:xfrm>
              <a:off x="6257977" y="5794435"/>
              <a:ext cx="186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Weaker bonding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91C26-8377-0889-CE5A-B8A4D00ACE8B}"/>
              </a:ext>
            </a:extLst>
          </p:cNvPr>
          <p:cNvCxnSpPr>
            <a:cxnSpLocks/>
          </p:cNvCxnSpPr>
          <p:nvPr/>
        </p:nvCxnSpPr>
        <p:spPr>
          <a:xfrm>
            <a:off x="8718825" y="4120111"/>
            <a:ext cx="13984" cy="10181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8AE57D-3AD9-6454-EC0D-7B0A1F0FB0FB}"/>
              </a:ext>
            </a:extLst>
          </p:cNvPr>
          <p:cNvCxnSpPr>
            <a:cxnSpLocks/>
          </p:cNvCxnSpPr>
          <p:nvPr/>
        </p:nvCxnSpPr>
        <p:spPr>
          <a:xfrm flipH="1" flipV="1">
            <a:off x="8697849" y="1663157"/>
            <a:ext cx="20976" cy="245695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D4ADB1-1A8A-F338-EAE0-60E3DEF4649D}"/>
              </a:ext>
            </a:extLst>
          </p:cNvPr>
          <p:cNvCxnSpPr/>
          <p:nvPr/>
        </p:nvCxnSpPr>
        <p:spPr>
          <a:xfrm flipH="1">
            <a:off x="3704260" y="5778500"/>
            <a:ext cx="2353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BFBD12-1F37-69F1-B143-818572CCC49C}"/>
              </a:ext>
            </a:extLst>
          </p:cNvPr>
          <p:cNvGrpSpPr/>
          <p:nvPr/>
        </p:nvGrpSpPr>
        <p:grpSpPr>
          <a:xfrm>
            <a:off x="9270809" y="6000123"/>
            <a:ext cx="1764500" cy="582836"/>
            <a:chOff x="2476500" y="1897283"/>
            <a:chExt cx="1764500" cy="582836"/>
          </a:xfrm>
        </p:grpSpPr>
        <p:pic>
          <p:nvPicPr>
            <p:cNvPr id="38" name="Grafik 118">
              <a:extLst>
                <a:ext uri="{FF2B5EF4-FFF2-40B4-BE49-F238E27FC236}">
                  <a16:creationId xmlns:a16="http://schemas.microsoft.com/office/drawing/2014/main" id="{CB2ACD9A-BE72-AA54-7DE2-0F2CE0EE0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50"/>
            <a:stretch/>
          </p:blipFill>
          <p:spPr>
            <a:xfrm>
              <a:off x="2476500" y="1897285"/>
              <a:ext cx="1764500" cy="582834"/>
            </a:xfrm>
            <a:prstGeom prst="rect">
              <a:avLst/>
            </a:prstGeom>
          </p:spPr>
        </p:pic>
        <p:sp>
          <p:nvSpPr>
            <p:cNvPr id="39" name="Rechteck 120">
              <a:extLst>
                <a:ext uri="{FF2B5EF4-FFF2-40B4-BE49-F238E27FC236}">
                  <a16:creationId xmlns:a16="http://schemas.microsoft.com/office/drawing/2014/main" id="{3B84599C-962D-005C-179F-E0C4F8BBDE0B}"/>
                </a:ext>
              </a:extLst>
            </p:cNvPr>
            <p:cNvSpPr/>
            <p:nvPr/>
          </p:nvSpPr>
          <p:spPr>
            <a:xfrm>
              <a:off x="3743325" y="1897284"/>
              <a:ext cx="49767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121">
              <a:extLst>
                <a:ext uri="{FF2B5EF4-FFF2-40B4-BE49-F238E27FC236}">
                  <a16:creationId xmlns:a16="http://schemas.microsoft.com/office/drawing/2014/main" id="{AAC7BDB2-FFF3-7AD9-A549-7B1ED00608C8}"/>
                </a:ext>
              </a:extLst>
            </p:cNvPr>
            <p:cNvSpPr/>
            <p:nvPr/>
          </p:nvSpPr>
          <p:spPr>
            <a:xfrm>
              <a:off x="2476500" y="1897283"/>
              <a:ext cx="352425" cy="58283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hteck 119">
              <a:extLst>
                <a:ext uri="{FF2B5EF4-FFF2-40B4-BE49-F238E27FC236}">
                  <a16:creationId xmlns:a16="http://schemas.microsoft.com/office/drawing/2014/main" id="{C7494E33-B948-17C5-7D2D-D8F5867A4584}"/>
                </a:ext>
              </a:extLst>
            </p:cNvPr>
            <p:cNvSpPr/>
            <p:nvPr/>
          </p:nvSpPr>
          <p:spPr>
            <a:xfrm>
              <a:off x="2828925" y="1897284"/>
              <a:ext cx="914400" cy="582835"/>
            </a:xfrm>
            <a:prstGeom prst="rect">
              <a:avLst/>
            </a:prstGeom>
            <a:noFill/>
            <a:ln>
              <a:solidFill>
                <a:srgbClr val="22B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1183CA-CE11-09DE-FEA8-26D6A571FE39}"/>
              </a:ext>
            </a:extLst>
          </p:cNvPr>
          <p:cNvGrpSpPr/>
          <p:nvPr/>
        </p:nvGrpSpPr>
        <p:grpSpPr>
          <a:xfrm>
            <a:off x="976429" y="1190634"/>
            <a:ext cx="2675160" cy="2859651"/>
            <a:chOff x="976429" y="1190634"/>
            <a:chExt cx="2675160" cy="2859651"/>
          </a:xfrm>
        </p:grpSpPr>
        <p:sp>
          <p:nvSpPr>
            <p:cNvPr id="4" name="CustomShape 3">
              <a:extLst>
                <a:ext uri="{FF2B5EF4-FFF2-40B4-BE49-F238E27FC236}">
                  <a16:creationId xmlns:a16="http://schemas.microsoft.com/office/drawing/2014/main" id="{B8565BDC-F5C2-F926-342B-D0DC049D7D9B}"/>
                </a:ext>
              </a:extLst>
            </p:cNvPr>
            <p:cNvSpPr/>
            <p:nvPr/>
          </p:nvSpPr>
          <p:spPr>
            <a:xfrm>
              <a:off x="976429" y="1190634"/>
              <a:ext cx="26751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800" b="1" strike="noStrike" spc="-1" dirty="0" err="1">
                  <a:solidFill>
                    <a:srgbClr val="E98517"/>
                  </a:solidFill>
                  <a:latin typeface="Arial"/>
                  <a:ea typeface="DejaVu Sans"/>
                </a:rPr>
                <a:t>Hydrophobic</a:t>
              </a:r>
              <a:endParaRPr lang="de-DE" sz="1800" b="1" strike="noStrike" spc="-1" dirty="0">
                <a:latin typeface="Arial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595591-1536-FBC6-BBF1-5D23345D6E9B}"/>
                </a:ext>
              </a:extLst>
            </p:cNvPr>
            <p:cNvGrpSpPr/>
            <p:nvPr/>
          </p:nvGrpSpPr>
          <p:grpSpPr>
            <a:xfrm>
              <a:off x="1340272" y="2851485"/>
              <a:ext cx="705518" cy="1198800"/>
              <a:chOff x="1454295" y="1635335"/>
              <a:chExt cx="705518" cy="1198800"/>
            </a:xfrm>
          </p:grpSpPr>
          <p:pic>
            <p:nvPicPr>
              <p:cNvPr id="47" name="Picture 486">
                <a:extLst>
                  <a:ext uri="{FF2B5EF4-FFF2-40B4-BE49-F238E27FC236}">
                    <a16:creationId xmlns:a16="http://schemas.microsoft.com/office/drawing/2014/main" id="{D6272571-53AC-8550-3DCE-66811413674A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 rot="18044400" flipH="1">
                <a:off x="1210853" y="1885175"/>
                <a:ext cx="1198800" cy="699120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47941C8-A84D-C6ED-CB0E-B2877E1DF976}"/>
                  </a:ext>
                </a:extLst>
              </p:cNvPr>
              <p:cNvCxnSpPr/>
              <p:nvPr/>
            </p:nvCxnSpPr>
            <p:spPr>
              <a:xfrm>
                <a:off x="1454295" y="2126771"/>
                <a:ext cx="0" cy="6985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C3094F-04F8-608C-C945-8B271182A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4295" y="1652541"/>
                <a:ext cx="0" cy="4742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9F5BF3-471D-109F-5966-E7B4081CFC2B}"/>
                </a:ext>
              </a:extLst>
            </p:cNvPr>
            <p:cNvGrpSpPr/>
            <p:nvPr/>
          </p:nvGrpSpPr>
          <p:grpSpPr>
            <a:xfrm>
              <a:off x="1214686" y="1892441"/>
              <a:ext cx="1198800" cy="750959"/>
              <a:chOff x="1082837" y="1769496"/>
              <a:chExt cx="1198800" cy="750959"/>
            </a:xfrm>
          </p:grpSpPr>
          <p:pic>
            <p:nvPicPr>
              <p:cNvPr id="42" name="Picture 488">
                <a:extLst>
                  <a:ext uri="{FF2B5EF4-FFF2-40B4-BE49-F238E27FC236}">
                    <a16:creationId xmlns:a16="http://schemas.microsoft.com/office/drawing/2014/main" id="{97541EEE-5A57-F874-5F01-46374FAB5640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 rot="303440">
                <a:off x="1082837" y="1769496"/>
                <a:ext cx="1198800" cy="699480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79B788-27C4-81C9-5A6F-617FDB94A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2237" y="1936810"/>
                <a:ext cx="0" cy="58364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609910C-A253-B187-B2FC-83FEB84F4713}"/>
              </a:ext>
            </a:extLst>
          </p:cNvPr>
          <p:cNvGrpSpPr/>
          <p:nvPr/>
        </p:nvGrpSpPr>
        <p:grpSpPr>
          <a:xfrm>
            <a:off x="9157997" y="1190634"/>
            <a:ext cx="2477880" cy="2841230"/>
            <a:chOff x="9438160" y="1016839"/>
            <a:chExt cx="2477880" cy="2841230"/>
          </a:xfrm>
        </p:grpSpPr>
        <p:sp>
          <p:nvSpPr>
            <p:cNvPr id="52" name="CustomShape 2">
              <a:extLst>
                <a:ext uri="{FF2B5EF4-FFF2-40B4-BE49-F238E27FC236}">
                  <a16:creationId xmlns:a16="http://schemas.microsoft.com/office/drawing/2014/main" id="{000C1B0B-372E-B430-A250-38F3BAA01D13}"/>
                </a:ext>
              </a:extLst>
            </p:cNvPr>
            <p:cNvSpPr/>
            <p:nvPr/>
          </p:nvSpPr>
          <p:spPr>
            <a:xfrm>
              <a:off x="9438160" y="1016839"/>
              <a:ext cx="247788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800" b="1" strike="noStrike" spc="-1" dirty="0" err="1">
                  <a:solidFill>
                    <a:srgbClr val="002060"/>
                  </a:solidFill>
                  <a:latin typeface="Arial"/>
                  <a:ea typeface="DejaVu Sans"/>
                </a:rPr>
                <a:t>Hydrophilic</a:t>
              </a:r>
              <a:endParaRPr lang="de-DE" sz="1800" b="1" strike="noStrike" spc="-1" dirty="0">
                <a:latin typeface="Arial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161162-94F9-BDF0-696B-8E7BAF480683}"/>
                </a:ext>
              </a:extLst>
            </p:cNvPr>
            <p:cNvGrpSpPr/>
            <p:nvPr/>
          </p:nvGrpSpPr>
          <p:grpSpPr>
            <a:xfrm>
              <a:off x="9581611" y="1489362"/>
              <a:ext cx="1198800" cy="2368707"/>
              <a:chOff x="9506252" y="2841171"/>
              <a:chExt cx="1198800" cy="2368707"/>
            </a:xfrm>
          </p:grpSpPr>
          <p:pic>
            <p:nvPicPr>
              <p:cNvPr id="61" name="Picture 483">
                <a:extLst>
                  <a:ext uri="{FF2B5EF4-FFF2-40B4-BE49-F238E27FC236}">
                    <a16:creationId xmlns:a16="http://schemas.microsoft.com/office/drawing/2014/main" id="{F5A8E0DA-D3F7-BC6E-2C30-47DF7BEA72B6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 rot="10800000" flipH="1">
                <a:off x="9506252" y="4510758"/>
                <a:ext cx="1198800" cy="699120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8716E39-6E9B-63CF-6C3D-9D9B5DF6D4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8840" y="2841171"/>
                <a:ext cx="0" cy="3965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169305E-E6BC-2D84-24BE-30261B32A2F5}"/>
                </a:ext>
              </a:extLst>
            </p:cNvPr>
            <p:cNvGrpSpPr/>
            <p:nvPr/>
          </p:nvGrpSpPr>
          <p:grpSpPr>
            <a:xfrm>
              <a:off x="9788010" y="1424793"/>
              <a:ext cx="876189" cy="2248638"/>
              <a:chOff x="9906639" y="315369"/>
              <a:chExt cx="876189" cy="2248638"/>
            </a:xfrm>
          </p:grpSpPr>
          <p:pic>
            <p:nvPicPr>
              <p:cNvPr id="56" name="Picture 484">
                <a:extLst>
                  <a:ext uri="{FF2B5EF4-FFF2-40B4-BE49-F238E27FC236}">
                    <a16:creationId xmlns:a16="http://schemas.microsoft.com/office/drawing/2014/main" id="{3B6F0B32-2DE6-617B-148C-EE9BDAAE4EEB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 rot="3141814" flipH="1">
                <a:off x="9656799" y="565209"/>
                <a:ext cx="1198800" cy="699120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6E07351-5912-7281-1D0D-D7212B4A10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9640" y="1896169"/>
                <a:ext cx="16770" cy="6678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E5201D6-2C38-711A-523A-6B412132A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2828" y="766886"/>
                <a:ext cx="0" cy="70692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 descr="Chart, line chart">
            <a:extLst>
              <a:ext uri="{FF2B5EF4-FFF2-40B4-BE49-F238E27FC236}">
                <a16:creationId xmlns:a16="http://schemas.microsoft.com/office/drawing/2014/main" id="{9BD78233-EB6D-DF8D-00C7-CD4C335FD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266" y="1350709"/>
            <a:ext cx="5608373" cy="41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8963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Y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B_Arial_neu_16zu9" id="{1E034AFF-6E70-4183-9D0E-6150C93DC6D8}" vid="{5D862555-8F52-43DE-B971-963F7FFD85E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UPB_PPT_UPB-EN_Arial_16zu9</Template>
  <TotalTime>0</TotalTime>
  <Words>66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Wingdings 2</vt:lpstr>
      <vt:lpstr>POWERPOINT MASTER UNIVERSITY PADERBORN</vt:lpstr>
      <vt:lpstr>DyNAMICS OF CONDENSED MATTER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Hagemann, Linda</dc:creator>
  <cp:lastModifiedBy>Frederik Zysk</cp:lastModifiedBy>
  <cp:revision>61</cp:revision>
  <dcterms:created xsi:type="dcterms:W3CDTF">2022-05-10T08:16:35Z</dcterms:created>
  <dcterms:modified xsi:type="dcterms:W3CDTF">2022-11-14T21:52:36Z</dcterms:modified>
</cp:coreProperties>
</file>