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57" r:id="rId3"/>
    <p:sldId id="258" r:id="rId4"/>
    <p:sldId id="259" r:id="rId5"/>
    <p:sldId id="265" r:id="rId6"/>
    <p:sldId id="260" r:id="rId7"/>
    <p:sldId id="261" r:id="rId8"/>
    <p:sldId id="263" r:id="rId9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ederik Zysk" initials="FZ" lastIdx="1" clrIdx="0">
    <p:extLst>
      <p:ext uri="{19B8F6BF-5375-455C-9EA6-DF929625EA0E}">
        <p15:presenceInfo xmlns:p15="http://schemas.microsoft.com/office/powerpoint/2012/main" userId="S::fzysk@mail.uni-paderborn.de::e40cff3c-18b2-420c-b8ce-ae065c5229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828864BD-58A4-442C-8E4B-F4B06582D863}" type="slidenum">
              <a:rPr lang="de-DE" sz="1400" b="0" strike="noStrike" spc="-1">
                <a:latin typeface="Times New Roman"/>
              </a:rPr>
              <a:t>‹#›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683DAB-B401-4E61-A302-722F8D02BF5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92000" y="216000"/>
            <a:ext cx="8640000" cy="1430280"/>
          </a:xfrm>
          <a:prstGeom prst="rect">
            <a:avLst/>
          </a:prstGeom>
          <a:ln>
            <a:noFill/>
          </a:ln>
        </p:spPr>
      </p:pic>
      <p:sp>
        <p:nvSpPr>
          <p:cNvPr id="5" name="TextShape 1">
            <a:extLst>
              <a:ext uri="{FF2B5EF4-FFF2-40B4-BE49-F238E27FC236}">
                <a16:creationId xmlns:a16="http://schemas.microsoft.com/office/drawing/2014/main" id="{F6499BD1-199A-45F2-9A13-3EFAF02F742A}"/>
              </a:ext>
            </a:extLst>
          </p:cNvPr>
          <p:cNvSpPr txBox="1"/>
          <p:nvPr/>
        </p:nvSpPr>
        <p:spPr>
          <a:xfrm>
            <a:off x="571020" y="2146026"/>
            <a:ext cx="6904200" cy="156820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de-DE" sz="1600" spc="-1" dirty="0" err="1">
                <a:latin typeface="Arial"/>
              </a:rPr>
              <a:t>Issues</a:t>
            </a:r>
            <a:r>
              <a:rPr lang="de-DE" sz="1600" spc="-1" dirty="0">
                <a:latin typeface="Arial"/>
              </a:rPr>
              <a:t> </a:t>
            </a:r>
            <a:r>
              <a:rPr lang="de-DE" sz="1600" spc="-1" dirty="0" err="1">
                <a:latin typeface="Arial"/>
              </a:rPr>
              <a:t>of</a:t>
            </a:r>
            <a:r>
              <a:rPr lang="de-DE" sz="1600" spc="-1" dirty="0">
                <a:latin typeface="Arial"/>
              </a:rPr>
              <a:t> </a:t>
            </a:r>
            <a:r>
              <a:rPr lang="de-DE" sz="1600" b="0" strike="noStrike" spc="-1" dirty="0">
                <a:latin typeface="Arial"/>
              </a:rPr>
              <a:t>Diffusion </a:t>
            </a:r>
            <a:r>
              <a:rPr lang="de-DE" sz="1600" b="0" strike="noStrike" spc="-1" dirty="0" err="1">
                <a:latin typeface="Arial"/>
              </a:rPr>
              <a:t>Coefficients</a:t>
            </a:r>
            <a:r>
              <a:rPr lang="de-DE" sz="1600" b="0" strike="noStrike" spc="-1" dirty="0">
                <a:latin typeface="Arial"/>
              </a:rPr>
              <a:t> </a:t>
            </a:r>
            <a:r>
              <a:rPr lang="de-DE" sz="1600" b="0" strike="noStrike" spc="-1" dirty="0" err="1">
                <a:latin typeface="Arial"/>
              </a:rPr>
              <a:t>Calculation</a:t>
            </a:r>
            <a:r>
              <a:rPr lang="de-DE" sz="1600" b="0" strike="noStrike" spc="-1" dirty="0">
                <a:latin typeface="Arial"/>
              </a:rPr>
              <a:t> </a:t>
            </a:r>
            <a:r>
              <a:rPr lang="de-DE" sz="1600" b="0" strike="noStrike" spc="-1" dirty="0" err="1">
                <a:latin typeface="Arial"/>
              </a:rPr>
              <a:t>from</a:t>
            </a:r>
            <a:r>
              <a:rPr lang="de-DE" sz="1600" b="0" strike="noStrike" spc="-1" dirty="0">
                <a:latin typeface="Arial"/>
              </a:rPr>
              <a:t> </a:t>
            </a:r>
            <a:r>
              <a:rPr lang="de-DE" sz="1600" b="0" strike="noStrike" spc="-1" dirty="0" err="1">
                <a:latin typeface="Arial"/>
              </a:rPr>
              <a:t>Molecular</a:t>
            </a:r>
            <a:r>
              <a:rPr lang="de-DE" sz="1600" b="0" strike="noStrike" spc="-1" dirty="0">
                <a:latin typeface="Arial"/>
              </a:rPr>
              <a:t> </a:t>
            </a:r>
            <a:r>
              <a:rPr lang="de-DE" sz="1600" b="0" strike="noStrike" spc="-1" dirty="0" err="1">
                <a:latin typeface="Arial"/>
              </a:rPr>
              <a:t>Simulations</a:t>
            </a:r>
            <a:endParaRPr lang="de-DE" sz="1600" b="0" strike="noStrike" spc="-1" dirty="0">
              <a:latin typeface="Arial"/>
            </a:endParaRPr>
          </a:p>
          <a:p>
            <a:endParaRPr lang="de-DE" sz="1600" b="0" strike="noStrike" spc="-1" dirty="0">
              <a:latin typeface="Ari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sz="1600" b="0" strike="noStrike" spc="-1" dirty="0">
                <a:latin typeface="Arial"/>
              </a:rPr>
              <a:t>Statistical </a:t>
            </a:r>
            <a:r>
              <a:rPr lang="de-DE" sz="1600" b="0" strike="noStrike" spc="-1" dirty="0" err="1">
                <a:latin typeface="Arial"/>
              </a:rPr>
              <a:t>Uncertainty</a:t>
            </a:r>
            <a:endParaRPr lang="de-DE" sz="1600" b="0" strike="noStrike" spc="-1" dirty="0">
              <a:latin typeface="Ari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sz="1600" spc="-1" dirty="0">
                <a:latin typeface="Arial"/>
              </a:rPr>
              <a:t>Observables </a:t>
            </a:r>
            <a:r>
              <a:rPr lang="de-DE" sz="1600" spc="-1" dirty="0" err="1">
                <a:latin typeface="Arial"/>
              </a:rPr>
              <a:t>with</a:t>
            </a:r>
            <a:r>
              <a:rPr lang="de-DE" sz="1600" spc="-1" dirty="0">
                <a:latin typeface="Arial"/>
              </a:rPr>
              <a:t> </a:t>
            </a:r>
            <a:r>
              <a:rPr lang="de-DE" sz="1600" spc="-1" dirty="0" err="1">
                <a:latin typeface="Arial"/>
              </a:rPr>
              <a:t>long</a:t>
            </a:r>
            <a:r>
              <a:rPr lang="de-DE" sz="1600" spc="-1" dirty="0">
                <a:latin typeface="Arial"/>
              </a:rPr>
              <a:t>-range </a:t>
            </a:r>
            <a:r>
              <a:rPr lang="de-DE" sz="1600" spc="-1" dirty="0" err="1">
                <a:latin typeface="Arial"/>
              </a:rPr>
              <a:t>or</a:t>
            </a:r>
            <a:r>
              <a:rPr lang="de-DE" sz="1600" spc="-1" dirty="0">
                <a:latin typeface="Arial"/>
              </a:rPr>
              <a:t> </a:t>
            </a:r>
            <a:r>
              <a:rPr lang="de-DE" sz="1600" spc="-1" dirty="0" err="1">
                <a:latin typeface="Arial"/>
              </a:rPr>
              <a:t>long-lived</a:t>
            </a:r>
            <a:r>
              <a:rPr lang="de-DE" sz="1600" spc="-1" dirty="0">
                <a:latin typeface="Arial"/>
              </a:rPr>
              <a:t> </a:t>
            </a:r>
            <a:r>
              <a:rPr lang="de-DE" sz="1600" spc="-1" dirty="0" err="1">
                <a:latin typeface="Arial"/>
              </a:rPr>
              <a:t>correlations</a:t>
            </a:r>
            <a:endParaRPr lang="de-DE" sz="1600" spc="-1" dirty="0">
              <a:latin typeface="Ari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sz="1600" b="0" strike="noStrike" spc="-1" dirty="0">
                <a:latin typeface="Arial"/>
              </a:rPr>
              <a:t>Initial </a:t>
            </a:r>
            <a:r>
              <a:rPr lang="de-DE" sz="1600" b="0" strike="noStrike" spc="-1" dirty="0" err="1">
                <a:latin typeface="Arial"/>
              </a:rPr>
              <a:t>condition</a:t>
            </a:r>
            <a:r>
              <a:rPr lang="de-DE" sz="1600" b="0" strike="noStrike" spc="-1" dirty="0">
                <a:latin typeface="Arial"/>
              </a:rPr>
              <a:t> </a:t>
            </a:r>
            <a:r>
              <a:rPr lang="de-DE" sz="1600" b="0" strike="noStrike" spc="-1" dirty="0" err="1">
                <a:latin typeface="Arial"/>
              </a:rPr>
              <a:t>bias</a:t>
            </a:r>
            <a:endParaRPr lang="de-DE" sz="1600" b="0" strike="noStrike" spc="-1" dirty="0">
              <a:latin typeface="Ari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sz="1600" spc="-1" dirty="0">
                <a:latin typeface="Arial"/>
              </a:rPr>
              <a:t>Finite </a:t>
            </a:r>
            <a:r>
              <a:rPr lang="de-DE" sz="1600" spc="-1" dirty="0" err="1">
                <a:latin typeface="Arial"/>
              </a:rPr>
              <a:t>simulation</a:t>
            </a:r>
            <a:r>
              <a:rPr lang="de-DE" sz="1600" spc="-1" dirty="0">
                <a:latin typeface="Arial"/>
              </a:rPr>
              <a:t> box </a:t>
            </a:r>
            <a:r>
              <a:rPr lang="de-DE" sz="1600" spc="-1" dirty="0" err="1">
                <a:latin typeface="Arial"/>
              </a:rPr>
              <a:t>size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DB959F6D-B69D-4275-B241-9DDEE121E48D}"/>
              </a:ext>
            </a:extLst>
          </p:cNvPr>
          <p:cNvSpPr txBox="1"/>
          <p:nvPr/>
        </p:nvSpPr>
        <p:spPr>
          <a:xfrm>
            <a:off x="571020" y="3791946"/>
            <a:ext cx="5372580" cy="156820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de-DE" sz="1600" b="0" strike="noStrike" spc="-1" dirty="0">
                <a:latin typeface="Arial"/>
              </a:rPr>
              <a:t>Question </a:t>
            </a:r>
            <a:r>
              <a:rPr lang="de-DE" sz="1600" b="0" strike="noStrike" spc="-1" dirty="0" err="1">
                <a:latin typeface="Arial"/>
              </a:rPr>
              <a:t>based</a:t>
            </a:r>
            <a:r>
              <a:rPr lang="de-DE" sz="1600" b="0" strike="noStrike" spc="-1" dirty="0">
                <a:latin typeface="Arial"/>
              </a:rPr>
              <a:t> on </a:t>
            </a:r>
            <a:r>
              <a:rPr lang="de-DE" sz="1600" b="0" strike="noStrike" spc="-1" dirty="0" err="1">
                <a:latin typeface="Arial"/>
              </a:rPr>
              <a:t>those</a:t>
            </a:r>
            <a:r>
              <a:rPr lang="de-DE" sz="1600" b="0" strike="noStrike" spc="-1" dirty="0">
                <a:latin typeface="Arial"/>
              </a:rPr>
              <a:t> </a:t>
            </a:r>
            <a:r>
              <a:rPr lang="de-DE" sz="1600" b="0" strike="noStrike" spc="-1" dirty="0" err="1">
                <a:latin typeface="Arial"/>
              </a:rPr>
              <a:t>issues</a:t>
            </a:r>
            <a:endParaRPr lang="de-DE" sz="1600" b="0" strike="noStrike" spc="-1" dirty="0">
              <a:latin typeface="Arial"/>
            </a:endParaRPr>
          </a:p>
          <a:p>
            <a:endParaRPr lang="de-DE" sz="1600" b="0" strike="noStrike" spc="-1" dirty="0">
              <a:latin typeface="Ari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sz="1600" spc="-1" dirty="0" err="1">
                <a:latin typeface="Arial"/>
              </a:rPr>
              <a:t>Length</a:t>
            </a:r>
            <a:r>
              <a:rPr lang="de-DE" sz="1600" spc="-1" dirty="0">
                <a:latin typeface="Arial"/>
              </a:rPr>
              <a:t> </a:t>
            </a:r>
            <a:r>
              <a:rPr lang="de-DE" sz="1600" spc="-1" dirty="0" err="1">
                <a:latin typeface="Arial"/>
              </a:rPr>
              <a:t>of</a:t>
            </a:r>
            <a:r>
              <a:rPr lang="de-DE" sz="1600" spc="-1" dirty="0">
                <a:latin typeface="Arial"/>
              </a:rPr>
              <a:t> </a:t>
            </a:r>
            <a:r>
              <a:rPr lang="de-DE" sz="1600" spc="-1" dirty="0" err="1">
                <a:latin typeface="Arial"/>
              </a:rPr>
              <a:t>the</a:t>
            </a:r>
            <a:r>
              <a:rPr lang="de-DE" sz="1600" spc="-1" dirty="0">
                <a:latin typeface="Arial"/>
              </a:rPr>
              <a:t> </a:t>
            </a:r>
            <a:r>
              <a:rPr lang="de-DE" sz="1600" spc="-1" dirty="0" err="1">
                <a:latin typeface="Arial"/>
              </a:rPr>
              <a:t>simulation</a:t>
            </a:r>
            <a:r>
              <a:rPr lang="de-DE" sz="1600" spc="-1" dirty="0">
                <a:latin typeface="Arial"/>
              </a:rPr>
              <a:t> </a:t>
            </a:r>
            <a:r>
              <a:rPr lang="de-DE" sz="1600" spc="-1" dirty="0" err="1">
                <a:latin typeface="Arial"/>
              </a:rPr>
              <a:t>to</a:t>
            </a:r>
            <a:r>
              <a:rPr lang="de-DE" sz="1600" spc="-1" dirty="0">
                <a:latin typeface="Arial"/>
              </a:rPr>
              <a:t> </a:t>
            </a:r>
            <a:r>
              <a:rPr lang="de-DE" sz="1600" spc="-1" dirty="0" err="1">
                <a:latin typeface="Arial"/>
              </a:rPr>
              <a:t>satisfy</a:t>
            </a:r>
            <a:r>
              <a:rPr lang="de-DE" sz="1600" spc="-1" dirty="0">
                <a:latin typeface="Arial"/>
              </a:rPr>
              <a:t> </a:t>
            </a:r>
            <a:r>
              <a:rPr lang="de-DE" sz="1600" spc="-1" dirty="0" err="1">
                <a:latin typeface="Arial"/>
              </a:rPr>
              <a:t>ergodic</a:t>
            </a:r>
            <a:r>
              <a:rPr lang="de-DE" sz="1600" spc="-1" dirty="0">
                <a:latin typeface="Arial"/>
              </a:rPr>
              <a:t> </a:t>
            </a:r>
            <a:r>
              <a:rPr lang="de-DE" sz="1600" spc="-1" dirty="0" err="1">
                <a:latin typeface="Arial"/>
              </a:rPr>
              <a:t>hypothesis</a:t>
            </a:r>
            <a:endParaRPr lang="de-DE" sz="1600" b="0" strike="noStrike" spc="-1" dirty="0">
              <a:latin typeface="Ari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sz="1600" spc="-1" dirty="0">
                <a:latin typeface="Arial"/>
              </a:rPr>
              <a:t>Intervall </a:t>
            </a:r>
            <a:r>
              <a:rPr lang="de-DE" sz="1600" spc="-1" dirty="0" err="1">
                <a:latin typeface="Arial"/>
              </a:rPr>
              <a:t>between</a:t>
            </a:r>
            <a:r>
              <a:rPr lang="de-DE" sz="1600" spc="-1" dirty="0">
                <a:latin typeface="Arial"/>
              </a:rPr>
              <a:t> </a:t>
            </a:r>
            <a:r>
              <a:rPr lang="de-DE" sz="1600" spc="-1" dirty="0" err="1">
                <a:latin typeface="Arial"/>
              </a:rPr>
              <a:t>two</a:t>
            </a:r>
            <a:r>
              <a:rPr lang="de-DE" sz="1600" spc="-1" dirty="0">
                <a:latin typeface="Arial"/>
              </a:rPr>
              <a:t> </a:t>
            </a:r>
            <a:r>
              <a:rPr lang="de-DE" sz="1600" spc="-1" dirty="0" err="1">
                <a:latin typeface="Arial"/>
              </a:rPr>
              <a:t>successive</a:t>
            </a:r>
            <a:r>
              <a:rPr lang="de-DE" sz="1600" spc="-1" dirty="0">
                <a:latin typeface="Arial"/>
              </a:rPr>
              <a:t> </a:t>
            </a:r>
            <a:r>
              <a:rPr lang="de-DE" sz="1600" spc="-1" dirty="0" err="1">
                <a:latin typeface="Arial"/>
              </a:rPr>
              <a:t>samples</a:t>
            </a:r>
            <a:endParaRPr lang="de-DE" sz="1600" spc="-1" dirty="0">
              <a:latin typeface="Ari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sz="1600" b="0" strike="noStrike" spc="-1" dirty="0">
                <a:latin typeface="Arial"/>
              </a:rPr>
              <a:t>Are Multiple Independent </a:t>
            </a:r>
            <a:r>
              <a:rPr lang="de-DE" sz="1600" b="0" strike="noStrike" spc="-1" dirty="0" err="1">
                <a:latin typeface="Arial"/>
              </a:rPr>
              <a:t>Simulations</a:t>
            </a:r>
            <a:r>
              <a:rPr lang="de-DE" sz="1600" b="0" strike="noStrike" spc="-1" dirty="0">
                <a:latin typeface="Arial"/>
              </a:rPr>
              <a:t> </a:t>
            </a:r>
            <a:r>
              <a:rPr lang="de-DE" sz="1600" b="0" strike="noStrike" spc="-1" dirty="0" err="1">
                <a:latin typeface="Arial"/>
              </a:rPr>
              <a:t>necessary</a:t>
            </a:r>
            <a:endParaRPr lang="de-DE" sz="1600" b="0" strike="noStrike" spc="-1" dirty="0">
              <a:latin typeface="Arial"/>
            </a:endParaRPr>
          </a:p>
          <a:p>
            <a:endParaRPr lang="de-DE" sz="1600" b="0" strike="noStrike" spc="-1" dirty="0">
              <a:latin typeface="Arial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C1AD522-C5A1-42A8-A5C9-081451DEF48C}"/>
              </a:ext>
            </a:extLst>
          </p:cNvPr>
          <p:cNvSpPr/>
          <p:nvPr/>
        </p:nvSpPr>
        <p:spPr>
          <a:xfrm>
            <a:off x="5943600" y="4617720"/>
            <a:ext cx="105156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2B0B301D-07E3-471D-9FEC-F5771BF84E7C}"/>
              </a:ext>
            </a:extLst>
          </p:cNvPr>
          <p:cNvSpPr txBox="1"/>
          <p:nvPr/>
        </p:nvSpPr>
        <p:spPr>
          <a:xfrm>
            <a:off x="7112785" y="4563470"/>
            <a:ext cx="3369257" cy="3371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de-DE" sz="1600" b="0" strike="noStrike" spc="-1" dirty="0">
                <a:latin typeface="Arial"/>
              </a:rPr>
              <a:t>Not </a:t>
            </a:r>
            <a:r>
              <a:rPr lang="de-DE" sz="1600" b="0" strike="noStrike" spc="-1" dirty="0" err="1">
                <a:latin typeface="Arial"/>
              </a:rPr>
              <a:t>known</a:t>
            </a:r>
            <a:r>
              <a:rPr lang="de-DE" sz="1600" b="0" strike="noStrike" spc="-1" dirty="0">
                <a:latin typeface="Arial"/>
              </a:rPr>
              <a:t> a priori</a:t>
            </a:r>
          </a:p>
        </p:txBody>
      </p:sp>
    </p:spTree>
    <p:extLst>
      <p:ext uri="{BB962C8B-B14F-4D97-AF65-F5344CB8AC3E}">
        <p14:creationId xmlns:p14="http://schemas.microsoft.com/office/powerpoint/2010/main" val="130154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/>
          <p:nvPr/>
        </p:nvPicPr>
        <p:blipFill>
          <a:blip r:embed="rId2"/>
          <a:stretch/>
        </p:blipFill>
        <p:spPr>
          <a:xfrm>
            <a:off x="2786075" y="1250481"/>
            <a:ext cx="1723680" cy="1142640"/>
          </a:xfrm>
          <a:prstGeom prst="rect">
            <a:avLst/>
          </a:prstGeom>
          <a:ln>
            <a:noFill/>
          </a:ln>
        </p:spPr>
      </p:pic>
      <p:sp>
        <p:nvSpPr>
          <p:cNvPr id="48" name="TextShape 1"/>
          <p:cNvSpPr txBox="1"/>
          <p:nvPr/>
        </p:nvSpPr>
        <p:spPr>
          <a:xfrm>
            <a:off x="2786075" y="200043"/>
            <a:ext cx="3731690" cy="36787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de-DE" sz="1800" b="1" strike="noStrike" spc="-1" dirty="0">
                <a:latin typeface="Arial"/>
              </a:rPr>
              <a:t>Statistical </a:t>
            </a:r>
            <a:r>
              <a:rPr lang="de-DE" sz="1800" b="1" strike="noStrike" spc="-1" dirty="0" err="1">
                <a:latin typeface="Arial"/>
              </a:rPr>
              <a:t>Uncertainty</a:t>
            </a:r>
            <a:endParaRPr lang="de-DE" sz="1800" b="1" strike="noStrike" spc="-1" dirty="0"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902880" y="1250481"/>
            <a:ext cx="1449488" cy="306323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de-DE" sz="1400" b="0" strike="noStrike" spc="-1" dirty="0">
                <a:latin typeface="Arial"/>
              </a:rPr>
              <a:t>Sample </a:t>
            </a:r>
            <a:r>
              <a:rPr lang="de-DE" sz="1400" b="0" strike="noStrike" spc="-1" dirty="0" err="1">
                <a:latin typeface="Arial"/>
              </a:rPr>
              <a:t>mean</a:t>
            </a:r>
            <a:r>
              <a:rPr lang="de-DE" sz="1400" b="0" strike="noStrike" spc="-1" dirty="0">
                <a:latin typeface="Arial"/>
              </a:rPr>
              <a:t> 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902879" y="1944360"/>
            <a:ext cx="1574849" cy="306323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de-DE" sz="1400" b="0" strike="noStrike" spc="-1" dirty="0">
                <a:latin typeface="Arial"/>
              </a:rPr>
              <a:t>Sample </a:t>
            </a:r>
            <a:r>
              <a:rPr lang="de-DE" sz="1400" b="0" strike="noStrike" spc="-1" dirty="0" err="1">
                <a:latin typeface="Arial"/>
              </a:rPr>
              <a:t>variance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51" name="TextShape 4"/>
          <p:cNvSpPr txBox="1"/>
          <p:nvPr/>
        </p:nvSpPr>
        <p:spPr>
          <a:xfrm>
            <a:off x="6001409" y="1414844"/>
            <a:ext cx="3394800" cy="685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de-DE" sz="1400" b="0" strike="noStrike" spc="-1" dirty="0" err="1">
                <a:latin typeface="Arial"/>
              </a:rPr>
              <a:t>Used</a:t>
            </a:r>
            <a:r>
              <a:rPr lang="de-DE" sz="1400" b="0" strike="noStrike" spc="-1" dirty="0">
                <a:latin typeface="Arial"/>
              </a:rPr>
              <a:t> </a:t>
            </a:r>
            <a:r>
              <a:rPr lang="de-DE" sz="1400" b="0" strike="noStrike" spc="-1" dirty="0" err="1">
                <a:latin typeface="Arial"/>
              </a:rPr>
              <a:t>to</a:t>
            </a:r>
            <a:r>
              <a:rPr lang="de-DE" sz="1400" b="0" strike="noStrike" spc="-1" dirty="0">
                <a:latin typeface="Arial"/>
              </a:rPr>
              <a:t> </a:t>
            </a:r>
            <a:r>
              <a:rPr lang="de-DE" sz="1400" b="0" strike="noStrike" spc="-1" dirty="0" err="1">
                <a:latin typeface="Arial"/>
              </a:rPr>
              <a:t>estimate</a:t>
            </a:r>
            <a:r>
              <a:rPr lang="de-DE" sz="1400" b="0" strike="noStrike" spc="-1" dirty="0">
                <a:latin typeface="Arial"/>
              </a:rPr>
              <a:t> </a:t>
            </a:r>
            <a:r>
              <a:rPr lang="de-DE" sz="1400" b="0" strike="noStrike" spc="-1" dirty="0" err="1">
                <a:latin typeface="Arial"/>
              </a:rPr>
              <a:t>population</a:t>
            </a:r>
            <a:r>
              <a:rPr lang="de-DE" sz="1400" b="0" strike="noStrike" spc="-1" dirty="0">
                <a:latin typeface="Arial"/>
              </a:rPr>
              <a:t> </a:t>
            </a:r>
            <a:r>
              <a:rPr lang="de-DE" sz="1400" b="0" strike="noStrike" spc="-1" dirty="0" err="1">
                <a:latin typeface="Arial"/>
              </a:rPr>
              <a:t>mean</a:t>
            </a:r>
            <a:r>
              <a:rPr lang="de-DE" sz="1400" b="0" strike="noStrike" spc="-1" dirty="0">
                <a:latin typeface="Arial"/>
              </a:rPr>
              <a:t> and</a:t>
            </a:r>
          </a:p>
          <a:p>
            <a:r>
              <a:rPr lang="de-DE" sz="1400" b="0" strike="noStrike" spc="-1" dirty="0" err="1">
                <a:latin typeface="Arial"/>
              </a:rPr>
              <a:t>Variance</a:t>
            </a:r>
            <a:r>
              <a:rPr lang="de-DE" sz="1400" b="0" strike="noStrike" spc="-1" dirty="0">
                <a:latin typeface="Arial"/>
              </a:rPr>
              <a:t> </a:t>
            </a:r>
            <a:r>
              <a:rPr lang="de-DE" sz="1400" b="0" strike="noStrike" spc="-1" dirty="0" err="1">
                <a:latin typeface="Arial"/>
              </a:rPr>
              <a:t>from</a:t>
            </a:r>
            <a:r>
              <a:rPr lang="de-DE" sz="1400" b="0" strike="noStrike" spc="-1" dirty="0">
                <a:latin typeface="Arial"/>
              </a:rPr>
              <a:t> a sample </a:t>
            </a:r>
            <a:r>
              <a:rPr lang="de-DE" sz="1400" b="0" strike="noStrike" spc="-1" dirty="0" err="1">
                <a:latin typeface="Arial"/>
              </a:rPr>
              <a:t>of</a:t>
            </a:r>
            <a:r>
              <a:rPr lang="de-DE" sz="1400" b="0" strike="noStrike" spc="-1" dirty="0">
                <a:latin typeface="Arial"/>
              </a:rPr>
              <a:t> N </a:t>
            </a:r>
            <a:r>
              <a:rPr lang="de-DE" sz="1400" b="0" strike="noStrike" spc="-1" dirty="0" err="1">
                <a:latin typeface="Arial"/>
              </a:rPr>
              <a:t>independet</a:t>
            </a:r>
            <a:r>
              <a:rPr lang="de-DE" sz="1400" b="0" strike="noStrike" spc="-1" dirty="0">
                <a:latin typeface="Arial"/>
              </a:rPr>
              <a:t> </a:t>
            </a:r>
          </a:p>
          <a:p>
            <a:r>
              <a:rPr lang="de-DE" sz="1400" b="0" strike="noStrike" spc="-1" dirty="0" err="1">
                <a:latin typeface="Arial"/>
              </a:rPr>
              <a:t>Measurements</a:t>
            </a:r>
            <a:r>
              <a:rPr lang="de-DE" sz="1400" b="0" strike="noStrike" spc="-1" dirty="0">
                <a:latin typeface="Arial"/>
              </a:rPr>
              <a:t> </a:t>
            </a:r>
            <a:r>
              <a:rPr lang="de-DE" sz="1400" b="0" strike="noStrike" spc="-1" dirty="0" err="1">
                <a:latin typeface="Arial"/>
              </a:rPr>
              <a:t>of</a:t>
            </a:r>
            <a:r>
              <a:rPr lang="de-DE" sz="1400" b="0" strike="noStrike" spc="-1" dirty="0">
                <a:latin typeface="Arial"/>
              </a:rPr>
              <a:t> </a:t>
            </a:r>
            <a:r>
              <a:rPr lang="de-DE" sz="1400" b="0" strike="noStrike" spc="-1" dirty="0" err="1">
                <a:latin typeface="Arial"/>
              </a:rPr>
              <a:t>the</a:t>
            </a:r>
            <a:r>
              <a:rPr lang="de-DE" sz="1400" b="0" strike="noStrike" spc="-1" dirty="0">
                <a:latin typeface="Arial"/>
              </a:rPr>
              <a:t> </a:t>
            </a:r>
            <a:r>
              <a:rPr lang="de-DE" sz="1400" b="0" strike="noStrike" spc="-1" dirty="0" err="1">
                <a:latin typeface="Arial"/>
              </a:rPr>
              <a:t>random</a:t>
            </a:r>
            <a:r>
              <a:rPr lang="de-DE" sz="1400" b="0" strike="noStrike" spc="-1" dirty="0">
                <a:latin typeface="Arial"/>
              </a:rPr>
              <a:t> variable X</a:t>
            </a:r>
          </a:p>
        </p:txBody>
      </p:sp>
      <p:pic>
        <p:nvPicPr>
          <p:cNvPr id="52" name="Picture 51"/>
          <p:cNvPicPr/>
          <p:nvPr/>
        </p:nvPicPr>
        <p:blipFill>
          <a:blip r:embed="rId3"/>
          <a:stretch/>
        </p:blipFill>
        <p:spPr>
          <a:xfrm>
            <a:off x="997920" y="2664000"/>
            <a:ext cx="4762080" cy="1352160"/>
          </a:xfrm>
          <a:prstGeom prst="rect">
            <a:avLst/>
          </a:prstGeom>
          <a:ln>
            <a:noFill/>
          </a:ln>
        </p:spPr>
      </p:pic>
      <p:sp>
        <p:nvSpPr>
          <p:cNvPr id="53" name="TextShape 5"/>
          <p:cNvSpPr txBox="1"/>
          <p:nvPr/>
        </p:nvSpPr>
        <p:spPr>
          <a:xfrm>
            <a:off x="6001409" y="2851940"/>
            <a:ext cx="3492360" cy="78337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de-DE" sz="1500" b="0" strike="noStrike" spc="-1" dirty="0">
                <a:latin typeface="Arial"/>
              </a:rPr>
              <a:t>Valid: </a:t>
            </a:r>
            <a:r>
              <a:rPr lang="de-DE" sz="1500" b="0" strike="noStrike" spc="-1" dirty="0" err="1">
                <a:latin typeface="Arial"/>
              </a:rPr>
              <a:t>if</a:t>
            </a:r>
            <a:r>
              <a:rPr lang="de-DE" sz="1500" b="0" strike="noStrike" spc="-1" dirty="0">
                <a:latin typeface="Arial"/>
              </a:rPr>
              <a:t> X </a:t>
            </a:r>
            <a:r>
              <a:rPr lang="de-DE" sz="1500" b="0" strike="noStrike" spc="-1" dirty="0" err="1">
                <a:latin typeface="Arial"/>
              </a:rPr>
              <a:t>is</a:t>
            </a:r>
            <a:r>
              <a:rPr lang="de-DE" sz="1500" b="0" strike="noStrike" spc="-1" dirty="0">
                <a:latin typeface="Arial"/>
              </a:rPr>
              <a:t> </a:t>
            </a:r>
            <a:r>
              <a:rPr lang="de-DE" sz="1500" b="0" strike="noStrike" spc="-1" dirty="0" err="1">
                <a:latin typeface="Arial"/>
              </a:rPr>
              <a:t>normally</a:t>
            </a:r>
            <a:r>
              <a:rPr lang="de-DE" sz="1500" b="0" strike="noStrike" spc="-1" dirty="0">
                <a:latin typeface="Arial"/>
              </a:rPr>
              <a:t> </a:t>
            </a:r>
            <a:r>
              <a:rPr lang="de-DE" sz="1500" b="0" strike="noStrike" spc="-1" dirty="0" err="1">
                <a:latin typeface="Arial"/>
              </a:rPr>
              <a:t>distributed</a:t>
            </a:r>
            <a:r>
              <a:rPr lang="de-DE" sz="1500" b="0" strike="noStrike" spc="-1" dirty="0">
                <a:latin typeface="Arial"/>
              </a:rPr>
              <a:t> </a:t>
            </a:r>
            <a:r>
              <a:rPr lang="de-DE" sz="1500" b="0" strike="noStrike" spc="-1" dirty="0" err="1">
                <a:latin typeface="Arial"/>
              </a:rPr>
              <a:t>or</a:t>
            </a:r>
            <a:endParaRPr lang="de-DE" sz="1500" b="0" strike="noStrike" spc="-1" dirty="0">
              <a:latin typeface="Arial"/>
            </a:endParaRPr>
          </a:p>
          <a:p>
            <a:r>
              <a:rPr lang="de-DE" sz="1500" b="0" strike="noStrike" spc="-1" dirty="0">
                <a:latin typeface="Arial"/>
              </a:rPr>
              <a:t>          </a:t>
            </a:r>
            <a:r>
              <a:rPr lang="de-DE" sz="1500" b="0" strike="noStrike" spc="-1" dirty="0" err="1">
                <a:latin typeface="Arial"/>
              </a:rPr>
              <a:t>if</a:t>
            </a:r>
            <a:r>
              <a:rPr lang="de-DE" sz="1500" b="0" strike="noStrike" spc="-1" dirty="0">
                <a:latin typeface="Arial"/>
              </a:rPr>
              <a:t> sample </a:t>
            </a:r>
            <a:r>
              <a:rPr lang="de-DE" sz="1500" b="0" strike="noStrike" spc="-1" dirty="0" err="1">
                <a:latin typeface="Arial"/>
              </a:rPr>
              <a:t>size</a:t>
            </a:r>
            <a:r>
              <a:rPr lang="de-DE" sz="1500" b="0" strike="noStrike" spc="-1" dirty="0">
                <a:latin typeface="Arial"/>
              </a:rPr>
              <a:t> </a:t>
            </a:r>
            <a:r>
              <a:rPr lang="de-DE" sz="1500" b="0" strike="noStrike" spc="-1" dirty="0" err="1">
                <a:latin typeface="Arial"/>
              </a:rPr>
              <a:t>is</a:t>
            </a:r>
            <a:r>
              <a:rPr lang="de-DE" sz="1500" b="0" strike="noStrike" spc="-1" dirty="0">
                <a:latin typeface="Arial"/>
              </a:rPr>
              <a:t> </a:t>
            </a:r>
            <a:r>
              <a:rPr lang="de-DE" sz="1500" b="0" strike="noStrike" spc="-1" dirty="0" err="1">
                <a:latin typeface="Arial"/>
              </a:rPr>
              <a:t>sufficiently</a:t>
            </a:r>
            <a:r>
              <a:rPr lang="de-DE" sz="1500" b="0" strike="noStrike" spc="-1" dirty="0">
                <a:latin typeface="Arial"/>
              </a:rPr>
              <a:t> large</a:t>
            </a:r>
          </a:p>
          <a:p>
            <a:r>
              <a:rPr lang="de-DE" sz="1500" b="0" strike="noStrike" spc="-1" dirty="0">
                <a:latin typeface="Arial"/>
              </a:rPr>
              <a:t>	   </a:t>
            </a:r>
          </a:p>
        </p:txBody>
      </p:sp>
      <p:sp>
        <p:nvSpPr>
          <p:cNvPr id="57" name="TextShape 8"/>
          <p:cNvSpPr txBox="1"/>
          <p:nvPr/>
        </p:nvSpPr>
        <p:spPr>
          <a:xfrm>
            <a:off x="966112" y="4086853"/>
            <a:ext cx="8080306" cy="107576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de-DE" sz="1600" spc="-1" dirty="0">
                <a:latin typeface="Arial"/>
              </a:rPr>
              <a:t>Errors </a:t>
            </a:r>
            <a:r>
              <a:rPr lang="de-DE" sz="1600" spc="-1" dirty="0" err="1">
                <a:latin typeface="Arial"/>
              </a:rPr>
              <a:t>with</a:t>
            </a:r>
            <a:r>
              <a:rPr lang="de-DE" sz="1600" spc="-1" dirty="0">
                <a:latin typeface="Arial"/>
              </a:rPr>
              <a:t> X </a:t>
            </a:r>
            <a:r>
              <a:rPr lang="de-DE" sz="1600" spc="-1" dirty="0" err="1">
                <a:latin typeface="Arial"/>
              </a:rPr>
              <a:t>are</a:t>
            </a:r>
            <a:r>
              <a:rPr lang="de-DE" sz="1600" spc="-1" dirty="0">
                <a:latin typeface="Arial"/>
              </a:rPr>
              <a:t> </a:t>
            </a:r>
            <a:r>
              <a:rPr lang="de-DE" sz="1600" spc="-1" dirty="0" err="1">
                <a:latin typeface="Arial"/>
              </a:rPr>
              <a:t>often</a:t>
            </a:r>
            <a:r>
              <a:rPr lang="de-DE" sz="1600" spc="-1" dirty="0">
                <a:latin typeface="Arial"/>
              </a:rPr>
              <a:t> </a:t>
            </a:r>
            <a:r>
              <a:rPr lang="de-DE" sz="1600" spc="-1" dirty="0" err="1">
                <a:latin typeface="Arial"/>
              </a:rPr>
              <a:t>reported</a:t>
            </a:r>
            <a:r>
              <a:rPr lang="de-DE" sz="1600" spc="-1" dirty="0">
                <a:latin typeface="Arial"/>
              </a:rPr>
              <a:t> </a:t>
            </a:r>
            <a:r>
              <a:rPr lang="de-DE" sz="1600" spc="-1" dirty="0" err="1">
                <a:latin typeface="Arial"/>
              </a:rPr>
              <a:t>as</a:t>
            </a:r>
            <a:r>
              <a:rPr lang="de-DE" sz="1600" spc="-1" dirty="0">
                <a:latin typeface="Arial"/>
              </a:rPr>
              <a:t> X +- S </a:t>
            </a:r>
            <a:r>
              <a:rPr lang="de-DE" sz="1600" spc="-1" dirty="0">
                <a:latin typeface="Arial"/>
                <a:sym typeface="Wingdings" panose="05000000000000000000" pitchFamily="2" charset="2"/>
              </a:rPr>
              <a:t> Spread </a:t>
            </a:r>
            <a:r>
              <a:rPr lang="de-DE" sz="1600" spc="-1" dirty="0" err="1">
                <a:latin typeface="Arial"/>
                <a:sym typeface="Wingdings" panose="05000000000000000000" pitchFamily="2" charset="2"/>
              </a:rPr>
              <a:t>around</a:t>
            </a:r>
            <a:r>
              <a:rPr lang="de-DE" sz="1600" spc="-1" dirty="0">
                <a:latin typeface="Arial"/>
                <a:sym typeface="Wingdings" panose="05000000000000000000" pitchFamily="2" charset="2"/>
              </a:rPr>
              <a:t> </a:t>
            </a:r>
            <a:r>
              <a:rPr lang="de-DE" sz="1600" spc="-1" dirty="0" err="1">
                <a:latin typeface="Arial"/>
                <a:sym typeface="Wingdings" panose="05000000000000000000" pitchFamily="2" charset="2"/>
              </a:rPr>
              <a:t>estimated</a:t>
            </a:r>
            <a:r>
              <a:rPr lang="de-DE" sz="1600" spc="-1" dirty="0">
                <a:latin typeface="Arial"/>
                <a:sym typeface="Wingdings" panose="05000000000000000000" pitchFamily="2" charset="2"/>
              </a:rPr>
              <a:t> </a:t>
            </a:r>
            <a:r>
              <a:rPr lang="de-DE" sz="1600" spc="-1" dirty="0" err="1">
                <a:latin typeface="Arial"/>
                <a:sym typeface="Wingdings" panose="05000000000000000000" pitchFamily="2" charset="2"/>
              </a:rPr>
              <a:t>mean</a:t>
            </a:r>
            <a:endParaRPr lang="de-DE" sz="1600" spc="-1" dirty="0">
              <a:latin typeface="Arial"/>
              <a:sym typeface="Wingdings" panose="05000000000000000000" pitchFamily="2" charset="2"/>
            </a:endParaRPr>
          </a:p>
          <a:p>
            <a:r>
              <a:rPr lang="de-DE" sz="1600" b="0" strike="noStrike" spc="-1" dirty="0">
                <a:latin typeface="Arial"/>
                <a:sym typeface="Wingdings" panose="05000000000000000000" pitchFamily="2" charset="2"/>
              </a:rPr>
              <a:t>95 % </a:t>
            </a:r>
            <a:r>
              <a:rPr lang="de-DE" sz="1600" b="0" strike="noStrike" spc="-1" dirty="0" err="1">
                <a:latin typeface="Arial"/>
                <a:sym typeface="Wingdings" panose="05000000000000000000" pitchFamily="2" charset="2"/>
              </a:rPr>
              <a:t>confidence</a:t>
            </a:r>
            <a:r>
              <a:rPr lang="de-DE" sz="1600" b="0" strike="noStrike" spc="-1" dirty="0">
                <a:latin typeface="Arial"/>
                <a:sym typeface="Wingdings" panose="05000000000000000000" pitchFamily="2" charset="2"/>
              </a:rPr>
              <a:t> </a:t>
            </a:r>
            <a:r>
              <a:rPr lang="de-DE" sz="1600" b="0" strike="noStrike" spc="-1" dirty="0" err="1">
                <a:latin typeface="Arial"/>
                <a:sym typeface="Wingdings" panose="05000000000000000000" pitchFamily="2" charset="2"/>
              </a:rPr>
              <a:t>Interval</a:t>
            </a:r>
            <a:r>
              <a:rPr lang="de-DE" sz="1600" b="0" strike="noStrike" spc="-1" dirty="0">
                <a:latin typeface="Arial"/>
                <a:sym typeface="Wingdings" panose="05000000000000000000" pitchFamily="2" charset="2"/>
              </a:rPr>
              <a:t> (</a:t>
            </a:r>
            <a:r>
              <a:rPr lang="de-DE" sz="1600" b="0" strike="noStrike" spc="-1" dirty="0" err="1">
                <a:latin typeface="Arial"/>
                <a:sym typeface="Wingdings" panose="05000000000000000000" pitchFamily="2" charset="2"/>
              </a:rPr>
              <a:t>alpha</a:t>
            </a:r>
            <a:r>
              <a:rPr lang="de-DE" sz="1600" b="0" strike="noStrike" spc="-1" dirty="0">
                <a:latin typeface="Arial"/>
                <a:sym typeface="Wingdings" panose="05000000000000000000" pitchFamily="2" charset="2"/>
              </a:rPr>
              <a:t> =0.05)  95 % </a:t>
            </a:r>
            <a:r>
              <a:rPr lang="de-DE" sz="1600" b="0" strike="noStrike" spc="-1" dirty="0" err="1">
                <a:latin typeface="Arial"/>
                <a:sym typeface="Wingdings" panose="05000000000000000000" pitchFamily="2" charset="2"/>
              </a:rPr>
              <a:t>of</a:t>
            </a:r>
            <a:r>
              <a:rPr lang="de-DE" sz="1600" b="0" strike="noStrike" spc="-1" dirty="0">
                <a:latin typeface="Arial"/>
                <a:sym typeface="Wingdings" panose="05000000000000000000" pitchFamily="2" charset="2"/>
              </a:rPr>
              <a:t> </a:t>
            </a:r>
            <a:r>
              <a:rPr lang="de-DE" sz="1600" b="0" strike="noStrike" spc="-1" dirty="0" err="1">
                <a:latin typeface="Arial"/>
                <a:sym typeface="Wingdings" panose="05000000000000000000" pitchFamily="2" charset="2"/>
              </a:rPr>
              <a:t>intervals</a:t>
            </a:r>
            <a:r>
              <a:rPr lang="de-DE" sz="1600" b="0" strike="noStrike" spc="-1" dirty="0">
                <a:latin typeface="Arial"/>
                <a:sym typeface="Wingdings" panose="05000000000000000000" pitchFamily="2" charset="2"/>
              </a:rPr>
              <a:t> </a:t>
            </a:r>
            <a:r>
              <a:rPr lang="de-DE" sz="1600" b="0" strike="noStrike" spc="-1" dirty="0" err="1">
                <a:latin typeface="Arial"/>
                <a:sym typeface="Wingdings" panose="05000000000000000000" pitchFamily="2" charset="2"/>
              </a:rPr>
              <a:t>contain</a:t>
            </a:r>
            <a:r>
              <a:rPr lang="de-DE" sz="1600" b="0" strike="noStrike" spc="-1" dirty="0">
                <a:latin typeface="Arial"/>
                <a:sym typeface="Wingdings" panose="05000000000000000000" pitchFamily="2" charset="2"/>
              </a:rPr>
              <a:t> </a:t>
            </a:r>
            <a:r>
              <a:rPr lang="de-DE" sz="1600" b="0" strike="noStrike" spc="-1" dirty="0" err="1">
                <a:latin typeface="Arial"/>
                <a:sym typeface="Wingdings" panose="05000000000000000000" pitchFamily="2" charset="2"/>
              </a:rPr>
              <a:t>population</a:t>
            </a:r>
            <a:r>
              <a:rPr lang="de-DE" sz="1600" b="0" strike="noStrike" spc="-1" dirty="0">
                <a:latin typeface="Arial"/>
                <a:sym typeface="Wingdings" panose="05000000000000000000" pitchFamily="2" charset="2"/>
              </a:rPr>
              <a:t> </a:t>
            </a:r>
            <a:r>
              <a:rPr lang="de-DE" sz="1600" b="0" strike="noStrike" spc="-1" dirty="0" err="1">
                <a:latin typeface="Arial"/>
                <a:sym typeface="Wingdings" panose="05000000000000000000" pitchFamily="2" charset="2"/>
              </a:rPr>
              <a:t>mean</a:t>
            </a:r>
            <a:endParaRPr lang="de-DE" sz="1600" b="0" strike="noStrike" spc="-1" dirty="0">
              <a:latin typeface="Arial"/>
              <a:sym typeface="Wingdings" panose="05000000000000000000" pitchFamily="2" charset="2"/>
            </a:endParaRPr>
          </a:p>
          <a:p>
            <a:endParaRPr lang="de-DE" sz="1600" spc="-1" dirty="0">
              <a:latin typeface="Arial"/>
              <a:sym typeface="Wingdings" panose="05000000000000000000" pitchFamily="2" charset="2"/>
            </a:endParaRPr>
          </a:p>
          <a:p>
            <a:r>
              <a:rPr lang="en-GB" sz="1600" dirty="0"/>
              <a:t>X± S /√N is often used (68,2 %)</a:t>
            </a:r>
            <a:endParaRPr lang="de-DE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/>
          <p:nvPr/>
        </p:nvPicPr>
        <p:blipFill>
          <a:blip r:embed="rId2"/>
          <a:stretch/>
        </p:blipFill>
        <p:spPr>
          <a:xfrm>
            <a:off x="713752" y="1965420"/>
            <a:ext cx="3323880" cy="599760"/>
          </a:xfrm>
          <a:prstGeom prst="rect">
            <a:avLst/>
          </a:prstGeom>
          <a:ln>
            <a:noFill/>
          </a:ln>
        </p:spPr>
      </p:pic>
      <p:pic>
        <p:nvPicPr>
          <p:cNvPr id="59" name="Picture 58"/>
          <p:cNvPicPr/>
          <p:nvPr/>
        </p:nvPicPr>
        <p:blipFill>
          <a:blip r:embed="rId3"/>
          <a:stretch/>
        </p:blipFill>
        <p:spPr>
          <a:xfrm>
            <a:off x="713752" y="939780"/>
            <a:ext cx="4743000" cy="971280"/>
          </a:xfrm>
          <a:prstGeom prst="rect">
            <a:avLst/>
          </a:prstGeom>
          <a:ln>
            <a:noFill/>
          </a:ln>
        </p:spPr>
      </p:pic>
      <p:pic>
        <p:nvPicPr>
          <p:cNvPr id="60" name="Picture 59"/>
          <p:cNvPicPr/>
          <p:nvPr/>
        </p:nvPicPr>
        <p:blipFill>
          <a:blip r:embed="rId4"/>
          <a:stretch/>
        </p:blipFill>
        <p:spPr>
          <a:xfrm>
            <a:off x="6624000" y="1698840"/>
            <a:ext cx="1504440" cy="533160"/>
          </a:xfrm>
          <a:prstGeom prst="rect">
            <a:avLst/>
          </a:prstGeom>
          <a:ln>
            <a:noFill/>
          </a:ln>
        </p:spPr>
      </p:pic>
      <p:pic>
        <p:nvPicPr>
          <p:cNvPr id="61" name="Picture 60"/>
          <p:cNvPicPr/>
          <p:nvPr/>
        </p:nvPicPr>
        <p:blipFill>
          <a:blip r:embed="rId5"/>
          <a:stretch/>
        </p:blipFill>
        <p:spPr>
          <a:xfrm>
            <a:off x="656640" y="2808910"/>
            <a:ext cx="4095360" cy="2285640"/>
          </a:xfrm>
          <a:prstGeom prst="rect">
            <a:avLst/>
          </a:prstGeom>
          <a:ln>
            <a:noFill/>
          </a:ln>
        </p:spPr>
      </p:pic>
      <p:pic>
        <p:nvPicPr>
          <p:cNvPr id="62" name="Picture 61"/>
          <p:cNvPicPr/>
          <p:nvPr/>
        </p:nvPicPr>
        <p:blipFill>
          <a:blip r:embed="rId6"/>
          <a:stretch/>
        </p:blipFill>
        <p:spPr>
          <a:xfrm>
            <a:off x="5119920" y="3312000"/>
            <a:ext cx="4600080" cy="704520"/>
          </a:xfrm>
          <a:prstGeom prst="rect">
            <a:avLst/>
          </a:prstGeom>
          <a:ln>
            <a:noFill/>
          </a:ln>
        </p:spPr>
      </p:pic>
      <p:sp>
        <p:nvSpPr>
          <p:cNvPr id="63" name="CustomShape 1"/>
          <p:cNvSpPr/>
          <p:nvPr/>
        </p:nvSpPr>
        <p:spPr>
          <a:xfrm>
            <a:off x="7200000" y="2376000"/>
            <a:ext cx="216000" cy="720000"/>
          </a:xfrm>
          <a:custGeom>
            <a:avLst/>
            <a:gdLst/>
            <a:ahLst/>
            <a:cxnLst/>
            <a:rect l="0" t="0" r="r" b="b"/>
            <a:pathLst>
              <a:path w="602" h="2002">
                <a:moveTo>
                  <a:pt x="150" y="0"/>
                </a:moveTo>
                <a:lnTo>
                  <a:pt x="150" y="1500"/>
                </a:lnTo>
                <a:lnTo>
                  <a:pt x="0" y="1500"/>
                </a:lnTo>
                <a:lnTo>
                  <a:pt x="300" y="2001"/>
                </a:lnTo>
                <a:lnTo>
                  <a:pt x="601" y="1500"/>
                </a:lnTo>
                <a:lnTo>
                  <a:pt x="450" y="1500"/>
                </a:lnTo>
                <a:lnTo>
                  <a:pt x="450" y="0"/>
                </a:lnTo>
                <a:lnTo>
                  <a:pt x="1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TextShape 4">
            <a:extLst>
              <a:ext uri="{FF2B5EF4-FFF2-40B4-BE49-F238E27FC236}">
                <a16:creationId xmlns:a16="http://schemas.microsoft.com/office/drawing/2014/main" id="{CB5EA157-7533-40BF-8927-63535C555DD0}"/>
              </a:ext>
            </a:extLst>
          </p:cNvPr>
          <p:cNvSpPr txBox="1"/>
          <p:nvPr/>
        </p:nvSpPr>
        <p:spPr>
          <a:xfrm>
            <a:off x="2852629" y="57060"/>
            <a:ext cx="339480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de-DE" b="1" strike="noStrike" spc="-1" dirty="0">
                <a:latin typeface="Arial"/>
              </a:rPr>
              <a:t>Sample </a:t>
            </a:r>
            <a:r>
              <a:rPr lang="de-DE" b="1" strike="noStrike" spc="-1" dirty="0" err="1">
                <a:latin typeface="Arial"/>
              </a:rPr>
              <a:t>Correlation</a:t>
            </a:r>
            <a:endParaRPr lang="de-DE" b="1" strike="noStrike" spc="-1" dirty="0">
              <a:latin typeface="Arial"/>
            </a:endParaRPr>
          </a:p>
        </p:txBody>
      </p:sp>
      <p:sp>
        <p:nvSpPr>
          <p:cNvPr id="10" name="TextShape 4">
            <a:extLst>
              <a:ext uri="{FF2B5EF4-FFF2-40B4-BE49-F238E27FC236}">
                <a16:creationId xmlns:a16="http://schemas.microsoft.com/office/drawing/2014/main" id="{0D914D5B-2727-420F-B45F-995F60868793}"/>
              </a:ext>
            </a:extLst>
          </p:cNvPr>
          <p:cNvSpPr txBox="1"/>
          <p:nvPr/>
        </p:nvSpPr>
        <p:spPr>
          <a:xfrm>
            <a:off x="5718600" y="4232520"/>
            <a:ext cx="3394800" cy="92187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de-DE" b="1" strike="noStrike" spc="-1" dirty="0" err="1">
                <a:latin typeface="Arial"/>
              </a:rPr>
              <a:t>Know</a:t>
            </a:r>
            <a:r>
              <a:rPr lang="de-DE" b="1" strike="noStrike" spc="-1" dirty="0">
                <a:latin typeface="Arial"/>
              </a:rPr>
              <a:t> </a:t>
            </a:r>
            <a:r>
              <a:rPr lang="de-DE" b="1" strike="noStrike" spc="-1" dirty="0" err="1">
                <a:latin typeface="Arial"/>
              </a:rPr>
              <a:t>what</a:t>
            </a:r>
            <a:r>
              <a:rPr lang="de-DE" b="1" strike="noStrike" spc="-1" dirty="0">
                <a:latin typeface="Arial"/>
              </a:rPr>
              <a:t> </a:t>
            </a:r>
            <a:r>
              <a:rPr lang="de-DE" b="1" strike="noStrike" spc="-1" dirty="0" err="1">
                <a:latin typeface="Arial"/>
              </a:rPr>
              <a:t>you</a:t>
            </a:r>
            <a:r>
              <a:rPr lang="de-DE" b="1" strike="noStrike" spc="-1" dirty="0">
                <a:latin typeface="Arial"/>
              </a:rPr>
              <a:t> </a:t>
            </a:r>
            <a:r>
              <a:rPr lang="de-DE" b="1" strike="noStrike" spc="-1" dirty="0" err="1">
                <a:latin typeface="Arial"/>
              </a:rPr>
              <a:t>need</a:t>
            </a:r>
            <a:r>
              <a:rPr lang="de-DE" b="1" strike="noStrike" spc="-1" dirty="0">
                <a:latin typeface="Arial"/>
              </a:rPr>
              <a:t>. </a:t>
            </a:r>
            <a:r>
              <a:rPr lang="de-DE" b="1" strike="noStrike" spc="-1" dirty="0" err="1">
                <a:latin typeface="Arial"/>
              </a:rPr>
              <a:t>Uncorrelated</a:t>
            </a:r>
            <a:r>
              <a:rPr lang="de-DE" b="1" strike="noStrike" spc="-1" dirty="0">
                <a:latin typeface="Arial"/>
              </a:rPr>
              <a:t> </a:t>
            </a:r>
            <a:r>
              <a:rPr lang="de-DE" b="1" strike="noStrike" spc="-1" dirty="0" err="1">
                <a:latin typeface="Arial"/>
              </a:rPr>
              <a:t>or</a:t>
            </a:r>
            <a:r>
              <a:rPr lang="de-DE" b="1" strike="noStrike" spc="-1" dirty="0">
                <a:latin typeface="Arial"/>
              </a:rPr>
              <a:t> </a:t>
            </a:r>
            <a:r>
              <a:rPr lang="de-DE" b="1" strike="noStrike" spc="-1" dirty="0" err="1">
                <a:latin typeface="Arial"/>
              </a:rPr>
              <a:t>Correlated</a:t>
            </a:r>
            <a:r>
              <a:rPr lang="de-DE" b="1" strike="noStrike" spc="-1" dirty="0">
                <a:latin typeface="Arial"/>
              </a:rPr>
              <a:t> </a:t>
            </a:r>
            <a:r>
              <a:rPr lang="de-DE" b="1" strike="noStrike" spc="-1" dirty="0" err="1">
                <a:latin typeface="Arial"/>
              </a:rPr>
              <a:t>sampling</a:t>
            </a:r>
            <a:r>
              <a:rPr lang="de-DE" b="1" strike="noStrike" spc="-1" dirty="0">
                <a:latin typeface="Arial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2578632" y="179129"/>
            <a:ext cx="4923360" cy="36787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de-DE" sz="1800" b="1" strike="noStrike" spc="-1" dirty="0">
                <a:latin typeface="Arial"/>
              </a:rPr>
              <a:t>Sampling </a:t>
            </a:r>
            <a:r>
              <a:rPr lang="de-DE" sz="1800" b="1" strike="noStrike" spc="-1" dirty="0" err="1">
                <a:latin typeface="Arial"/>
              </a:rPr>
              <a:t>Squared</a:t>
            </a:r>
            <a:r>
              <a:rPr lang="de-DE" sz="1800" b="1" strike="noStrike" spc="-1" dirty="0">
                <a:latin typeface="Arial"/>
              </a:rPr>
              <a:t> </a:t>
            </a:r>
            <a:r>
              <a:rPr lang="de-DE" sz="1800" b="1" strike="noStrike" spc="-1" dirty="0" err="1">
                <a:latin typeface="Arial"/>
              </a:rPr>
              <a:t>Displacements</a:t>
            </a:r>
            <a:endParaRPr lang="de-DE" sz="1800" b="1" strike="noStrike" spc="-1" dirty="0">
              <a:latin typeface="Arial"/>
            </a:endParaRPr>
          </a:p>
        </p:txBody>
      </p:sp>
      <p:pic>
        <p:nvPicPr>
          <p:cNvPr id="65" name="Picture 64"/>
          <p:cNvPicPr/>
          <p:nvPr/>
        </p:nvPicPr>
        <p:blipFill>
          <a:blip r:embed="rId2"/>
          <a:stretch/>
        </p:blipFill>
        <p:spPr>
          <a:xfrm>
            <a:off x="576000" y="2410560"/>
            <a:ext cx="3314520" cy="685440"/>
          </a:xfrm>
          <a:prstGeom prst="rect">
            <a:avLst/>
          </a:prstGeom>
          <a:ln>
            <a:noFill/>
          </a:ln>
        </p:spPr>
      </p:pic>
      <p:pic>
        <p:nvPicPr>
          <p:cNvPr id="66" name="Picture 65"/>
          <p:cNvPicPr/>
          <p:nvPr/>
        </p:nvPicPr>
        <p:blipFill>
          <a:blip r:embed="rId3"/>
          <a:stretch/>
        </p:blipFill>
        <p:spPr>
          <a:xfrm>
            <a:off x="4220640" y="1026000"/>
            <a:ext cx="4923360" cy="3366000"/>
          </a:xfrm>
          <a:prstGeom prst="rect">
            <a:avLst/>
          </a:prstGeom>
          <a:ln>
            <a:noFill/>
          </a:ln>
        </p:spPr>
      </p:pic>
      <p:sp>
        <p:nvSpPr>
          <p:cNvPr id="67" name="TextShape 2"/>
          <p:cNvSpPr txBox="1"/>
          <p:nvPr/>
        </p:nvSpPr>
        <p:spPr>
          <a:xfrm>
            <a:off x="437666" y="1133262"/>
            <a:ext cx="3502197" cy="73721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de-DE" sz="1400" b="0" strike="noStrike" spc="-1" dirty="0">
                <a:latin typeface="Arial"/>
              </a:rPr>
              <a:t>An </a:t>
            </a:r>
            <a:r>
              <a:rPr lang="de-DE" sz="1400" b="0" strike="noStrike" spc="-1" dirty="0" err="1">
                <a:latin typeface="Arial"/>
              </a:rPr>
              <a:t>accurate</a:t>
            </a:r>
            <a:r>
              <a:rPr lang="de-DE" sz="1400" b="0" strike="noStrike" spc="-1" dirty="0">
                <a:latin typeface="Arial"/>
              </a:rPr>
              <a:t> </a:t>
            </a:r>
            <a:r>
              <a:rPr lang="de-DE" sz="1400" b="0" strike="noStrike" spc="-1" dirty="0" err="1">
                <a:latin typeface="Arial"/>
              </a:rPr>
              <a:t>value</a:t>
            </a:r>
            <a:r>
              <a:rPr lang="de-DE" sz="1400" b="0" strike="noStrike" spc="-1" dirty="0">
                <a:latin typeface="Arial"/>
              </a:rPr>
              <a:t> </a:t>
            </a:r>
            <a:r>
              <a:rPr lang="de-DE" sz="1400" b="0" strike="noStrike" spc="-1" dirty="0" err="1">
                <a:latin typeface="Arial"/>
              </a:rPr>
              <a:t>of</a:t>
            </a:r>
            <a:r>
              <a:rPr lang="de-DE" sz="1400" b="0" strike="noStrike" spc="-1" dirty="0">
                <a:latin typeface="Arial"/>
              </a:rPr>
              <a:t> </a:t>
            </a:r>
            <a:r>
              <a:rPr lang="de-DE" sz="1400" b="0" strike="noStrike" spc="-1" dirty="0" err="1">
                <a:latin typeface="Arial"/>
              </a:rPr>
              <a:t>delta</a:t>
            </a:r>
            <a:r>
              <a:rPr lang="de-DE" sz="1400" spc="-1" dirty="0">
                <a:latin typeface="Arial"/>
              </a:rPr>
              <a:t> </a:t>
            </a:r>
            <a:r>
              <a:rPr lang="de-DE" sz="1400" b="0" strike="noStrike" spc="-1" dirty="0" err="1">
                <a:latin typeface="Arial"/>
              </a:rPr>
              <a:t>has</a:t>
            </a:r>
            <a:r>
              <a:rPr lang="de-DE" sz="1400" spc="-1" dirty="0">
                <a:latin typeface="Arial"/>
              </a:rPr>
              <a:t> </a:t>
            </a:r>
            <a:r>
              <a:rPr lang="de-DE" sz="1400" spc="-1" dirty="0" err="1">
                <a:latin typeface="Arial"/>
              </a:rPr>
              <a:t>t</a:t>
            </a:r>
            <a:r>
              <a:rPr lang="de-DE" sz="1400" b="0" strike="noStrike" spc="-1" dirty="0" err="1">
                <a:latin typeface="Arial"/>
              </a:rPr>
              <a:t>o</a:t>
            </a:r>
            <a:r>
              <a:rPr lang="de-DE" sz="1400" b="0" strike="noStrike" spc="-1" dirty="0">
                <a:latin typeface="Arial"/>
              </a:rPr>
              <a:t> </a:t>
            </a:r>
            <a:r>
              <a:rPr lang="de-DE" sz="1400" b="0" strike="noStrike" spc="-1" dirty="0" err="1">
                <a:latin typeface="Arial"/>
              </a:rPr>
              <a:t>be</a:t>
            </a:r>
            <a:r>
              <a:rPr lang="de-DE" sz="1400" b="0" strike="noStrike" spc="-1" dirty="0">
                <a:latin typeface="Arial"/>
              </a:rPr>
              <a:t> </a:t>
            </a:r>
            <a:r>
              <a:rPr lang="de-DE" sz="1400" b="0" strike="noStrike" spc="-1" dirty="0" err="1">
                <a:latin typeface="Arial"/>
              </a:rPr>
              <a:t>determined</a:t>
            </a:r>
            <a:r>
              <a:rPr lang="de-DE" sz="1400" b="0" strike="noStrike" spc="-1" dirty="0">
                <a:latin typeface="Arial"/>
              </a:rPr>
              <a:t> </a:t>
            </a:r>
            <a:r>
              <a:rPr lang="de-DE" sz="1400" b="0" strike="noStrike" spc="-1" dirty="0" err="1">
                <a:latin typeface="Arial"/>
              </a:rPr>
              <a:t>to</a:t>
            </a:r>
            <a:r>
              <a:rPr lang="de-DE" sz="1400" b="0" strike="noStrike" spc="-1" dirty="0">
                <a:latin typeface="Arial"/>
              </a:rPr>
              <a:t> </a:t>
            </a:r>
            <a:r>
              <a:rPr lang="de-DE" sz="1400" b="0" strike="noStrike" spc="-1" dirty="0" err="1">
                <a:latin typeface="Arial"/>
              </a:rPr>
              <a:t>ensure</a:t>
            </a:r>
            <a:r>
              <a:rPr lang="de-DE" sz="1400" b="0" strike="noStrike" spc="-1" dirty="0">
                <a:latin typeface="Arial"/>
              </a:rPr>
              <a:t> Independent </a:t>
            </a:r>
            <a:r>
              <a:rPr lang="de-DE" sz="1400" b="0" strike="noStrike" spc="-1" dirty="0" err="1">
                <a:latin typeface="Arial"/>
              </a:rPr>
              <a:t>sampling</a:t>
            </a:r>
            <a:endParaRPr lang="de-DE" sz="1300" b="0" strike="noStrike" spc="-1" dirty="0">
              <a:latin typeface="Arial"/>
            </a:endParaRPr>
          </a:p>
        </p:txBody>
      </p:sp>
      <p:sp>
        <p:nvSpPr>
          <p:cNvPr id="6" name="TextShape 4">
            <a:extLst>
              <a:ext uri="{FF2B5EF4-FFF2-40B4-BE49-F238E27FC236}">
                <a16:creationId xmlns:a16="http://schemas.microsoft.com/office/drawing/2014/main" id="{0ECED1ED-3E73-4DF2-A047-9CA38F8F2AC3}"/>
              </a:ext>
            </a:extLst>
          </p:cNvPr>
          <p:cNvSpPr txBox="1"/>
          <p:nvPr/>
        </p:nvSpPr>
        <p:spPr>
          <a:xfrm>
            <a:off x="264287" y="3795776"/>
            <a:ext cx="3394800" cy="79876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de-DE" sz="1400" spc="-1" dirty="0" err="1">
                <a:latin typeface="Arial"/>
              </a:rPr>
              <a:t>Decorrelates</a:t>
            </a:r>
            <a:r>
              <a:rPr lang="de-DE" sz="1400" spc="-1" dirty="0">
                <a:latin typeface="Arial"/>
              </a:rPr>
              <a:t> </a:t>
            </a:r>
            <a:r>
              <a:rPr lang="de-DE" sz="1400" spc="-1" dirty="0" err="1">
                <a:latin typeface="Arial"/>
              </a:rPr>
              <a:t>to</a:t>
            </a:r>
            <a:r>
              <a:rPr lang="de-DE" sz="1400" spc="-1" dirty="0">
                <a:latin typeface="Arial"/>
              </a:rPr>
              <a:t> a </a:t>
            </a:r>
            <a:r>
              <a:rPr lang="de-DE" sz="1400" spc="-1" dirty="0" err="1">
                <a:latin typeface="Arial"/>
              </a:rPr>
              <a:t>value</a:t>
            </a:r>
            <a:r>
              <a:rPr lang="de-DE" sz="1400" spc="-1" dirty="0">
                <a:latin typeface="Arial"/>
              </a:rPr>
              <a:t> </a:t>
            </a:r>
            <a:r>
              <a:rPr lang="de-DE" sz="1400" spc="-1" dirty="0" err="1">
                <a:latin typeface="Arial"/>
              </a:rPr>
              <a:t>of</a:t>
            </a:r>
            <a:endParaRPr lang="de-DE" sz="1400" spc="-1" dirty="0">
              <a:latin typeface="Arial"/>
            </a:endParaRPr>
          </a:p>
          <a:p>
            <a:pPr algn="ctr"/>
            <a:r>
              <a:rPr lang="de-DE" sz="1400" spc="-1" dirty="0">
                <a:latin typeface="Arial"/>
              </a:rPr>
              <a:t> </a:t>
            </a:r>
            <a:r>
              <a:rPr lang="el-GR" sz="1400" dirty="0"/>
              <a:t>δ → τ</a:t>
            </a:r>
            <a:endParaRPr lang="de-DE" sz="1400" spc="-1" dirty="0">
              <a:latin typeface="Arial"/>
            </a:endParaRPr>
          </a:p>
          <a:p>
            <a:pPr algn="ctr"/>
            <a:endParaRPr lang="de-DE" b="1" strike="noStrike" spc="-1" dirty="0">
              <a:latin typeface="Arial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3B212E3E-9B8F-4641-9C55-51B288D9FDE2}"/>
              </a:ext>
            </a:extLst>
          </p:cNvPr>
          <p:cNvSpPr/>
          <p:nvPr/>
        </p:nvSpPr>
        <p:spPr>
          <a:xfrm>
            <a:off x="1836174" y="3207774"/>
            <a:ext cx="176981" cy="339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Shape 4">
            <a:extLst>
              <a:ext uri="{FF2B5EF4-FFF2-40B4-BE49-F238E27FC236}">
                <a16:creationId xmlns:a16="http://schemas.microsoft.com/office/drawing/2014/main" id="{4B1113A8-6622-4195-A6AE-EC8E3971C6A7}"/>
              </a:ext>
            </a:extLst>
          </p:cNvPr>
          <p:cNvSpPr txBox="1"/>
          <p:nvPr/>
        </p:nvSpPr>
        <p:spPr>
          <a:xfrm>
            <a:off x="264287" y="4443947"/>
            <a:ext cx="3394800" cy="52176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de-DE" sz="1400" strike="noStrike" spc="-1" dirty="0" err="1">
                <a:latin typeface="Arial"/>
              </a:rPr>
              <a:t>Should</a:t>
            </a:r>
            <a:r>
              <a:rPr lang="de-DE" sz="1400" strike="noStrike" spc="-1" dirty="0">
                <a:latin typeface="Arial"/>
              </a:rPr>
              <a:t> </a:t>
            </a:r>
            <a:r>
              <a:rPr lang="de-DE" sz="1400" strike="noStrike" spc="-1" dirty="0" err="1">
                <a:latin typeface="Arial"/>
              </a:rPr>
              <a:t>be</a:t>
            </a:r>
            <a:r>
              <a:rPr lang="de-DE" sz="1400" strike="noStrike" spc="-1" dirty="0">
                <a:latin typeface="Arial"/>
              </a:rPr>
              <a:t> </a:t>
            </a:r>
            <a:r>
              <a:rPr lang="de-DE" sz="1400" strike="noStrike" spc="-1" dirty="0" err="1">
                <a:latin typeface="Arial"/>
              </a:rPr>
              <a:t>sampled</a:t>
            </a:r>
            <a:r>
              <a:rPr lang="de-DE" sz="1400" strike="noStrike" spc="-1" dirty="0">
                <a:latin typeface="Arial"/>
              </a:rPr>
              <a:t> </a:t>
            </a:r>
            <a:r>
              <a:rPr lang="de-DE" sz="1400" strike="noStrike" spc="-1" dirty="0" err="1">
                <a:latin typeface="Arial"/>
              </a:rPr>
              <a:t>as</a:t>
            </a:r>
            <a:r>
              <a:rPr lang="de-DE" sz="1400" strike="noStrike" spc="-1" dirty="0">
                <a:latin typeface="Arial"/>
              </a:rPr>
              <a:t> non </a:t>
            </a:r>
            <a:r>
              <a:rPr lang="de-DE" sz="1400" strike="noStrike" spc="-1" dirty="0" err="1">
                <a:latin typeface="Arial"/>
              </a:rPr>
              <a:t>overlapping</a:t>
            </a:r>
            <a:r>
              <a:rPr lang="de-DE" sz="1400" strike="noStrike" spc="-1" dirty="0">
                <a:latin typeface="Arial"/>
              </a:rPr>
              <a:t> </a:t>
            </a:r>
            <a:r>
              <a:rPr lang="de-DE" sz="1400" strike="noStrike" spc="-1" dirty="0" err="1">
                <a:latin typeface="Arial"/>
              </a:rPr>
              <a:t>intervals</a:t>
            </a:r>
            <a:endParaRPr lang="de-DE" sz="140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C0A025BF-8D8C-4AB6-BF2B-6D6B09E7390D}"/>
              </a:ext>
            </a:extLst>
          </p:cNvPr>
          <p:cNvSpPr txBox="1"/>
          <p:nvPr/>
        </p:nvSpPr>
        <p:spPr>
          <a:xfrm>
            <a:off x="2578632" y="179129"/>
            <a:ext cx="4923360" cy="644877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de-DE" sz="1800" b="1" strike="noStrike" spc="-1" dirty="0">
                <a:latin typeface="Arial"/>
              </a:rPr>
              <a:t>Linear Regression </a:t>
            </a:r>
            <a:r>
              <a:rPr lang="de-DE" sz="1800" b="1" strike="noStrike" spc="-1" dirty="0" err="1">
                <a:latin typeface="Arial"/>
              </a:rPr>
              <a:t>to</a:t>
            </a:r>
            <a:r>
              <a:rPr lang="de-DE" sz="1800" b="1" strike="noStrike" spc="-1" dirty="0">
                <a:latin typeface="Arial"/>
              </a:rPr>
              <a:t> </a:t>
            </a:r>
            <a:r>
              <a:rPr lang="de-DE" sz="1800" b="1" strike="noStrike" spc="-1" dirty="0" err="1">
                <a:latin typeface="Arial"/>
              </a:rPr>
              <a:t>calculate</a:t>
            </a:r>
            <a:r>
              <a:rPr lang="de-DE" sz="1800" b="1" strike="noStrike" spc="-1" dirty="0">
                <a:latin typeface="Arial"/>
              </a:rPr>
              <a:t> </a:t>
            </a:r>
            <a:r>
              <a:rPr lang="de-DE" sz="1800" b="1" strike="noStrike" spc="-1" dirty="0" err="1">
                <a:latin typeface="Arial"/>
              </a:rPr>
              <a:t>the</a:t>
            </a:r>
            <a:r>
              <a:rPr lang="de-DE" sz="1800" b="1" strike="noStrike" spc="-1" dirty="0">
                <a:latin typeface="Arial"/>
              </a:rPr>
              <a:t> Diffusion </a:t>
            </a:r>
            <a:r>
              <a:rPr lang="de-DE" sz="1800" b="1" strike="noStrike" spc="-1" dirty="0" err="1">
                <a:latin typeface="Arial"/>
              </a:rPr>
              <a:t>Coefficient</a:t>
            </a:r>
            <a:endParaRPr lang="de-DE" sz="1800" b="1" strike="noStrike" spc="-1" dirty="0"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CAF9B3-D61C-4CED-963F-4FB073503AF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040311" y="903165"/>
            <a:ext cx="4152600" cy="2819160"/>
          </a:xfrm>
          <a:prstGeom prst="rect">
            <a:avLst/>
          </a:prstGeom>
          <a:ln>
            <a:noFill/>
          </a:ln>
        </p:spPr>
      </p:pic>
      <p:sp>
        <p:nvSpPr>
          <p:cNvPr id="7" name="TextShape 2">
            <a:extLst>
              <a:ext uri="{FF2B5EF4-FFF2-40B4-BE49-F238E27FC236}">
                <a16:creationId xmlns:a16="http://schemas.microsoft.com/office/drawing/2014/main" id="{C3172B24-DFFD-4549-AACA-6609C8B643A1}"/>
              </a:ext>
            </a:extLst>
          </p:cNvPr>
          <p:cNvSpPr txBox="1"/>
          <p:nvPr/>
        </p:nvSpPr>
        <p:spPr>
          <a:xfrm>
            <a:off x="744896" y="1546216"/>
            <a:ext cx="3502197" cy="13835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de-DE" sz="1400" spc="-1" dirty="0">
                <a:latin typeface="Arial"/>
              </a:rPr>
              <a:t>1/6 </a:t>
            </a:r>
            <a:r>
              <a:rPr lang="de-DE" sz="1400" spc="-1" dirty="0" err="1">
                <a:latin typeface="Arial"/>
              </a:rPr>
              <a:t>of</a:t>
            </a:r>
            <a:r>
              <a:rPr lang="de-DE" sz="1400" spc="-1" dirty="0">
                <a:latin typeface="Arial"/>
              </a:rPr>
              <a:t> </a:t>
            </a:r>
            <a:r>
              <a:rPr lang="de-DE" sz="1400" spc="-1" dirty="0" err="1">
                <a:latin typeface="Arial"/>
              </a:rPr>
              <a:t>the</a:t>
            </a:r>
            <a:r>
              <a:rPr lang="de-DE" sz="1400" spc="-1" dirty="0">
                <a:latin typeface="Arial"/>
              </a:rPr>
              <a:t> </a:t>
            </a:r>
            <a:r>
              <a:rPr lang="de-DE" sz="1400" spc="-1" dirty="0" err="1">
                <a:latin typeface="Arial"/>
              </a:rPr>
              <a:t>the</a:t>
            </a:r>
            <a:r>
              <a:rPr lang="de-DE" sz="1400" spc="-1" dirty="0">
                <a:latin typeface="Arial"/>
              </a:rPr>
              <a:t> </a:t>
            </a:r>
            <a:r>
              <a:rPr lang="de-DE" sz="1400" spc="-1" dirty="0" err="1">
                <a:latin typeface="Arial"/>
              </a:rPr>
              <a:t>slope</a:t>
            </a:r>
            <a:r>
              <a:rPr lang="de-DE" sz="1400" spc="-1" dirty="0">
                <a:latin typeface="Arial"/>
              </a:rPr>
              <a:t> </a:t>
            </a:r>
            <a:r>
              <a:rPr lang="de-DE" sz="1400" spc="-1" dirty="0" err="1">
                <a:latin typeface="Arial"/>
              </a:rPr>
              <a:t>of</a:t>
            </a:r>
            <a:r>
              <a:rPr lang="de-DE" sz="1400" spc="-1" dirty="0">
                <a:latin typeface="Arial"/>
              </a:rPr>
              <a:t> </a:t>
            </a:r>
            <a:r>
              <a:rPr lang="de-DE" sz="1400" spc="-1" dirty="0" err="1">
                <a:latin typeface="Arial"/>
              </a:rPr>
              <a:t>the</a:t>
            </a:r>
            <a:r>
              <a:rPr lang="de-DE" sz="1400" spc="-1" dirty="0">
                <a:latin typeface="Arial"/>
              </a:rPr>
              <a:t> linear fit </a:t>
            </a:r>
            <a:r>
              <a:rPr lang="de-DE" sz="1400" spc="-1" dirty="0" err="1">
                <a:latin typeface="Arial"/>
              </a:rPr>
              <a:t>of</a:t>
            </a:r>
            <a:r>
              <a:rPr lang="de-DE" sz="1400" spc="-1" dirty="0">
                <a:latin typeface="Arial"/>
              </a:rPr>
              <a:t> MSD</a:t>
            </a:r>
          </a:p>
          <a:p>
            <a:r>
              <a:rPr lang="de-DE" sz="1400" b="0" strike="noStrike" spc="-1" dirty="0">
                <a:latin typeface="Arial"/>
              </a:rPr>
              <a:t>As a </a:t>
            </a:r>
            <a:r>
              <a:rPr lang="de-DE" sz="1400" b="0" strike="noStrike" spc="-1" dirty="0" err="1">
                <a:latin typeface="Arial"/>
              </a:rPr>
              <a:t>fucntion</a:t>
            </a:r>
            <a:r>
              <a:rPr lang="de-DE" sz="1400" b="0" strike="noStrike" spc="-1" dirty="0">
                <a:latin typeface="Arial"/>
              </a:rPr>
              <a:t> </a:t>
            </a:r>
            <a:r>
              <a:rPr lang="de-DE" sz="1400" b="0" strike="noStrike" spc="-1" dirty="0" err="1">
                <a:latin typeface="Arial"/>
              </a:rPr>
              <a:t>of</a:t>
            </a:r>
            <a:r>
              <a:rPr lang="de-DE" sz="1400" b="0" strike="noStrike" spc="-1" dirty="0">
                <a:latin typeface="Arial"/>
              </a:rPr>
              <a:t> tau</a:t>
            </a:r>
          </a:p>
          <a:p>
            <a:endParaRPr lang="de-DE" sz="1400" spc="-1" dirty="0">
              <a:latin typeface="Arial"/>
            </a:endParaRPr>
          </a:p>
          <a:p>
            <a:r>
              <a:rPr lang="de-DE" sz="1400" b="0" strike="noStrike" spc="-1" dirty="0">
                <a:latin typeface="Arial"/>
              </a:rPr>
              <a:t>This </a:t>
            </a:r>
            <a:r>
              <a:rPr lang="de-DE" sz="1400" b="0" strike="noStrike" spc="-1" dirty="0" err="1">
                <a:latin typeface="Arial"/>
              </a:rPr>
              <a:t>would</a:t>
            </a:r>
            <a:r>
              <a:rPr lang="de-DE" sz="1400" b="0" strike="noStrike" spc="-1" dirty="0">
                <a:latin typeface="Arial"/>
              </a:rPr>
              <a:t> also </a:t>
            </a:r>
            <a:r>
              <a:rPr lang="de-DE" sz="1400" b="0" strike="noStrike" spc="-1" dirty="0" err="1">
                <a:latin typeface="Arial"/>
              </a:rPr>
              <a:t>produce</a:t>
            </a:r>
            <a:r>
              <a:rPr lang="de-DE" sz="1400" b="0" strike="noStrike" spc="-1" dirty="0">
                <a:latin typeface="Arial"/>
              </a:rPr>
              <a:t> </a:t>
            </a:r>
            <a:r>
              <a:rPr lang="de-DE" sz="1400" b="0" strike="noStrike" spc="-1" dirty="0" err="1">
                <a:latin typeface="Arial"/>
              </a:rPr>
              <a:t>the</a:t>
            </a:r>
            <a:r>
              <a:rPr lang="de-DE" sz="1400" b="0" strike="noStrike" spc="-1" dirty="0">
                <a:latin typeface="Arial"/>
              </a:rPr>
              <a:t> </a:t>
            </a:r>
            <a:r>
              <a:rPr lang="de-DE" sz="1400" b="0" strike="noStrike" spc="-1" dirty="0" err="1">
                <a:latin typeface="Arial"/>
              </a:rPr>
              <a:t>statistical</a:t>
            </a:r>
            <a:endParaRPr lang="de-DE" sz="1400" b="0" strike="noStrike" spc="-1" dirty="0">
              <a:latin typeface="Arial"/>
            </a:endParaRPr>
          </a:p>
          <a:p>
            <a:r>
              <a:rPr lang="de-DE" sz="1400" spc="-1" dirty="0" err="1">
                <a:latin typeface="Arial"/>
              </a:rPr>
              <a:t>Uncertainty</a:t>
            </a:r>
            <a:r>
              <a:rPr lang="de-DE" sz="1400" spc="-1" dirty="0">
                <a:latin typeface="Arial"/>
              </a:rPr>
              <a:t> </a:t>
            </a:r>
            <a:r>
              <a:rPr lang="de-DE" sz="1400" spc="-1" dirty="0" err="1">
                <a:latin typeface="Arial"/>
              </a:rPr>
              <a:t>associated</a:t>
            </a:r>
            <a:r>
              <a:rPr lang="de-DE" sz="1400" spc="-1" dirty="0">
                <a:latin typeface="Arial"/>
              </a:rPr>
              <a:t> </a:t>
            </a:r>
            <a:r>
              <a:rPr lang="de-DE" sz="1400" spc="-1" dirty="0" err="1">
                <a:latin typeface="Arial"/>
              </a:rPr>
              <a:t>with</a:t>
            </a:r>
            <a:r>
              <a:rPr lang="de-DE" sz="1400" spc="-1" dirty="0">
                <a:latin typeface="Arial"/>
              </a:rPr>
              <a:t> </a:t>
            </a:r>
            <a:r>
              <a:rPr lang="de-DE" sz="1400" spc="-1" dirty="0" err="1">
                <a:latin typeface="Arial"/>
              </a:rPr>
              <a:t>the</a:t>
            </a:r>
            <a:r>
              <a:rPr lang="de-DE" sz="1400" spc="-1" dirty="0">
                <a:latin typeface="Arial"/>
              </a:rPr>
              <a:t> </a:t>
            </a:r>
            <a:r>
              <a:rPr lang="de-DE" sz="1400" spc="-1" dirty="0" err="1">
                <a:latin typeface="Arial"/>
              </a:rPr>
              <a:t>fitting</a:t>
            </a:r>
            <a:r>
              <a:rPr lang="de-DE" sz="1400" spc="-1" dirty="0">
                <a:latin typeface="Arial"/>
              </a:rPr>
              <a:t> </a:t>
            </a:r>
            <a:r>
              <a:rPr lang="de-DE" sz="1400" spc="-1" dirty="0" err="1">
                <a:latin typeface="Arial"/>
              </a:rPr>
              <a:t>parameter</a:t>
            </a:r>
            <a:endParaRPr lang="de-DE" sz="1400" spc="-1" dirty="0">
              <a:latin typeface="Arial"/>
            </a:endParaRPr>
          </a:p>
        </p:txBody>
      </p:sp>
      <p:sp>
        <p:nvSpPr>
          <p:cNvPr id="8" name="TextShape 2">
            <a:extLst>
              <a:ext uri="{FF2B5EF4-FFF2-40B4-BE49-F238E27FC236}">
                <a16:creationId xmlns:a16="http://schemas.microsoft.com/office/drawing/2014/main" id="{93C5C8F9-8F93-41F3-A965-B5D3D3E208BD}"/>
              </a:ext>
            </a:extLst>
          </p:cNvPr>
          <p:cNvSpPr txBox="1"/>
          <p:nvPr/>
        </p:nvSpPr>
        <p:spPr>
          <a:xfrm>
            <a:off x="744896" y="3092338"/>
            <a:ext cx="3502197" cy="224531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de-DE" sz="1400" spc="-1" dirty="0">
                <a:latin typeface="Arial"/>
              </a:rPr>
              <a:t>But </a:t>
            </a:r>
            <a:r>
              <a:rPr lang="de-DE" sz="1400" spc="-1" dirty="0" err="1">
                <a:latin typeface="Arial"/>
              </a:rPr>
              <a:t>this</a:t>
            </a:r>
            <a:r>
              <a:rPr lang="de-DE" sz="1400" spc="-1" dirty="0">
                <a:latin typeface="Arial"/>
              </a:rPr>
              <a:t> </a:t>
            </a:r>
            <a:r>
              <a:rPr lang="de-DE" sz="1400" spc="-1" dirty="0" err="1">
                <a:latin typeface="Arial"/>
              </a:rPr>
              <a:t>is</a:t>
            </a:r>
            <a:r>
              <a:rPr lang="de-DE" sz="1400" spc="-1" dirty="0">
                <a:latin typeface="Arial"/>
              </a:rPr>
              <a:t> </a:t>
            </a:r>
            <a:r>
              <a:rPr lang="de-DE" sz="1400" spc="-1" dirty="0" err="1">
                <a:latin typeface="Arial"/>
              </a:rPr>
              <a:t>only</a:t>
            </a:r>
            <a:r>
              <a:rPr lang="de-DE" sz="1400" spc="-1" dirty="0">
                <a:latin typeface="Arial"/>
              </a:rPr>
              <a:t> valid </a:t>
            </a:r>
            <a:r>
              <a:rPr lang="de-DE" sz="1400" spc="-1" dirty="0" err="1">
                <a:latin typeface="Arial"/>
              </a:rPr>
              <a:t>if</a:t>
            </a:r>
            <a:endParaRPr lang="de-DE" sz="1400" b="0" strike="noStrike" spc="-1" dirty="0">
              <a:latin typeface="Arial"/>
            </a:endParaRPr>
          </a:p>
          <a:p>
            <a:endParaRPr lang="de-DE" sz="1400" spc="-1" dirty="0">
              <a:latin typeface="Ari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sz="1400" spc="-1" dirty="0" err="1">
                <a:latin typeface="Arial"/>
              </a:rPr>
              <a:t>Existence</a:t>
            </a:r>
            <a:r>
              <a:rPr lang="de-DE" sz="1400" spc="-1" dirty="0">
                <a:latin typeface="Arial"/>
              </a:rPr>
              <a:t> </a:t>
            </a:r>
            <a:r>
              <a:rPr lang="de-DE" sz="1400" spc="-1" dirty="0" err="1">
                <a:latin typeface="Arial"/>
              </a:rPr>
              <a:t>of</a:t>
            </a:r>
            <a:r>
              <a:rPr lang="de-DE" sz="1400" spc="-1" dirty="0">
                <a:latin typeface="Arial"/>
              </a:rPr>
              <a:t> SD </a:t>
            </a:r>
            <a:r>
              <a:rPr lang="de-DE" sz="1400" spc="-1" dirty="0" err="1">
                <a:latin typeface="Arial"/>
              </a:rPr>
              <a:t>having</a:t>
            </a:r>
            <a:r>
              <a:rPr lang="de-DE" sz="1400" spc="-1" dirty="0">
                <a:latin typeface="Arial"/>
              </a:rPr>
              <a:t> finite </a:t>
            </a:r>
            <a:r>
              <a:rPr lang="de-DE" sz="1400" spc="-1" dirty="0" err="1">
                <a:latin typeface="Arial"/>
              </a:rPr>
              <a:t>mean</a:t>
            </a:r>
            <a:r>
              <a:rPr lang="de-DE" sz="1400" spc="-1" dirty="0">
                <a:latin typeface="Arial"/>
              </a:rPr>
              <a:t> and </a:t>
            </a:r>
            <a:r>
              <a:rPr lang="de-DE" sz="1400" spc="-1" dirty="0" err="1">
                <a:latin typeface="Arial"/>
              </a:rPr>
              <a:t>variance</a:t>
            </a:r>
            <a:endParaRPr lang="de-DE" sz="1400" spc="-1" dirty="0">
              <a:latin typeface="Ari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sz="1400" b="0" strike="noStrike" spc="-1" dirty="0">
                <a:latin typeface="Arial"/>
              </a:rPr>
              <a:t>Linear </a:t>
            </a:r>
            <a:r>
              <a:rPr lang="de-DE" sz="1400" b="0" strike="noStrike" spc="-1" dirty="0" err="1">
                <a:latin typeface="Arial"/>
              </a:rPr>
              <a:t>relationship</a:t>
            </a:r>
            <a:r>
              <a:rPr lang="de-DE" sz="1400" b="0" strike="noStrike" spc="-1" dirty="0">
                <a:latin typeface="Arial"/>
              </a:rPr>
              <a:t> </a:t>
            </a:r>
            <a:r>
              <a:rPr lang="de-DE" sz="1400" b="0" strike="noStrike" spc="-1" dirty="0" err="1">
                <a:latin typeface="Arial"/>
              </a:rPr>
              <a:t>between</a:t>
            </a:r>
            <a:r>
              <a:rPr lang="de-DE" sz="1400" b="0" strike="noStrike" spc="-1" dirty="0">
                <a:latin typeface="Arial"/>
              </a:rPr>
              <a:t> MSD and tau </a:t>
            </a:r>
            <a:r>
              <a:rPr lang="de-DE" sz="1400" spc="-1" dirty="0">
                <a:latin typeface="Arial"/>
              </a:rPr>
              <a:t>(</a:t>
            </a:r>
            <a:r>
              <a:rPr lang="de-DE" sz="1400" spc="-1" dirty="0" err="1">
                <a:latin typeface="Arial"/>
              </a:rPr>
              <a:t>Einstein‘s</a:t>
            </a:r>
            <a:r>
              <a:rPr lang="de-DE" sz="1400" spc="-1" dirty="0">
                <a:latin typeface="Arial"/>
              </a:rPr>
              <a:t> </a:t>
            </a:r>
            <a:r>
              <a:rPr lang="de-DE" sz="1400" spc="-1" dirty="0" err="1">
                <a:latin typeface="Arial"/>
              </a:rPr>
              <a:t>relation</a:t>
            </a:r>
            <a:r>
              <a:rPr lang="de-DE" sz="1400" spc="-1" dirty="0">
                <a:latin typeface="Arial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sz="1400" b="0" strike="noStrike" spc="-1" dirty="0">
                <a:latin typeface="Arial"/>
              </a:rPr>
              <a:t>Independence </a:t>
            </a:r>
            <a:r>
              <a:rPr lang="de-DE" sz="1400" b="0" strike="noStrike" spc="-1" dirty="0" err="1">
                <a:latin typeface="Arial"/>
              </a:rPr>
              <a:t>of</a:t>
            </a:r>
            <a:r>
              <a:rPr lang="de-DE" sz="1400" b="0" strike="noStrike" spc="-1" dirty="0">
                <a:latin typeface="Arial"/>
              </a:rPr>
              <a:t> SD </a:t>
            </a:r>
            <a:r>
              <a:rPr lang="de-DE" sz="1400" b="0" strike="noStrike" spc="-1" dirty="0" err="1">
                <a:latin typeface="Arial"/>
              </a:rPr>
              <a:t>samples</a:t>
            </a:r>
            <a:r>
              <a:rPr lang="de-DE" sz="1400" b="0" strike="noStrike" spc="-1" dirty="0">
                <a:latin typeface="Arial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sz="1400" spc="-1" dirty="0">
                <a:latin typeface="Arial"/>
              </a:rPr>
              <a:t>Normal </a:t>
            </a:r>
            <a:r>
              <a:rPr lang="de-DE" sz="1400" spc="-1" dirty="0" err="1">
                <a:latin typeface="Arial"/>
              </a:rPr>
              <a:t>distribution</a:t>
            </a:r>
            <a:r>
              <a:rPr lang="de-DE" sz="1400" spc="-1" dirty="0">
                <a:latin typeface="Arial"/>
              </a:rPr>
              <a:t> </a:t>
            </a:r>
            <a:r>
              <a:rPr lang="de-DE" sz="1400" spc="-1" dirty="0" err="1">
                <a:latin typeface="Arial"/>
              </a:rPr>
              <a:t>of</a:t>
            </a:r>
            <a:r>
              <a:rPr lang="de-DE" sz="1400" spc="-1" dirty="0">
                <a:latin typeface="Arial"/>
              </a:rPr>
              <a:t> SD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sz="1400" b="0" strike="noStrike" spc="-1" dirty="0">
                <a:latin typeface="Arial"/>
              </a:rPr>
              <a:t>Constant </a:t>
            </a:r>
            <a:r>
              <a:rPr lang="de-DE" sz="1400" b="0" strike="noStrike" spc="-1" dirty="0" err="1">
                <a:latin typeface="Arial"/>
              </a:rPr>
              <a:t>variance</a:t>
            </a:r>
            <a:r>
              <a:rPr lang="de-DE" sz="1400" b="0" strike="noStrike" spc="-1" dirty="0">
                <a:latin typeface="Arial"/>
              </a:rPr>
              <a:t> </a:t>
            </a:r>
            <a:r>
              <a:rPr lang="de-DE" sz="1400" spc="-1" dirty="0">
                <a:latin typeface="Arial"/>
              </a:rPr>
              <a:t>in SD </a:t>
            </a:r>
            <a:r>
              <a:rPr lang="de-DE" sz="1400" spc="-1" dirty="0" err="1">
                <a:latin typeface="Arial"/>
              </a:rPr>
              <a:t>as</a:t>
            </a:r>
            <a:r>
              <a:rPr lang="de-DE" sz="1400" spc="-1" dirty="0">
                <a:latin typeface="Arial"/>
              </a:rPr>
              <a:t> a </a:t>
            </a:r>
            <a:r>
              <a:rPr lang="de-DE" sz="1400" spc="-1" dirty="0" err="1">
                <a:latin typeface="Arial"/>
              </a:rPr>
              <a:t>function</a:t>
            </a:r>
            <a:r>
              <a:rPr lang="de-DE" sz="1400" spc="-1" dirty="0">
                <a:latin typeface="Arial"/>
              </a:rPr>
              <a:t> </a:t>
            </a:r>
            <a:r>
              <a:rPr lang="de-DE" sz="1400" spc="-1" dirty="0" err="1">
                <a:latin typeface="Arial"/>
              </a:rPr>
              <a:t>of</a:t>
            </a:r>
            <a:r>
              <a:rPr lang="de-DE" sz="1400" spc="-1" dirty="0">
                <a:latin typeface="Arial"/>
              </a:rPr>
              <a:t> tau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AA142C5-C155-4930-A09A-298F580BED00}"/>
              </a:ext>
            </a:extLst>
          </p:cNvPr>
          <p:cNvSpPr/>
          <p:nvPr/>
        </p:nvSpPr>
        <p:spPr>
          <a:xfrm>
            <a:off x="4734281" y="3969064"/>
            <a:ext cx="612059" cy="154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Shape 4">
            <a:extLst>
              <a:ext uri="{FF2B5EF4-FFF2-40B4-BE49-F238E27FC236}">
                <a16:creationId xmlns:a16="http://schemas.microsoft.com/office/drawing/2014/main" id="{58EAE24C-FBB9-4850-A39D-28CA8E071DDD}"/>
              </a:ext>
            </a:extLst>
          </p:cNvPr>
          <p:cNvSpPr txBox="1"/>
          <p:nvPr/>
        </p:nvSpPr>
        <p:spPr>
          <a:xfrm>
            <a:off x="5581080" y="3801484"/>
            <a:ext cx="3394800" cy="64487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de-DE" strike="noStrike" spc="-1" dirty="0" err="1">
                <a:latin typeface="Arial"/>
              </a:rPr>
              <a:t>Uncertainty</a:t>
            </a:r>
            <a:r>
              <a:rPr lang="de-DE" strike="noStrike" spc="-1" dirty="0">
                <a:latin typeface="Arial"/>
              </a:rPr>
              <a:t> in D </a:t>
            </a:r>
            <a:r>
              <a:rPr lang="de-DE" strike="noStrike" spc="-1" dirty="0" err="1">
                <a:latin typeface="Arial"/>
              </a:rPr>
              <a:t>can</a:t>
            </a:r>
            <a:r>
              <a:rPr lang="de-DE" strike="noStrike" spc="-1" dirty="0">
                <a:latin typeface="Arial"/>
              </a:rPr>
              <a:t> not </a:t>
            </a:r>
            <a:r>
              <a:rPr lang="de-DE" strike="noStrike" spc="-1" dirty="0" err="1">
                <a:latin typeface="Arial"/>
              </a:rPr>
              <a:t>be</a:t>
            </a:r>
            <a:r>
              <a:rPr lang="de-DE" strike="noStrike" spc="-1" dirty="0">
                <a:latin typeface="Arial"/>
              </a:rPr>
              <a:t> </a:t>
            </a:r>
            <a:r>
              <a:rPr lang="de-DE" strike="noStrike" spc="-1" dirty="0" err="1">
                <a:latin typeface="Arial"/>
              </a:rPr>
              <a:t>determined</a:t>
            </a:r>
            <a:endParaRPr lang="de-DE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6125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/>
          <p:cNvPicPr/>
          <p:nvPr/>
        </p:nvPicPr>
        <p:blipFill>
          <a:blip r:embed="rId2"/>
          <a:stretch/>
        </p:blipFill>
        <p:spPr>
          <a:xfrm>
            <a:off x="4991400" y="864000"/>
            <a:ext cx="4152600" cy="2819160"/>
          </a:xfrm>
          <a:prstGeom prst="rect">
            <a:avLst/>
          </a:prstGeom>
          <a:ln>
            <a:noFill/>
          </a:ln>
        </p:spPr>
      </p:pic>
      <p:pic>
        <p:nvPicPr>
          <p:cNvPr id="69" name="Picture 68"/>
          <p:cNvPicPr/>
          <p:nvPr/>
        </p:nvPicPr>
        <p:blipFill>
          <a:blip r:embed="rId3"/>
          <a:stretch/>
        </p:blipFill>
        <p:spPr>
          <a:xfrm>
            <a:off x="566640" y="1584000"/>
            <a:ext cx="4257360" cy="1380600"/>
          </a:xfrm>
          <a:prstGeom prst="rect">
            <a:avLst/>
          </a:prstGeom>
          <a:ln>
            <a:noFill/>
          </a:ln>
        </p:spPr>
      </p:pic>
      <p:sp>
        <p:nvSpPr>
          <p:cNvPr id="70" name="TextShape 1"/>
          <p:cNvSpPr txBox="1"/>
          <p:nvPr/>
        </p:nvSpPr>
        <p:spPr>
          <a:xfrm>
            <a:off x="2088000" y="288000"/>
            <a:ext cx="6135840" cy="36787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de-DE" sz="1800" b="1" strike="noStrike" spc="-1" dirty="0" err="1">
                <a:latin typeface="Arial"/>
              </a:rPr>
              <a:t>Using</a:t>
            </a:r>
            <a:r>
              <a:rPr lang="de-DE" sz="1800" b="1" strike="noStrike" spc="-1" dirty="0">
                <a:latin typeface="Arial"/>
              </a:rPr>
              <a:t> Multiple Independent </a:t>
            </a:r>
            <a:r>
              <a:rPr lang="de-DE" sz="1800" b="1" strike="noStrike" spc="-1" dirty="0" err="1">
                <a:latin typeface="Arial"/>
              </a:rPr>
              <a:t>Simulations</a:t>
            </a:r>
            <a:endParaRPr lang="de-DE" sz="1800" b="1" strike="noStrike" spc="-1" dirty="0">
              <a:latin typeface="Arial"/>
            </a:endParaRPr>
          </a:p>
        </p:txBody>
      </p:sp>
      <p:sp>
        <p:nvSpPr>
          <p:cNvPr id="9" name="TextShape 6">
            <a:extLst>
              <a:ext uri="{FF2B5EF4-FFF2-40B4-BE49-F238E27FC236}">
                <a16:creationId xmlns:a16="http://schemas.microsoft.com/office/drawing/2014/main" id="{314F7FD8-53FE-4251-B8CC-E1A6BC3E2BF2}"/>
              </a:ext>
            </a:extLst>
          </p:cNvPr>
          <p:cNvSpPr txBox="1"/>
          <p:nvPr/>
        </p:nvSpPr>
        <p:spPr>
          <a:xfrm>
            <a:off x="676000" y="3843100"/>
            <a:ext cx="7076880" cy="58332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de-DE" sz="1600" spc="-1" dirty="0">
                <a:latin typeface="Arial"/>
              </a:rPr>
              <a:t>An </a:t>
            </a:r>
            <a:r>
              <a:rPr lang="de-DE" sz="1600" spc="-1" dirty="0" err="1">
                <a:latin typeface="Arial"/>
              </a:rPr>
              <a:t>estimate</a:t>
            </a:r>
            <a:r>
              <a:rPr lang="de-DE" sz="1600" spc="-1" dirty="0">
                <a:latin typeface="Arial"/>
              </a:rPr>
              <a:t> </a:t>
            </a:r>
            <a:r>
              <a:rPr lang="de-DE" sz="1600" spc="-1" dirty="0" err="1">
                <a:latin typeface="Arial"/>
              </a:rPr>
              <a:t>of</a:t>
            </a:r>
            <a:r>
              <a:rPr lang="de-DE" sz="1600" spc="-1" dirty="0">
                <a:latin typeface="Arial"/>
              </a:rPr>
              <a:t> </a:t>
            </a:r>
            <a:r>
              <a:rPr lang="de-DE" sz="1600" spc="-1" dirty="0" err="1">
                <a:latin typeface="Arial"/>
              </a:rPr>
              <a:t>mean</a:t>
            </a:r>
            <a:r>
              <a:rPr lang="de-DE" sz="1600" spc="-1" dirty="0">
                <a:latin typeface="Arial"/>
              </a:rPr>
              <a:t> </a:t>
            </a:r>
            <a:r>
              <a:rPr lang="de-DE" sz="1600" spc="-1" dirty="0" err="1">
                <a:latin typeface="Arial"/>
              </a:rPr>
              <a:t>of</a:t>
            </a:r>
            <a:r>
              <a:rPr lang="de-DE" sz="1600" spc="-1" dirty="0">
                <a:latin typeface="Arial"/>
              </a:rPr>
              <a:t> D and </a:t>
            </a:r>
            <a:r>
              <a:rPr lang="de-DE" sz="1600" spc="-1" dirty="0" err="1">
                <a:latin typeface="Arial"/>
              </a:rPr>
              <a:t>its</a:t>
            </a:r>
            <a:r>
              <a:rPr lang="de-DE" sz="1600" spc="-1" dirty="0">
                <a:latin typeface="Arial"/>
              </a:rPr>
              <a:t> </a:t>
            </a:r>
            <a:r>
              <a:rPr lang="de-DE" sz="1600" spc="-1" dirty="0" err="1">
                <a:latin typeface="Arial"/>
              </a:rPr>
              <a:t>uncertainty</a:t>
            </a:r>
            <a:r>
              <a:rPr lang="de-DE" sz="1600" spc="-1" dirty="0">
                <a:latin typeface="Arial"/>
              </a:rPr>
              <a:t> </a:t>
            </a:r>
            <a:r>
              <a:rPr lang="de-DE" sz="1600" spc="-1" dirty="0" err="1">
                <a:latin typeface="Arial"/>
              </a:rPr>
              <a:t>using</a:t>
            </a:r>
            <a:r>
              <a:rPr lang="de-DE" sz="1600" spc="-1" dirty="0">
                <a:latin typeface="Arial"/>
              </a:rPr>
              <a:t> </a:t>
            </a:r>
            <a:r>
              <a:rPr lang="de-DE" sz="1600" spc="-1" dirty="0" err="1">
                <a:latin typeface="Arial"/>
              </a:rPr>
              <a:t>Students</a:t>
            </a:r>
            <a:r>
              <a:rPr lang="de-DE" sz="1600" spc="-1" dirty="0">
                <a:latin typeface="Arial"/>
              </a:rPr>
              <a:t> t-distribution </a:t>
            </a:r>
            <a:r>
              <a:rPr lang="de-DE" sz="1600" spc="-1" dirty="0" err="1">
                <a:latin typeface="Arial"/>
              </a:rPr>
              <a:t>can</a:t>
            </a:r>
            <a:r>
              <a:rPr lang="de-DE" sz="1600" spc="-1" dirty="0">
                <a:latin typeface="Arial"/>
              </a:rPr>
              <a:t> </a:t>
            </a:r>
            <a:r>
              <a:rPr lang="de-DE" sz="1600" spc="-1" dirty="0" err="1">
                <a:latin typeface="Arial"/>
              </a:rPr>
              <a:t>be</a:t>
            </a:r>
            <a:r>
              <a:rPr lang="de-DE" sz="1600" spc="-1" dirty="0">
                <a:latin typeface="Arial"/>
              </a:rPr>
              <a:t> </a:t>
            </a:r>
            <a:r>
              <a:rPr lang="de-DE" sz="1600" spc="-1" dirty="0" err="1">
                <a:latin typeface="Arial"/>
              </a:rPr>
              <a:t>obtained</a:t>
            </a:r>
            <a:r>
              <a:rPr lang="de-DE" sz="1600" spc="-1" dirty="0">
                <a:latin typeface="Arial"/>
              </a:rPr>
              <a:t> </a:t>
            </a:r>
            <a:r>
              <a:rPr lang="de-DE" sz="1600" spc="-1" dirty="0" err="1">
                <a:latin typeface="Arial"/>
              </a:rPr>
              <a:t>from</a:t>
            </a:r>
            <a:r>
              <a:rPr lang="de-DE" sz="1600" spc="-1" dirty="0">
                <a:latin typeface="Arial"/>
              </a:rPr>
              <a:t> multiple </a:t>
            </a:r>
            <a:r>
              <a:rPr lang="de-DE" sz="1600" spc="-1" dirty="0" err="1">
                <a:latin typeface="Arial"/>
              </a:rPr>
              <a:t>independent</a:t>
            </a:r>
            <a:r>
              <a:rPr lang="de-DE" sz="1600" spc="-1" dirty="0">
                <a:latin typeface="Arial"/>
              </a:rPr>
              <a:t> </a:t>
            </a:r>
            <a:r>
              <a:rPr lang="de-DE" sz="1600" spc="-1" dirty="0" err="1">
                <a:latin typeface="Arial"/>
              </a:rPr>
              <a:t>simulations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10" name="TextShape 6">
            <a:extLst>
              <a:ext uri="{FF2B5EF4-FFF2-40B4-BE49-F238E27FC236}">
                <a16:creationId xmlns:a16="http://schemas.microsoft.com/office/drawing/2014/main" id="{188AF337-9C05-41CC-BECA-DB7DB8DEAD3E}"/>
              </a:ext>
            </a:extLst>
          </p:cNvPr>
          <p:cNvSpPr txBox="1"/>
          <p:nvPr/>
        </p:nvSpPr>
        <p:spPr>
          <a:xfrm>
            <a:off x="732535" y="4514889"/>
            <a:ext cx="7076880" cy="58332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de-DE" sz="1600" spc="-1" dirty="0" err="1">
                <a:latin typeface="Arial"/>
              </a:rPr>
              <a:t>Or</a:t>
            </a:r>
            <a:r>
              <a:rPr lang="de-DE" sz="1600" spc="-1" dirty="0">
                <a:latin typeface="Arial"/>
              </a:rPr>
              <a:t> </a:t>
            </a:r>
            <a:r>
              <a:rPr lang="de-DE" sz="1600" spc="-1" dirty="0" err="1">
                <a:latin typeface="Arial"/>
              </a:rPr>
              <a:t>the</a:t>
            </a:r>
            <a:r>
              <a:rPr lang="de-DE" sz="1600" spc="-1" dirty="0">
                <a:latin typeface="Arial"/>
              </a:rPr>
              <a:t> </a:t>
            </a:r>
            <a:r>
              <a:rPr lang="de-DE" sz="1600" spc="-1" dirty="0" err="1">
                <a:latin typeface="Arial"/>
              </a:rPr>
              <a:t>confidence</a:t>
            </a:r>
            <a:r>
              <a:rPr lang="de-DE" sz="1600" spc="-1" dirty="0">
                <a:latin typeface="Arial"/>
              </a:rPr>
              <a:t> </a:t>
            </a:r>
            <a:r>
              <a:rPr lang="de-DE" sz="1600" spc="-1" dirty="0" err="1">
                <a:latin typeface="Arial"/>
              </a:rPr>
              <a:t>interval</a:t>
            </a:r>
            <a:r>
              <a:rPr lang="de-DE" sz="1600" spc="-1" dirty="0">
                <a:latin typeface="Arial"/>
              </a:rPr>
              <a:t> </a:t>
            </a:r>
            <a:r>
              <a:rPr lang="de-DE" sz="1600" spc="-1" dirty="0" err="1">
                <a:latin typeface="Arial"/>
              </a:rPr>
              <a:t>for</a:t>
            </a:r>
            <a:r>
              <a:rPr lang="de-DE" sz="1600" spc="-1" dirty="0">
                <a:latin typeface="Arial"/>
              </a:rPr>
              <a:t> </a:t>
            </a:r>
            <a:r>
              <a:rPr lang="de-DE" sz="1600" spc="-1" dirty="0" err="1">
                <a:latin typeface="Arial"/>
              </a:rPr>
              <a:t>the</a:t>
            </a:r>
            <a:r>
              <a:rPr lang="de-DE" sz="1600" spc="-1" dirty="0">
                <a:latin typeface="Arial"/>
              </a:rPr>
              <a:t> MSD </a:t>
            </a:r>
            <a:r>
              <a:rPr lang="de-DE" sz="1600" spc="-1" dirty="0" err="1">
                <a:latin typeface="Arial"/>
              </a:rPr>
              <a:t>can</a:t>
            </a:r>
            <a:r>
              <a:rPr lang="de-DE" sz="1600" spc="-1" dirty="0">
                <a:latin typeface="Arial"/>
              </a:rPr>
              <a:t> </a:t>
            </a:r>
            <a:r>
              <a:rPr lang="de-DE" sz="1600" spc="-1" dirty="0" err="1">
                <a:latin typeface="Arial"/>
              </a:rPr>
              <a:t>be</a:t>
            </a:r>
            <a:r>
              <a:rPr lang="de-DE" sz="1600" spc="-1" dirty="0">
                <a:latin typeface="Arial"/>
              </a:rPr>
              <a:t> </a:t>
            </a:r>
            <a:r>
              <a:rPr lang="de-DE" sz="1600" spc="-1" dirty="0" err="1">
                <a:latin typeface="Arial"/>
              </a:rPr>
              <a:t>determined</a:t>
            </a:r>
            <a:r>
              <a:rPr lang="de-DE" sz="1600" spc="-1" dirty="0">
                <a:latin typeface="Arial"/>
              </a:rPr>
              <a:t> </a:t>
            </a:r>
            <a:r>
              <a:rPr lang="de-DE" sz="1600" spc="-1" dirty="0" err="1">
                <a:latin typeface="Arial"/>
              </a:rPr>
              <a:t>invoking</a:t>
            </a:r>
            <a:r>
              <a:rPr lang="de-DE" sz="1600" spc="-1" dirty="0">
                <a:latin typeface="Arial"/>
              </a:rPr>
              <a:t> </a:t>
            </a:r>
            <a:r>
              <a:rPr lang="de-DE" sz="1600" spc="-1" dirty="0" err="1">
                <a:latin typeface="Arial"/>
              </a:rPr>
              <a:t>the</a:t>
            </a:r>
            <a:r>
              <a:rPr lang="de-DE" sz="1600" spc="-1" dirty="0">
                <a:latin typeface="Arial"/>
              </a:rPr>
              <a:t>  </a:t>
            </a:r>
            <a:r>
              <a:rPr lang="de-DE" sz="1600" spc="-1" dirty="0" err="1">
                <a:latin typeface="Arial"/>
              </a:rPr>
              <a:t>central</a:t>
            </a:r>
            <a:r>
              <a:rPr lang="de-DE" sz="1600" spc="-1" dirty="0">
                <a:latin typeface="Arial"/>
              </a:rPr>
              <a:t> </a:t>
            </a:r>
            <a:r>
              <a:rPr lang="de-DE" sz="1600" spc="-1" dirty="0" err="1">
                <a:latin typeface="Arial"/>
              </a:rPr>
              <a:t>limit</a:t>
            </a:r>
            <a:r>
              <a:rPr lang="de-DE" sz="1600" spc="-1" dirty="0">
                <a:latin typeface="Arial"/>
              </a:rPr>
              <a:t> </a:t>
            </a:r>
            <a:r>
              <a:rPr lang="de-DE" sz="1600" spc="-1" dirty="0" err="1">
                <a:latin typeface="Arial"/>
              </a:rPr>
              <a:t>theorem</a:t>
            </a:r>
            <a:r>
              <a:rPr lang="de-DE" sz="1600" spc="-1" dirty="0">
                <a:latin typeface="Arial"/>
              </a:rPr>
              <a:t> </a:t>
            </a:r>
            <a:r>
              <a:rPr lang="de-DE" sz="1600" spc="-1" dirty="0" err="1">
                <a:latin typeface="Arial"/>
              </a:rPr>
              <a:t>if</a:t>
            </a:r>
            <a:r>
              <a:rPr lang="de-DE" sz="1600" spc="-1" dirty="0">
                <a:latin typeface="Arial"/>
              </a:rPr>
              <a:t> sample </a:t>
            </a:r>
            <a:r>
              <a:rPr lang="de-DE" sz="1600" spc="-1" dirty="0" err="1">
                <a:latin typeface="Arial"/>
              </a:rPr>
              <a:t>size</a:t>
            </a:r>
            <a:r>
              <a:rPr lang="de-DE" sz="1600" spc="-1" dirty="0">
                <a:latin typeface="Arial"/>
              </a:rPr>
              <a:t> ~&gt;40.</a:t>
            </a:r>
            <a:endParaRPr lang="de-DE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1821427" y="216000"/>
            <a:ext cx="6452418" cy="36787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de-DE" b="1" strike="noStrike" spc="-1" dirty="0">
                <a:latin typeface="Arial"/>
              </a:rPr>
              <a:t>Diffusion </a:t>
            </a:r>
            <a:r>
              <a:rPr lang="de-DE" b="1" strike="noStrike" spc="-1" dirty="0" err="1">
                <a:latin typeface="Arial"/>
              </a:rPr>
              <a:t>as</a:t>
            </a:r>
            <a:r>
              <a:rPr lang="de-DE" b="1" strike="noStrike" spc="-1" dirty="0">
                <a:latin typeface="Arial"/>
              </a:rPr>
              <a:t> a </a:t>
            </a:r>
            <a:r>
              <a:rPr lang="de-DE" b="1" strike="noStrike" spc="-1" dirty="0" err="1">
                <a:latin typeface="Arial"/>
              </a:rPr>
              <a:t>Function</a:t>
            </a:r>
            <a:r>
              <a:rPr lang="de-DE" b="1" strike="noStrike" spc="-1" dirty="0">
                <a:latin typeface="Arial"/>
              </a:rPr>
              <a:t> </a:t>
            </a:r>
            <a:r>
              <a:rPr lang="de-DE" b="1" strike="noStrike" spc="-1" dirty="0" err="1">
                <a:latin typeface="Arial"/>
              </a:rPr>
              <a:t>of</a:t>
            </a:r>
            <a:r>
              <a:rPr lang="de-DE" b="1" strike="noStrike" spc="-1" dirty="0">
                <a:latin typeface="Arial"/>
              </a:rPr>
              <a:t> Simulation Box </a:t>
            </a:r>
            <a:r>
              <a:rPr lang="de-DE" b="1" strike="noStrike" spc="-1" dirty="0" err="1">
                <a:latin typeface="Arial"/>
              </a:rPr>
              <a:t>Length</a:t>
            </a:r>
            <a:r>
              <a:rPr lang="de-DE" sz="1000" b="1" strike="noStrike" spc="-1" dirty="0">
                <a:latin typeface="Arial"/>
              </a:rPr>
              <a:t>.</a:t>
            </a:r>
          </a:p>
        </p:txBody>
      </p:sp>
      <p:sp>
        <p:nvSpPr>
          <p:cNvPr id="72" name="TextShape 2"/>
          <p:cNvSpPr txBox="1"/>
          <p:nvPr/>
        </p:nvSpPr>
        <p:spPr>
          <a:xfrm>
            <a:off x="792000" y="621720"/>
            <a:ext cx="7352640" cy="51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de-DE" sz="1500" b="0" strike="noStrike" spc="-1" dirty="0">
                <a:latin typeface="Arial"/>
              </a:rPr>
              <a:t>Motion </a:t>
            </a:r>
            <a:r>
              <a:rPr lang="de-DE" sz="1500" b="0" strike="noStrike" spc="-1" dirty="0" err="1">
                <a:latin typeface="Arial"/>
              </a:rPr>
              <a:t>of</a:t>
            </a:r>
            <a:r>
              <a:rPr lang="de-DE" sz="1500" b="0" strike="noStrike" spc="-1" dirty="0">
                <a:latin typeface="Arial"/>
              </a:rPr>
              <a:t> </a:t>
            </a:r>
            <a:r>
              <a:rPr lang="de-DE" sz="1500" b="0" strike="noStrike" spc="-1" dirty="0" err="1">
                <a:latin typeface="Arial"/>
              </a:rPr>
              <a:t>particles</a:t>
            </a:r>
            <a:r>
              <a:rPr lang="de-DE" sz="1500" b="0" strike="noStrike" spc="-1" dirty="0">
                <a:latin typeface="Arial"/>
              </a:rPr>
              <a:t> </a:t>
            </a:r>
            <a:r>
              <a:rPr lang="de-DE" sz="1500" b="0" strike="noStrike" spc="-1" dirty="0" err="1">
                <a:latin typeface="Arial"/>
              </a:rPr>
              <a:t>compromising</a:t>
            </a:r>
            <a:r>
              <a:rPr lang="de-DE" sz="1500" b="0" strike="noStrike" spc="-1" dirty="0">
                <a:latin typeface="Arial"/>
              </a:rPr>
              <a:t> a fluid </a:t>
            </a:r>
            <a:r>
              <a:rPr lang="de-DE" sz="1500" b="0" strike="noStrike" spc="-1" dirty="0" err="1">
                <a:latin typeface="Arial"/>
              </a:rPr>
              <a:t>induces</a:t>
            </a:r>
            <a:r>
              <a:rPr lang="de-DE" sz="1500" b="0" strike="noStrike" spc="-1" dirty="0">
                <a:latin typeface="Arial"/>
              </a:rPr>
              <a:t> a </a:t>
            </a:r>
            <a:r>
              <a:rPr lang="de-DE" sz="1500" b="0" strike="noStrike" spc="-1" dirty="0" err="1">
                <a:latin typeface="Arial"/>
              </a:rPr>
              <a:t>flow</a:t>
            </a:r>
            <a:r>
              <a:rPr lang="de-DE" sz="1500" b="0" strike="noStrike" spc="-1" dirty="0">
                <a:latin typeface="Arial"/>
              </a:rPr>
              <a:t> </a:t>
            </a:r>
            <a:r>
              <a:rPr lang="de-DE" sz="1500" b="0" strike="noStrike" spc="-1" dirty="0" err="1">
                <a:latin typeface="Arial"/>
              </a:rPr>
              <a:t>field</a:t>
            </a:r>
            <a:r>
              <a:rPr lang="de-DE" sz="1500" b="0" strike="noStrike" spc="-1" dirty="0">
                <a:latin typeface="Arial"/>
              </a:rPr>
              <a:t> </a:t>
            </a:r>
            <a:r>
              <a:rPr lang="de-DE" sz="1500" b="0" strike="noStrike" spc="-1" dirty="0" err="1">
                <a:latin typeface="Arial"/>
              </a:rPr>
              <a:t>leading</a:t>
            </a:r>
            <a:r>
              <a:rPr lang="de-DE" sz="1500" b="0" strike="noStrike" spc="-1" dirty="0">
                <a:latin typeface="Arial"/>
              </a:rPr>
              <a:t> </a:t>
            </a:r>
            <a:r>
              <a:rPr lang="de-DE" sz="1500" b="0" strike="noStrike" spc="-1" dirty="0" err="1">
                <a:latin typeface="Arial"/>
              </a:rPr>
              <a:t>to</a:t>
            </a:r>
            <a:r>
              <a:rPr lang="de-DE" sz="1500" b="0" strike="noStrike" spc="-1" dirty="0">
                <a:latin typeface="Arial"/>
              </a:rPr>
              <a:t> </a:t>
            </a:r>
            <a:r>
              <a:rPr lang="de-DE" sz="1500" b="0" strike="noStrike" spc="-1" dirty="0" err="1">
                <a:latin typeface="Arial"/>
              </a:rPr>
              <a:t>hydrodynamic</a:t>
            </a:r>
            <a:endParaRPr lang="de-DE" sz="1500" b="0" strike="noStrike" spc="-1" dirty="0">
              <a:latin typeface="Arial"/>
            </a:endParaRPr>
          </a:p>
          <a:p>
            <a:r>
              <a:rPr lang="de-DE" sz="1500" b="0" strike="noStrike" spc="-1" dirty="0" err="1">
                <a:latin typeface="Arial"/>
              </a:rPr>
              <a:t>interactions</a:t>
            </a:r>
            <a:endParaRPr lang="de-DE" sz="1500" b="0" strike="noStrike" spc="-1" dirty="0">
              <a:latin typeface="Arial"/>
            </a:endParaRPr>
          </a:p>
        </p:txBody>
      </p:sp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7545193" y="1135440"/>
            <a:ext cx="2638080" cy="771120"/>
          </a:xfrm>
          <a:prstGeom prst="rect">
            <a:avLst/>
          </a:prstGeom>
          <a:ln>
            <a:noFill/>
          </a:ln>
        </p:spPr>
      </p:pic>
      <p:sp>
        <p:nvSpPr>
          <p:cNvPr id="74" name="TextShape 3"/>
          <p:cNvSpPr txBox="1"/>
          <p:nvPr/>
        </p:nvSpPr>
        <p:spPr>
          <a:xfrm>
            <a:off x="792000" y="1272809"/>
            <a:ext cx="6633360" cy="302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de-DE" sz="1500" b="0" strike="noStrike" spc="-1" dirty="0">
                <a:latin typeface="Arial"/>
              </a:rPr>
              <a:t>Well </a:t>
            </a:r>
            <a:r>
              <a:rPr lang="de-DE" sz="1500" b="0" strike="noStrike" spc="-1" dirty="0" err="1">
                <a:latin typeface="Arial"/>
              </a:rPr>
              <a:t>known</a:t>
            </a:r>
            <a:r>
              <a:rPr lang="de-DE" sz="1500" b="0" strike="noStrike" spc="-1" dirty="0">
                <a:latin typeface="Arial"/>
              </a:rPr>
              <a:t> </a:t>
            </a:r>
            <a:r>
              <a:rPr lang="de-DE" sz="1500" b="0" strike="noStrike" spc="-1" dirty="0" err="1">
                <a:latin typeface="Arial"/>
              </a:rPr>
              <a:t>is</a:t>
            </a:r>
            <a:r>
              <a:rPr lang="de-DE" sz="1500" b="0" strike="noStrike" spc="-1" dirty="0">
                <a:latin typeface="Arial"/>
              </a:rPr>
              <a:t> </a:t>
            </a:r>
            <a:r>
              <a:rPr lang="de-DE" sz="1500" b="0" strike="noStrike" spc="-1" dirty="0" err="1">
                <a:latin typeface="Arial"/>
              </a:rPr>
              <a:t>this</a:t>
            </a:r>
            <a:r>
              <a:rPr lang="de-DE" sz="1500" b="0" strike="noStrike" spc="-1" dirty="0">
                <a:latin typeface="Arial"/>
              </a:rPr>
              <a:t> </a:t>
            </a:r>
            <a:r>
              <a:rPr lang="de-DE" sz="1500" b="0" strike="noStrike" spc="-1" dirty="0" err="1">
                <a:latin typeface="Arial"/>
              </a:rPr>
              <a:t>correctionfor</a:t>
            </a:r>
            <a:r>
              <a:rPr lang="de-DE" sz="1500" b="0" strike="noStrike" spc="-1" dirty="0">
                <a:latin typeface="Arial"/>
              </a:rPr>
              <a:t> </a:t>
            </a:r>
            <a:r>
              <a:rPr lang="de-DE" sz="1500" b="0" strike="noStrike" spc="-1" dirty="0" err="1">
                <a:latin typeface="Arial"/>
              </a:rPr>
              <a:t>the</a:t>
            </a:r>
            <a:r>
              <a:rPr lang="de-DE" sz="1500" b="0" strike="noStrike" spc="-1" dirty="0">
                <a:latin typeface="Arial"/>
              </a:rPr>
              <a:t> </a:t>
            </a:r>
            <a:r>
              <a:rPr lang="de-DE" sz="1500" b="0" strike="noStrike" spc="-1" dirty="0" err="1">
                <a:latin typeface="Arial"/>
              </a:rPr>
              <a:t>effects</a:t>
            </a:r>
            <a:r>
              <a:rPr lang="de-DE" sz="1500" b="0" strike="noStrike" spc="-1" dirty="0">
                <a:latin typeface="Arial"/>
              </a:rPr>
              <a:t> </a:t>
            </a:r>
            <a:r>
              <a:rPr lang="de-DE" sz="1500" b="0" strike="noStrike" spc="-1" dirty="0" err="1">
                <a:latin typeface="Arial"/>
              </a:rPr>
              <a:t>of</a:t>
            </a:r>
            <a:r>
              <a:rPr lang="de-DE" sz="1500" b="0" strike="noStrike" spc="-1" dirty="0">
                <a:latin typeface="Arial"/>
              </a:rPr>
              <a:t> a finite </a:t>
            </a:r>
            <a:r>
              <a:rPr lang="de-DE" sz="1500" b="0" strike="noStrike" spc="-1" dirty="0" err="1">
                <a:latin typeface="Arial"/>
              </a:rPr>
              <a:t>simulation</a:t>
            </a:r>
            <a:r>
              <a:rPr lang="de-DE" sz="1500" b="0" strike="noStrike" spc="-1" dirty="0">
                <a:latin typeface="Arial"/>
              </a:rPr>
              <a:t> box </a:t>
            </a:r>
            <a:r>
              <a:rPr lang="de-DE" sz="1500" b="0" strike="noStrike" spc="-1" dirty="0" err="1">
                <a:latin typeface="Arial"/>
              </a:rPr>
              <a:t>of</a:t>
            </a:r>
            <a:r>
              <a:rPr lang="de-DE" sz="1500" b="0" strike="noStrike" spc="-1" dirty="0">
                <a:latin typeface="Arial"/>
              </a:rPr>
              <a:t> </a:t>
            </a:r>
            <a:r>
              <a:rPr lang="de-DE" sz="1500" b="0" strike="noStrike" spc="-1" dirty="0" err="1">
                <a:latin typeface="Arial"/>
              </a:rPr>
              <a:t>size</a:t>
            </a:r>
            <a:r>
              <a:rPr lang="de-DE" sz="1500" b="0" strike="noStrike" spc="-1" dirty="0">
                <a:latin typeface="Arial"/>
              </a:rPr>
              <a:t> L</a:t>
            </a:r>
          </a:p>
        </p:txBody>
      </p:sp>
      <p:pic>
        <p:nvPicPr>
          <p:cNvPr id="75" name="Picture 74"/>
          <p:cNvPicPr/>
          <p:nvPr/>
        </p:nvPicPr>
        <p:blipFill>
          <a:blip r:embed="rId3"/>
          <a:stretch/>
        </p:blipFill>
        <p:spPr>
          <a:xfrm>
            <a:off x="462751" y="2246591"/>
            <a:ext cx="4680000" cy="3034800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DADBB1-CCE1-469F-86D5-08C87C5C3376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040312" y="2246591"/>
            <a:ext cx="4680000" cy="30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2956297" y="280625"/>
            <a:ext cx="4019690" cy="36787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de-DE" sz="1800" b="1" strike="noStrike" spc="-1" dirty="0" err="1">
                <a:latin typeface="Arial"/>
              </a:rPr>
              <a:t>Conclusion</a:t>
            </a:r>
            <a:endParaRPr lang="de-DE" sz="1800" b="1" strike="noStrike" spc="-1" dirty="0">
              <a:latin typeface="Arial"/>
            </a:endParaRPr>
          </a:p>
        </p:txBody>
      </p:sp>
      <p:sp>
        <p:nvSpPr>
          <p:cNvPr id="3" name="TextShape 6">
            <a:extLst>
              <a:ext uri="{FF2B5EF4-FFF2-40B4-BE49-F238E27FC236}">
                <a16:creationId xmlns:a16="http://schemas.microsoft.com/office/drawing/2014/main" id="{C18F78F4-4AFA-4E7D-A6CA-FDCB56CCC327}"/>
              </a:ext>
            </a:extLst>
          </p:cNvPr>
          <p:cNvSpPr txBox="1"/>
          <p:nvPr/>
        </p:nvSpPr>
        <p:spPr>
          <a:xfrm>
            <a:off x="1280684" y="834429"/>
            <a:ext cx="7076880" cy="452286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de-DE" sz="1600" b="0" strike="noStrike" spc="-1" dirty="0" err="1">
                <a:latin typeface="Arial"/>
              </a:rPr>
              <a:t>Choose</a:t>
            </a:r>
            <a:r>
              <a:rPr lang="de-DE" sz="1600" b="0" strike="noStrike" spc="-1" dirty="0">
                <a:latin typeface="Arial"/>
              </a:rPr>
              <a:t> </a:t>
            </a:r>
            <a:r>
              <a:rPr lang="de-DE" sz="1600" b="0" strike="noStrike" spc="-1" dirty="0" err="1">
                <a:latin typeface="Arial"/>
              </a:rPr>
              <a:t>the</a:t>
            </a:r>
            <a:r>
              <a:rPr lang="de-DE" sz="1600" b="0" strike="noStrike" spc="-1" dirty="0">
                <a:latin typeface="Arial"/>
              </a:rPr>
              <a:t> </a:t>
            </a:r>
            <a:r>
              <a:rPr lang="de-DE" sz="1600" b="0" strike="noStrike" spc="-1" dirty="0" err="1">
                <a:latin typeface="Arial"/>
              </a:rPr>
              <a:t>correct</a:t>
            </a:r>
            <a:r>
              <a:rPr lang="de-DE" sz="1600" b="0" strike="noStrike" spc="-1" dirty="0">
                <a:latin typeface="Arial"/>
              </a:rPr>
              <a:t> sample </a:t>
            </a:r>
            <a:r>
              <a:rPr lang="de-DE" sz="1600" b="0" strike="noStrike" spc="-1" dirty="0" err="1">
                <a:latin typeface="Arial"/>
              </a:rPr>
              <a:t>interval</a:t>
            </a:r>
            <a:r>
              <a:rPr lang="de-DE" sz="1600" b="0" strike="noStrike" spc="-1" dirty="0">
                <a:latin typeface="Arial"/>
              </a:rPr>
              <a:t> and </a:t>
            </a:r>
            <a:r>
              <a:rPr lang="de-DE" sz="1600" b="0" strike="noStrike" spc="-1" dirty="0" err="1">
                <a:latin typeface="Arial"/>
              </a:rPr>
              <a:t>separation</a:t>
            </a:r>
            <a:r>
              <a:rPr lang="de-DE" sz="1600" b="0" strike="noStrike" spc="-1" dirty="0">
                <a:latin typeface="Arial"/>
              </a:rPr>
              <a:t> </a:t>
            </a:r>
            <a:r>
              <a:rPr lang="de-DE" sz="1600" b="0" strike="noStrike" spc="-1" dirty="0" err="1">
                <a:latin typeface="Arial"/>
              </a:rPr>
              <a:t>to</a:t>
            </a:r>
            <a:r>
              <a:rPr lang="de-DE" sz="1600" b="0" strike="noStrike" spc="-1" dirty="0">
                <a:latin typeface="Arial"/>
              </a:rPr>
              <a:t> </a:t>
            </a:r>
            <a:r>
              <a:rPr lang="de-DE" sz="1600" b="0" strike="noStrike" spc="-1" dirty="0" err="1">
                <a:latin typeface="Arial"/>
              </a:rPr>
              <a:t>achieve</a:t>
            </a:r>
            <a:r>
              <a:rPr lang="de-DE" sz="1600" b="0" strike="noStrike" spc="-1" dirty="0">
                <a:latin typeface="Arial"/>
              </a:rPr>
              <a:t> </a:t>
            </a:r>
            <a:r>
              <a:rPr lang="de-DE" sz="1600" b="0" strike="noStrike" spc="-1" dirty="0" err="1">
                <a:latin typeface="Arial"/>
              </a:rPr>
              <a:t>correlation</a:t>
            </a:r>
            <a:r>
              <a:rPr lang="de-DE" sz="1600" b="0" strike="noStrike" spc="-1" dirty="0">
                <a:latin typeface="Arial"/>
              </a:rPr>
              <a:t> </a:t>
            </a:r>
            <a:r>
              <a:rPr lang="de-DE" sz="1600" b="0" strike="noStrike" spc="-1" dirty="0" err="1">
                <a:latin typeface="Arial"/>
              </a:rPr>
              <a:t>or</a:t>
            </a:r>
            <a:r>
              <a:rPr lang="de-DE" sz="1600" b="0" strike="noStrike" spc="-1" dirty="0">
                <a:latin typeface="Arial"/>
              </a:rPr>
              <a:t> </a:t>
            </a:r>
            <a:r>
              <a:rPr lang="de-DE" sz="1600" b="0" strike="noStrike" spc="-1" dirty="0" err="1">
                <a:latin typeface="Arial"/>
              </a:rPr>
              <a:t>uncorrrelated</a:t>
            </a:r>
            <a:r>
              <a:rPr lang="de-DE" sz="1600" b="0" strike="noStrike" spc="-1" dirty="0">
                <a:latin typeface="Arial"/>
              </a:rPr>
              <a:t> </a:t>
            </a:r>
            <a:r>
              <a:rPr lang="de-DE" sz="1600" b="0" strike="noStrike" spc="-1" dirty="0" err="1">
                <a:latin typeface="Arial"/>
              </a:rPr>
              <a:t>sampling</a:t>
            </a:r>
            <a:r>
              <a:rPr lang="de-DE" sz="1600" b="0" strike="noStrike" spc="-1" dirty="0">
                <a:latin typeface="Arial"/>
              </a:rPr>
              <a:t> </a:t>
            </a:r>
            <a:r>
              <a:rPr lang="de-DE" sz="1600" b="0" strike="noStrike" spc="-1" dirty="0" err="1">
                <a:latin typeface="Arial"/>
              </a:rPr>
              <a:t>depending</a:t>
            </a:r>
            <a:r>
              <a:rPr lang="de-DE" sz="1600" b="0" strike="noStrike" spc="-1" dirty="0">
                <a:latin typeface="Arial"/>
              </a:rPr>
              <a:t> on </a:t>
            </a:r>
            <a:r>
              <a:rPr lang="de-DE" sz="1600" b="0" strike="noStrike" spc="-1" dirty="0" err="1">
                <a:latin typeface="Arial"/>
              </a:rPr>
              <a:t>requirement</a:t>
            </a:r>
            <a:endParaRPr lang="de-DE" sz="1600" b="0" strike="noStrike" spc="-1" dirty="0">
              <a:latin typeface="Arial"/>
            </a:endParaRPr>
          </a:p>
          <a:p>
            <a:endParaRPr lang="de-DE" sz="1600" spc="-1" dirty="0">
              <a:latin typeface="Arial"/>
            </a:endParaRPr>
          </a:p>
          <a:p>
            <a:r>
              <a:rPr lang="de-DE" sz="1600" b="0" strike="noStrike" spc="-1" dirty="0" err="1">
                <a:latin typeface="Arial"/>
              </a:rPr>
              <a:t>Uncertainty</a:t>
            </a:r>
            <a:r>
              <a:rPr lang="de-DE" sz="1600" b="0" strike="noStrike" spc="-1" dirty="0">
                <a:latin typeface="Arial"/>
              </a:rPr>
              <a:t> </a:t>
            </a:r>
            <a:r>
              <a:rPr lang="de-DE" sz="1600" b="0" strike="noStrike" spc="-1" dirty="0" err="1">
                <a:latin typeface="Arial"/>
              </a:rPr>
              <a:t>of</a:t>
            </a:r>
            <a:r>
              <a:rPr lang="de-DE" sz="1600" b="0" strike="noStrike" spc="-1" dirty="0">
                <a:latin typeface="Arial"/>
              </a:rPr>
              <a:t> D </a:t>
            </a:r>
            <a:r>
              <a:rPr lang="de-DE" sz="1600" b="0" strike="noStrike" spc="-1" dirty="0" err="1">
                <a:latin typeface="Arial"/>
              </a:rPr>
              <a:t>can</a:t>
            </a:r>
            <a:r>
              <a:rPr lang="de-DE" sz="1600" b="0" strike="noStrike" spc="-1" dirty="0">
                <a:latin typeface="Arial"/>
              </a:rPr>
              <a:t> not </a:t>
            </a:r>
            <a:r>
              <a:rPr lang="de-DE" sz="1600" b="0" strike="noStrike" spc="-1" dirty="0" err="1">
                <a:latin typeface="Arial"/>
              </a:rPr>
              <a:t>be</a:t>
            </a:r>
            <a:r>
              <a:rPr lang="de-DE" sz="1600" b="0" strike="noStrike" spc="-1" dirty="0">
                <a:latin typeface="Arial"/>
              </a:rPr>
              <a:t> </a:t>
            </a:r>
            <a:r>
              <a:rPr lang="de-DE" sz="1600" b="0" strike="noStrike" spc="-1" dirty="0" err="1">
                <a:latin typeface="Arial"/>
              </a:rPr>
              <a:t>obtained</a:t>
            </a:r>
            <a:r>
              <a:rPr lang="de-DE" sz="1600" b="0" strike="noStrike" spc="-1" dirty="0">
                <a:latin typeface="Arial"/>
              </a:rPr>
              <a:t> </a:t>
            </a:r>
            <a:r>
              <a:rPr lang="de-DE" sz="1600" b="0" strike="noStrike" spc="-1" dirty="0" err="1">
                <a:latin typeface="Arial"/>
              </a:rPr>
              <a:t>from</a:t>
            </a:r>
            <a:r>
              <a:rPr lang="de-DE" sz="1600" b="0" strike="noStrike" spc="-1" dirty="0">
                <a:latin typeface="Arial"/>
              </a:rPr>
              <a:t> linear </a:t>
            </a:r>
            <a:r>
              <a:rPr lang="de-DE" sz="1600" b="0" strike="noStrike" spc="-1" dirty="0" err="1">
                <a:latin typeface="Arial"/>
              </a:rPr>
              <a:t>regression</a:t>
            </a:r>
            <a:r>
              <a:rPr lang="de-DE" sz="1600" b="0" strike="noStrike" spc="-1" dirty="0">
                <a:latin typeface="Arial"/>
              </a:rPr>
              <a:t> </a:t>
            </a:r>
            <a:r>
              <a:rPr lang="de-DE" sz="1600" b="0" strike="noStrike" spc="-1" dirty="0" err="1">
                <a:latin typeface="Arial"/>
              </a:rPr>
              <a:t>fitting</a:t>
            </a:r>
            <a:r>
              <a:rPr lang="de-DE" sz="1600" b="0" strike="noStrike" spc="-1" dirty="0">
                <a:latin typeface="Arial"/>
              </a:rPr>
              <a:t> </a:t>
            </a:r>
            <a:r>
              <a:rPr lang="de-DE" sz="1600" b="0" strike="noStrike" spc="-1" dirty="0" err="1">
                <a:latin typeface="Arial"/>
              </a:rPr>
              <a:t>as</a:t>
            </a:r>
            <a:r>
              <a:rPr lang="de-DE" sz="1600" b="0" strike="noStrike" spc="-1" dirty="0">
                <a:latin typeface="Arial"/>
              </a:rPr>
              <a:t> normal </a:t>
            </a:r>
            <a:r>
              <a:rPr lang="de-DE" sz="1600" b="0" strike="noStrike" spc="-1" dirty="0" err="1">
                <a:latin typeface="Arial"/>
              </a:rPr>
              <a:t>distribution</a:t>
            </a:r>
            <a:r>
              <a:rPr lang="de-DE" sz="1600" b="0" strike="noStrike" spc="-1" dirty="0">
                <a:latin typeface="Arial"/>
              </a:rPr>
              <a:t> and </a:t>
            </a:r>
            <a:r>
              <a:rPr lang="de-DE" sz="1600" b="0" strike="noStrike" spc="-1" dirty="0" err="1">
                <a:latin typeface="Arial"/>
              </a:rPr>
              <a:t>homoscedasticity</a:t>
            </a:r>
            <a:r>
              <a:rPr lang="de-DE" sz="1600" b="0" strike="noStrike" spc="-1" dirty="0">
                <a:latin typeface="Arial"/>
              </a:rPr>
              <a:t> </a:t>
            </a:r>
            <a:r>
              <a:rPr lang="de-DE" sz="1600" b="0" strike="noStrike" spc="-1" dirty="0" err="1">
                <a:latin typeface="Arial"/>
              </a:rPr>
              <a:t>are</a:t>
            </a:r>
            <a:r>
              <a:rPr lang="de-DE" sz="1600" b="0" strike="noStrike" spc="-1" dirty="0">
                <a:latin typeface="Arial"/>
              </a:rPr>
              <a:t> </a:t>
            </a:r>
            <a:r>
              <a:rPr lang="de-DE" sz="1600" b="0" strike="noStrike" spc="-1" dirty="0" err="1">
                <a:latin typeface="Arial"/>
              </a:rPr>
              <a:t>violated</a:t>
            </a:r>
            <a:endParaRPr lang="de-DE" sz="1600" b="0" strike="noStrike" spc="-1" dirty="0">
              <a:latin typeface="Arial"/>
            </a:endParaRPr>
          </a:p>
          <a:p>
            <a:endParaRPr lang="de-DE" sz="1600" spc="-1" dirty="0">
              <a:latin typeface="Arial"/>
            </a:endParaRPr>
          </a:p>
          <a:p>
            <a:r>
              <a:rPr lang="de-DE" sz="1600" b="0" strike="noStrike" spc="-1" dirty="0">
                <a:latin typeface="Arial"/>
              </a:rPr>
              <a:t>But </a:t>
            </a:r>
            <a:r>
              <a:rPr lang="de-DE" sz="1600" b="0" strike="noStrike" spc="-1" dirty="0" err="1">
                <a:latin typeface="Arial"/>
              </a:rPr>
              <a:t>Muliple</a:t>
            </a:r>
            <a:r>
              <a:rPr lang="de-DE" sz="1600" b="0" strike="noStrike" spc="-1" dirty="0">
                <a:latin typeface="Arial"/>
              </a:rPr>
              <a:t> Independent </a:t>
            </a:r>
            <a:r>
              <a:rPr lang="de-DE" sz="1600" b="0" strike="noStrike" spc="-1" dirty="0" err="1">
                <a:latin typeface="Arial"/>
              </a:rPr>
              <a:t>Simulations</a:t>
            </a:r>
            <a:r>
              <a:rPr lang="de-DE" sz="1600" b="0" strike="noStrike" spc="-1" dirty="0">
                <a:latin typeface="Arial"/>
              </a:rPr>
              <a:t> </a:t>
            </a:r>
            <a:r>
              <a:rPr lang="de-DE" sz="1600" b="0" strike="noStrike" spc="-1" dirty="0" err="1">
                <a:latin typeface="Arial"/>
              </a:rPr>
              <a:t>can</a:t>
            </a:r>
            <a:r>
              <a:rPr lang="de-DE" sz="1600" b="0" strike="noStrike" spc="-1" dirty="0">
                <a:latin typeface="Arial"/>
              </a:rPr>
              <a:t> </a:t>
            </a:r>
            <a:r>
              <a:rPr lang="de-DE" sz="1600" b="0" strike="noStrike" spc="-1" dirty="0" err="1">
                <a:latin typeface="Arial"/>
              </a:rPr>
              <a:t>be</a:t>
            </a:r>
            <a:r>
              <a:rPr lang="de-DE" sz="1600" b="0" strike="noStrike" spc="-1" dirty="0">
                <a:latin typeface="Arial"/>
              </a:rPr>
              <a:t> </a:t>
            </a:r>
            <a:r>
              <a:rPr lang="de-DE" sz="1600" b="0" strike="noStrike" spc="-1" dirty="0" err="1">
                <a:latin typeface="Arial"/>
              </a:rPr>
              <a:t>used</a:t>
            </a:r>
            <a:r>
              <a:rPr lang="de-DE" sz="1600" b="0" strike="noStrike" spc="-1" dirty="0">
                <a:latin typeface="Arial"/>
              </a:rPr>
              <a:t> </a:t>
            </a:r>
            <a:r>
              <a:rPr lang="de-DE" sz="1600" b="0" strike="noStrike" spc="-1" dirty="0" err="1">
                <a:latin typeface="Arial"/>
              </a:rPr>
              <a:t>to</a:t>
            </a:r>
            <a:r>
              <a:rPr lang="de-DE" sz="1600" b="0" strike="noStrike" spc="-1" dirty="0">
                <a:latin typeface="Arial"/>
              </a:rPr>
              <a:t> </a:t>
            </a:r>
            <a:r>
              <a:rPr lang="de-DE" sz="1600" b="0" strike="noStrike" spc="-1" dirty="0" err="1">
                <a:latin typeface="Arial"/>
              </a:rPr>
              <a:t>calculate</a:t>
            </a:r>
            <a:r>
              <a:rPr lang="de-DE" sz="1600" b="0" strike="noStrike" spc="-1" dirty="0">
                <a:latin typeface="Arial"/>
              </a:rPr>
              <a:t> </a:t>
            </a:r>
            <a:r>
              <a:rPr lang="de-DE" sz="1600" b="0" strike="noStrike" spc="-1" dirty="0" err="1">
                <a:latin typeface="Arial"/>
              </a:rPr>
              <a:t>the</a:t>
            </a:r>
            <a:r>
              <a:rPr lang="de-DE" sz="1600" b="0" strike="noStrike" spc="-1" dirty="0">
                <a:latin typeface="Arial"/>
              </a:rPr>
              <a:t> </a:t>
            </a:r>
            <a:r>
              <a:rPr lang="de-DE" sz="1600" b="0" strike="noStrike" spc="-1" dirty="0" err="1">
                <a:latin typeface="Arial"/>
              </a:rPr>
              <a:t>uncertainty</a:t>
            </a:r>
            <a:r>
              <a:rPr lang="de-DE" sz="1600" b="0" strike="noStrike" spc="-1" dirty="0">
                <a:latin typeface="Arial"/>
              </a:rPr>
              <a:t> in D</a:t>
            </a:r>
          </a:p>
          <a:p>
            <a:endParaRPr lang="de-DE" sz="1600" spc="-1" dirty="0">
              <a:latin typeface="Arial"/>
            </a:endParaRPr>
          </a:p>
          <a:p>
            <a:r>
              <a:rPr lang="de-DE" sz="1600" b="0" strike="noStrike" spc="-1" dirty="0">
                <a:latin typeface="Arial"/>
              </a:rPr>
              <a:t>Multiple Independent </a:t>
            </a:r>
            <a:r>
              <a:rPr lang="de-DE" sz="1600" b="0" strike="noStrike" spc="-1" dirty="0" err="1">
                <a:latin typeface="Arial"/>
              </a:rPr>
              <a:t>Calculations</a:t>
            </a:r>
            <a:r>
              <a:rPr lang="de-DE" sz="1600" b="0" strike="noStrike" spc="-1" dirty="0">
                <a:latin typeface="Arial"/>
              </a:rPr>
              <a:t> also </a:t>
            </a:r>
            <a:r>
              <a:rPr lang="de-DE" sz="1600" b="0" strike="noStrike" spc="-1" dirty="0" err="1">
                <a:latin typeface="Arial"/>
              </a:rPr>
              <a:t>show</a:t>
            </a:r>
            <a:r>
              <a:rPr lang="de-DE" sz="1600" b="0" strike="noStrike" spc="-1" dirty="0">
                <a:latin typeface="Arial"/>
              </a:rPr>
              <a:t> </a:t>
            </a:r>
            <a:r>
              <a:rPr lang="de-DE" sz="1600" b="0" strike="noStrike" spc="-1" dirty="0" err="1">
                <a:latin typeface="Arial"/>
              </a:rPr>
              <a:t>that</a:t>
            </a:r>
            <a:r>
              <a:rPr lang="de-DE" sz="1600" b="0" strike="noStrike" spc="-1" dirty="0">
                <a:latin typeface="Arial"/>
              </a:rPr>
              <a:t> </a:t>
            </a:r>
            <a:r>
              <a:rPr lang="de-DE" sz="1600" b="0" strike="noStrike" spc="-1" dirty="0" err="1">
                <a:latin typeface="Arial"/>
              </a:rPr>
              <a:t>the</a:t>
            </a:r>
            <a:r>
              <a:rPr lang="de-DE" sz="1600" b="0" strike="noStrike" spc="-1" dirty="0">
                <a:latin typeface="Arial"/>
              </a:rPr>
              <a:t> MSD </a:t>
            </a:r>
            <a:r>
              <a:rPr lang="de-DE" sz="1600" b="0" strike="noStrike" spc="-1" dirty="0" err="1">
                <a:latin typeface="Arial"/>
              </a:rPr>
              <a:t>from</a:t>
            </a:r>
            <a:r>
              <a:rPr lang="de-DE" sz="1600" b="0" strike="noStrike" spc="-1" dirty="0">
                <a:latin typeface="Arial"/>
              </a:rPr>
              <a:t> 2 MD </a:t>
            </a:r>
            <a:r>
              <a:rPr lang="de-DE" sz="1600" b="0" strike="noStrike" spc="-1" dirty="0" err="1">
                <a:latin typeface="Arial"/>
              </a:rPr>
              <a:t>simulations</a:t>
            </a:r>
            <a:r>
              <a:rPr lang="de-DE" sz="1600" b="0" strike="noStrike" spc="-1" dirty="0">
                <a:latin typeface="Arial"/>
              </a:rPr>
              <a:t> </a:t>
            </a:r>
            <a:r>
              <a:rPr lang="de-DE" sz="1600" b="0" strike="noStrike" spc="-1" dirty="0" err="1">
                <a:latin typeface="Arial"/>
              </a:rPr>
              <a:t>can</a:t>
            </a:r>
            <a:r>
              <a:rPr lang="de-DE" sz="1600" b="0" strike="noStrike" spc="-1" dirty="0">
                <a:latin typeface="Arial"/>
              </a:rPr>
              <a:t> </a:t>
            </a:r>
            <a:r>
              <a:rPr lang="de-DE" sz="1600" b="0" strike="noStrike" spc="-1" dirty="0" err="1">
                <a:latin typeface="Arial"/>
              </a:rPr>
              <a:t>be</a:t>
            </a:r>
            <a:r>
              <a:rPr lang="de-DE" sz="1600" b="0" strike="noStrike" spc="-1" dirty="0">
                <a:latin typeface="Arial"/>
              </a:rPr>
              <a:t> </a:t>
            </a:r>
            <a:r>
              <a:rPr lang="de-DE" sz="1600" b="0" strike="noStrike" spc="-1" dirty="0" err="1">
                <a:latin typeface="Arial"/>
              </a:rPr>
              <a:t>statistically</a:t>
            </a:r>
            <a:r>
              <a:rPr lang="de-DE" sz="1600" b="0" strike="noStrike" spc="-1" dirty="0">
                <a:latin typeface="Arial"/>
              </a:rPr>
              <a:t> different </a:t>
            </a:r>
            <a:r>
              <a:rPr lang="de-DE" sz="1600" b="0" strike="noStrike" spc="-1" dirty="0" err="1">
                <a:latin typeface="Arial"/>
              </a:rPr>
              <a:t>even</a:t>
            </a:r>
            <a:r>
              <a:rPr lang="de-DE" sz="1600" b="0" strike="noStrike" spc="-1" dirty="0">
                <a:latin typeface="Arial"/>
              </a:rPr>
              <a:t> </a:t>
            </a:r>
            <a:r>
              <a:rPr lang="de-DE" sz="1600" b="0" strike="noStrike" spc="-1" dirty="0" err="1">
                <a:latin typeface="Arial"/>
              </a:rPr>
              <a:t>for</a:t>
            </a:r>
            <a:r>
              <a:rPr lang="de-DE" sz="1600" b="0" strike="noStrike" spc="-1" dirty="0">
                <a:latin typeface="Arial"/>
              </a:rPr>
              <a:t> </a:t>
            </a:r>
            <a:r>
              <a:rPr lang="de-DE" sz="1600" b="0" strike="noStrike" spc="-1" dirty="0" err="1">
                <a:latin typeface="Arial"/>
              </a:rPr>
              <a:t>long</a:t>
            </a:r>
            <a:r>
              <a:rPr lang="de-DE" sz="1600" b="0" strike="noStrike" spc="-1" dirty="0">
                <a:latin typeface="Arial"/>
              </a:rPr>
              <a:t> </a:t>
            </a:r>
            <a:r>
              <a:rPr lang="de-DE" sz="1600" b="0" strike="noStrike" spc="-1" dirty="0" err="1">
                <a:latin typeface="Arial"/>
              </a:rPr>
              <a:t>simulations</a:t>
            </a:r>
            <a:r>
              <a:rPr lang="de-DE" sz="1600" b="0" strike="noStrike" spc="-1" dirty="0">
                <a:latin typeface="Arial"/>
              </a:rPr>
              <a:t> (</a:t>
            </a:r>
            <a:r>
              <a:rPr lang="de-DE" sz="1600" b="0" strike="noStrike" spc="-1" dirty="0" err="1">
                <a:latin typeface="Arial"/>
              </a:rPr>
              <a:t>simulation</a:t>
            </a:r>
            <a:r>
              <a:rPr lang="de-DE" sz="1600" b="0" strike="noStrike" spc="-1" dirty="0">
                <a:latin typeface="Arial"/>
              </a:rPr>
              <a:t> time not </a:t>
            </a:r>
            <a:r>
              <a:rPr lang="de-DE" sz="1600" b="0" strike="noStrike" spc="-1" dirty="0" err="1">
                <a:latin typeface="Arial"/>
              </a:rPr>
              <a:t>long</a:t>
            </a:r>
            <a:r>
              <a:rPr lang="de-DE" sz="1600" b="0" strike="noStrike" spc="-1" dirty="0">
                <a:latin typeface="Arial"/>
              </a:rPr>
              <a:t> </a:t>
            </a:r>
            <a:r>
              <a:rPr lang="de-DE" sz="1600" b="0" strike="noStrike" spc="-1" dirty="0" err="1">
                <a:latin typeface="Arial"/>
              </a:rPr>
              <a:t>enough</a:t>
            </a:r>
            <a:r>
              <a:rPr lang="de-DE" sz="1600" b="0" strike="noStrike" spc="-1" dirty="0">
                <a:latin typeface="Arial"/>
              </a:rPr>
              <a:t> </a:t>
            </a:r>
            <a:r>
              <a:rPr lang="de-DE" sz="1600" b="0" strike="noStrike" spc="-1" dirty="0" err="1">
                <a:latin typeface="Arial"/>
              </a:rPr>
              <a:t>to</a:t>
            </a:r>
            <a:r>
              <a:rPr lang="de-DE" sz="1600" b="0" strike="noStrike" spc="-1" dirty="0">
                <a:latin typeface="Arial"/>
              </a:rPr>
              <a:t> </a:t>
            </a:r>
            <a:r>
              <a:rPr lang="de-DE" sz="1600" b="0" strike="noStrike" spc="-1" dirty="0" err="1">
                <a:latin typeface="Arial"/>
              </a:rPr>
              <a:t>erase</a:t>
            </a:r>
            <a:r>
              <a:rPr lang="de-DE" sz="1600" b="0" strike="noStrike" spc="-1" dirty="0">
                <a:latin typeface="Arial"/>
              </a:rPr>
              <a:t> </a:t>
            </a:r>
            <a:r>
              <a:rPr lang="de-DE" sz="1600" b="0" strike="noStrike" spc="-1" dirty="0" err="1">
                <a:latin typeface="Arial"/>
              </a:rPr>
              <a:t>memory</a:t>
            </a:r>
            <a:r>
              <a:rPr lang="de-DE" sz="1600" b="0" strike="noStrike" spc="-1" dirty="0">
                <a:latin typeface="Arial"/>
              </a:rPr>
              <a:t> </a:t>
            </a:r>
            <a:r>
              <a:rPr lang="de-DE" sz="1600" b="0" strike="noStrike" spc="-1" dirty="0" err="1">
                <a:latin typeface="Arial"/>
              </a:rPr>
              <a:t>of</a:t>
            </a:r>
            <a:r>
              <a:rPr lang="de-DE" sz="1600" b="0" strike="noStrike" spc="-1" dirty="0">
                <a:latin typeface="Arial"/>
              </a:rPr>
              <a:t> </a:t>
            </a:r>
            <a:r>
              <a:rPr lang="de-DE" sz="1600" b="0" strike="noStrike" spc="-1" dirty="0" err="1">
                <a:latin typeface="Arial"/>
              </a:rPr>
              <a:t>intial</a:t>
            </a:r>
            <a:r>
              <a:rPr lang="de-DE" sz="1600" b="0" strike="noStrike" spc="-1" dirty="0">
                <a:latin typeface="Arial"/>
              </a:rPr>
              <a:t> </a:t>
            </a:r>
            <a:r>
              <a:rPr lang="de-DE" sz="1600" b="0" strike="noStrike" spc="-1" dirty="0" err="1">
                <a:latin typeface="Arial"/>
              </a:rPr>
              <a:t>state</a:t>
            </a:r>
            <a:r>
              <a:rPr lang="de-DE" sz="1600" b="0" strike="noStrike" spc="-1" dirty="0">
                <a:latin typeface="Arial"/>
              </a:rPr>
              <a:t>)</a:t>
            </a:r>
          </a:p>
          <a:p>
            <a:endParaRPr lang="de-DE" sz="1600" spc="-1" dirty="0">
              <a:latin typeface="Arial"/>
            </a:endParaRPr>
          </a:p>
          <a:p>
            <a:r>
              <a:rPr lang="de-DE" sz="1600" b="0" strike="noStrike" spc="-1" dirty="0">
                <a:latin typeface="Arial"/>
              </a:rPr>
              <a:t> </a:t>
            </a:r>
          </a:p>
          <a:p>
            <a:endParaRPr lang="de-DE" sz="1600" spc="-1" dirty="0">
              <a:latin typeface="Arial"/>
            </a:endParaRPr>
          </a:p>
          <a:p>
            <a:endParaRPr lang="de-DE" sz="1600" spc="-1" dirty="0">
              <a:latin typeface="Arial"/>
            </a:endParaRPr>
          </a:p>
          <a:p>
            <a:endParaRPr lang="de-DE" sz="1600" b="0" strike="noStrike" spc="-1" dirty="0">
              <a:latin typeface="Arial"/>
            </a:endParaRPr>
          </a:p>
          <a:p>
            <a:endParaRPr lang="de-DE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429</Words>
  <Application>Microsoft Office PowerPoint</Application>
  <PresentationFormat>Custom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Frederik Zysk</cp:lastModifiedBy>
  <cp:revision>43</cp:revision>
  <dcterms:created xsi:type="dcterms:W3CDTF">2021-06-17T14:18:44Z</dcterms:created>
  <dcterms:modified xsi:type="dcterms:W3CDTF">2021-06-18T00:36:51Z</dcterms:modified>
  <dc:language>de-DE</dc:language>
</cp:coreProperties>
</file>