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sldIdLst>
    <p:sldId id="280" r:id="rId2"/>
    <p:sldId id="308" r:id="rId3"/>
    <p:sldId id="260" r:id="rId4"/>
    <p:sldId id="257" r:id="rId5"/>
    <p:sldId id="258" r:id="rId6"/>
    <p:sldId id="307" r:id="rId7"/>
    <p:sldId id="305" r:id="rId8"/>
    <p:sldId id="286" r:id="rId9"/>
    <p:sldId id="312" r:id="rId10"/>
    <p:sldId id="313" r:id="rId11"/>
    <p:sldId id="314" r:id="rId12"/>
    <p:sldId id="315" r:id="rId13"/>
    <p:sldId id="327" r:id="rId14"/>
    <p:sldId id="317" r:id="rId15"/>
    <p:sldId id="316" r:id="rId16"/>
    <p:sldId id="318" r:id="rId17"/>
    <p:sldId id="319" r:id="rId18"/>
    <p:sldId id="320" r:id="rId19"/>
    <p:sldId id="274" r:id="rId20"/>
    <p:sldId id="321" r:id="rId21"/>
    <p:sldId id="322" r:id="rId22"/>
    <p:sldId id="323" r:id="rId23"/>
    <p:sldId id="324" r:id="rId24"/>
    <p:sldId id="325" r:id="rId25"/>
    <p:sldId id="326" r:id="rId26"/>
    <p:sldId id="277" r:id="rId27"/>
    <p:sldId id="283" r:id="rId28"/>
    <p:sldId id="278" r:id="rId29"/>
    <p:sldId id="310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77" autoAdjust="0"/>
  </p:normalViewPr>
  <p:slideViewPr>
    <p:cSldViewPr>
      <p:cViewPr>
        <p:scale>
          <a:sx n="90" d="100"/>
          <a:sy n="90" d="100"/>
        </p:scale>
        <p:origin x="-41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5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C7828-7ED0-457C-9DD5-32CE7E05E00F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1B0F8-E809-4FF4-ABC7-0E890E944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B0F8-E809-4FF4-ABC7-0E890E944B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0CACAF1-20CB-48FC-AE26-881EC6235659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A95-3D77-45E0-87E6-C5BC5780691E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13E303E-DAF9-41F5-AB19-34F59C9C5152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7CD-D147-4303-81E5-A93816FCB6A7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8311-D2F4-4323-98EE-E2E8D57F7FBE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12A587F-ED23-4F94-84D8-EAB70BF37DF1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11C93B-E9E3-443F-AD4F-8C4A0F94C1F7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8B60-53BB-4299-BFA6-1B7F36F8A0B7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B1F0-E61C-4AB3-8AC0-0F1CC1453788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A85A-2914-4845-B83B-6310B0E24AD8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BC36B1D-FC64-46C4-B35C-45FFF7F75DC8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A2F898-CABB-4AC9-977A-CA780D2B9E3A}" type="datetime1">
              <a:rPr lang="en-US" smtClean="0"/>
              <a:pPr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51B889-2601-4F6F-B76D-5DC57DC39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Convex hull algorithms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algorithm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Achievement and future work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9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Quadrilateral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Four boundary points calculation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Vertically lowest (bottom-most) point</a:t>
            </a:r>
          </a:p>
          <a:p>
            <a:pPr lvl="1">
              <a:buFont typeface="Courier New" pitchFamily="49" charset="0"/>
              <a:buChar char="o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Vertically highest (top-most) point</a:t>
            </a:r>
          </a:p>
          <a:p>
            <a:pPr lvl="1">
              <a:buFont typeface="Courier New" pitchFamily="49" charset="0"/>
              <a:buChar char="o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Left-most point</a:t>
            </a:r>
          </a:p>
          <a:p>
            <a:pPr lvl="1">
              <a:buFont typeface="Courier New" pitchFamily="49" charset="0"/>
              <a:buChar char="o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Right-most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Quadrilateral (Cont..)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Drawing Quadrilateral</a:t>
            </a:r>
            <a:r>
              <a:rPr lang="en-US" sz="2400" b="1" cap="sm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four points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Points inside Quadrilateral </a:t>
            </a:r>
          </a:p>
          <a:p>
            <a:pPr lvl="1">
              <a:buFont typeface="Courier New" pitchFamily="49" charset="0"/>
              <a:buChar char="o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Not hull points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Removal of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Quadrilateral (Cont..)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5" descr="convex_hul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94759" y="1600200"/>
            <a:ext cx="6092117" cy="3733800"/>
          </a:xfrm>
        </p:spPr>
      </p:pic>
      <p:sp>
        <p:nvSpPr>
          <p:cNvPr id="6" name="Rectangle 5"/>
          <p:cNvSpPr/>
          <p:nvPr/>
        </p:nvSpPr>
        <p:spPr>
          <a:xfrm>
            <a:off x="2209800" y="5752214"/>
            <a:ext cx="409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Figure 1: Building Quadrilateral</a:t>
            </a:r>
            <a:r>
              <a:rPr lang="en-US" b="1" cap="small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Quadrilateral (Cont..)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38" y="1866623"/>
            <a:ext cx="6249273" cy="3086377"/>
          </a:xfrm>
        </p:spPr>
      </p:pic>
      <p:sp>
        <p:nvSpPr>
          <p:cNvPr id="6" name="Rectangle 5"/>
          <p:cNvSpPr/>
          <p:nvPr/>
        </p:nvSpPr>
        <p:spPr>
          <a:xfrm>
            <a:off x="2209800" y="5752214"/>
            <a:ext cx="424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Figure 2: Checking non hull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Quadrilateral (Cont..)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25" y="1600200"/>
            <a:ext cx="6591299" cy="3657600"/>
          </a:xfrm>
        </p:spPr>
      </p:pic>
      <p:sp>
        <p:nvSpPr>
          <p:cNvPr id="7" name="Rectangle 6"/>
          <p:cNvSpPr/>
          <p:nvPr/>
        </p:nvSpPr>
        <p:spPr>
          <a:xfrm>
            <a:off x="2743200" y="5715000"/>
            <a:ext cx="537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Figure 3: Elimination Of Points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nside Quadrilateral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Another optimization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Drawing four triangles </a:t>
            </a:r>
          </a:p>
          <a:p>
            <a:pPr lvl="1">
              <a:buFont typeface="Courier New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Using edges from quadrilateral </a:t>
            </a:r>
          </a:p>
          <a:p>
            <a:pPr marL="365760" lvl="1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Four furthest points in</a:t>
            </a:r>
          </a:p>
          <a:p>
            <a:pPr lvl="2">
              <a:buFont typeface="Arial" pitchFamily="34" charset="0"/>
              <a:buChar char="•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top-right</a:t>
            </a:r>
          </a:p>
          <a:p>
            <a:pPr lvl="2">
              <a:buFont typeface="Arial" pitchFamily="34" charset="0"/>
              <a:buChar char="•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top-left</a:t>
            </a:r>
          </a:p>
          <a:p>
            <a:pPr lvl="2">
              <a:buFont typeface="Arial" pitchFamily="34" charset="0"/>
              <a:buChar char="•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bottom-right</a:t>
            </a:r>
          </a:p>
          <a:p>
            <a:pPr lvl="2">
              <a:buFont typeface="Arial" pitchFamily="34" charset="0"/>
              <a:buChar char="•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bottom-left regions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Triangulation (Cont..)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Points inside triangles</a:t>
            </a:r>
          </a:p>
          <a:p>
            <a:pPr lvl="1">
              <a:buFont typeface="Courier New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Also not hull points</a:t>
            </a:r>
          </a:p>
          <a:p>
            <a:pPr lvl="1">
              <a:buFont typeface="Courier New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lvl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Removal of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Triangulation(Cont..)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70" y="1676097"/>
            <a:ext cx="6878010" cy="3429303"/>
          </a:xfrm>
        </p:spPr>
      </p:pic>
      <p:sp>
        <p:nvSpPr>
          <p:cNvPr id="6" name="Rectangle 5"/>
          <p:cNvSpPr/>
          <p:nvPr/>
        </p:nvSpPr>
        <p:spPr>
          <a:xfrm>
            <a:off x="2971800" y="5410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4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Triangulation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Triangulation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3" descr="convex_hull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58342" y="1600200"/>
            <a:ext cx="6262266" cy="3581400"/>
          </a:xfrm>
        </p:spPr>
      </p:pic>
      <p:sp>
        <p:nvSpPr>
          <p:cNvPr id="6" name="Rectangle 5"/>
          <p:cNvSpPr/>
          <p:nvPr/>
        </p:nvSpPr>
        <p:spPr>
          <a:xfrm>
            <a:off x="2667000" y="5561196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Figure 5: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Elimination Of Points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Inside Triangles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algorithm is implemented in C++.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Compiler: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Code::Blocks 10.05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Specification: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5790" lvl="1" indent="-285750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Processor: Core 2 Duo</a:t>
            </a:r>
          </a:p>
          <a:p>
            <a:pPr marL="605790" lvl="1" indent="-285750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Processor Speed: 2.20 GHz </a:t>
            </a:r>
          </a:p>
          <a:p>
            <a:pPr marL="605790" lvl="1" indent="-285750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Ram: 2 GB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Line fitting.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Non-crossing matching.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Robotics(Hidden object determination).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Efficiency frontier analysis.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Feature extraction.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and 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Building quadrilateral using four extreme points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5638800"/>
            <a:ext cx="3463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Building Quadrilateral</a:t>
            </a:r>
            <a:r>
              <a:rPr lang="en-US" b="1" cap="small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7" y="2286000"/>
            <a:ext cx="6268325" cy="31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</a:t>
            </a:r>
            <a:r>
              <a:rPr lang="en-US" dirty="0" smtClean="0"/>
              <a:t>Result (Cont..)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Eliminating points which is inside the quadrilateral.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1"/>
            <a:ext cx="6258799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5638800"/>
            <a:ext cx="537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Elimination Of Points Inside Quadrilateral</a:t>
            </a:r>
          </a:p>
        </p:txBody>
      </p:sp>
    </p:spTree>
    <p:extLst>
      <p:ext uri="{BB962C8B-B14F-4D97-AF65-F5344CB8AC3E}">
        <p14:creationId xmlns:p14="http://schemas.microsoft.com/office/powerpoint/2010/main" val="28653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 (Cont..)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Triangulation using another four extreme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6249273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5867400"/>
            <a:ext cx="25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Triangulation </a:t>
            </a:r>
          </a:p>
        </p:txBody>
      </p:sp>
    </p:spTree>
    <p:extLst>
      <p:ext uri="{BB962C8B-B14F-4D97-AF65-F5344CB8AC3E}">
        <p14:creationId xmlns:p14="http://schemas.microsoft.com/office/powerpoint/2010/main" val="25504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 (Cont..)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Eliminating the points which are inside the triangles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6258799" cy="2962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5399" y="57150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Figure 9: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Elimination Of Points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Inside Triangles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 (Cont..)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Points that are exists.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1"/>
            <a:ext cx="6220694" cy="289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89703" y="5562600"/>
            <a:ext cx="2738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10: Existing Points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 (Cont..)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applying Graham’s Scan to these points we get the convex hull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6258799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3672" y="5867400"/>
            <a:ext cx="248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11: Convex Hull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Performance </a:t>
            </a:r>
            <a:r>
              <a:rPr lang="en-US" dirty="0"/>
              <a:t>Comparison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72882005"/>
              </p:ext>
            </p:extLst>
          </p:nvPr>
        </p:nvGraphicFramePr>
        <p:xfrm>
          <a:off x="914400" y="1905000"/>
          <a:ext cx="7467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Input Size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Our Modification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Graham Scan’s Algorithm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0.00000 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0.00000 Sec</a:t>
                      </a: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10000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0.03100 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0.04600 Sec</a:t>
                      </a: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100000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0.42200 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0.67000 Sec</a:t>
                      </a: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1000000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4.69600 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8.22100 Sec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of points very large</a:t>
            </a:r>
          </a:p>
          <a:p>
            <a:pPr marL="365760" lvl="1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Evenly distributed points</a:t>
            </a:r>
          </a:p>
          <a:p>
            <a:pPr marL="365760" lvl="1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All points not hull point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Gift wrapping algorithm, Internet: http://en.wikipedia.org/wiki/Gift_wrapping_algorithm, September 25, 2011. </a:t>
            </a:r>
          </a:p>
          <a:p>
            <a:r>
              <a:rPr lang="en-US" dirty="0" smtClean="0"/>
              <a:t>[2] Graham's Scanning, Internet:  http://www.personal.kent.edu/~rmuhamma/Compgeometry/MyCG/ConvexHull/GrahamScan/grahamScan.htm, September 27,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main objective of this research work is </a:t>
            </a:r>
            <a:r>
              <a:rPr lang="en-US" dirty="0"/>
              <a:t>to </a:t>
            </a:r>
            <a:r>
              <a:rPr lang="en-US" dirty="0" smtClean="0"/>
              <a:t>devise a graham scan algorithm </a:t>
            </a:r>
            <a:r>
              <a:rPr lang="en-US" dirty="0"/>
              <a:t>that </a:t>
            </a:r>
            <a:r>
              <a:rPr lang="en-US" dirty="0" smtClean="0"/>
              <a:t>use point elimination technique </a:t>
            </a:r>
            <a:r>
              <a:rPr lang="en-US" dirty="0"/>
              <a:t>and find whether it is better than the existing </a:t>
            </a:r>
            <a:r>
              <a:rPr lang="en-US" dirty="0" smtClean="0"/>
              <a:t>graham scan algorithm for convex hull problem.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81200" y="2133600"/>
            <a:ext cx="5181600" cy="1981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Thank You very much  for your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patient hearing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889-2601-4F6F-B76D-5DC57DC39B1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set of points is convex if for any two points p and q in the set, the line segment </a:t>
            </a:r>
            <a:r>
              <a:rPr lang="en-US" dirty="0" err="1" smtClean="0"/>
              <a:t>pq</a:t>
            </a:r>
            <a:r>
              <a:rPr lang="en-US" dirty="0" smtClean="0"/>
              <a:t> is completely in the 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Convex hull- Smallest convex set containing all the points.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59227"/>
              </p:ext>
            </p:extLst>
          </p:nvPr>
        </p:nvGraphicFramePr>
        <p:xfrm>
          <a:off x="1600200" y="4114800"/>
          <a:ext cx="5825516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Bitmap Image" r:id="rId3" imgW="8628571" imgH="2610214" progId="PBrush">
                  <p:embed/>
                </p:oleObj>
              </mc:Choice>
              <mc:Fallback>
                <p:oleObj name="Bitmap Image" r:id="rId3" imgW="8628571" imgH="2610214" progId="PBrush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5825516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Properties of 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There are two main properties of convex hulls:</a:t>
            </a:r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All </a:t>
            </a:r>
            <a:r>
              <a:rPr lang="en-US" sz="2800" dirty="0"/>
              <a:t>of the points in the final polygon must be indented </a:t>
            </a:r>
            <a:r>
              <a:rPr lang="en-US" sz="2800" dirty="0">
                <a:solidFill>
                  <a:srgbClr val="C00000"/>
                </a:solidFill>
              </a:rPr>
              <a:t>outwards</a:t>
            </a:r>
            <a:r>
              <a:rPr lang="en-US" sz="2800" dirty="0"/>
              <a:t>, or more formally, </a:t>
            </a:r>
            <a:r>
              <a:rPr lang="en-US" sz="2800" dirty="0">
                <a:solidFill>
                  <a:srgbClr val="C00000"/>
                </a:solidFill>
              </a:rPr>
              <a:t>convex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most </a:t>
            </a:r>
            <a:r>
              <a:rPr lang="en-US" sz="2800" dirty="0">
                <a:solidFill>
                  <a:srgbClr val="C00000"/>
                </a:solidFill>
              </a:rPr>
              <a:t>extreme point </a:t>
            </a:r>
            <a:r>
              <a:rPr lang="en-US" sz="2800" dirty="0"/>
              <a:t>on any axis is part of the convex hull.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Gift wrapping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Graham scan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Quick Hull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Divide and Conquer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Monotone chain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Incremental convex hull algorithm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Marriage-before-conquest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Chan's algorithm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Convex Hull Algorithms</a:t>
            </a:r>
          </a:p>
        </p:txBody>
      </p:sp>
      <p:sp>
        <p:nvSpPr>
          <p:cNvPr id="444419" name="Rectangle 1027"/>
          <p:cNvSpPr>
            <a:spLocks noChangeArrowheads="1"/>
          </p:cNvSpPr>
          <p:nvPr/>
        </p:nvSpPr>
        <p:spPr bwMode="auto">
          <a:xfrm>
            <a:off x="762000" y="1600200"/>
            <a:ext cx="8229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  	  	Speed  	  	Discovered by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Brute Force 	  	O(n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  	[Anon, the dark ages]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Gift Wrapping  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O(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  	[Chand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Kapur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1970]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Graham Scan 	  	O(n log n) 	[Graham, 1972]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Jarvis’ March 		O(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	[Jarvis, 1973]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QuickHull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  	O(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  	[Eddy, 1977], 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Bykat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1978]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Divide-and-Conquer   	O(n log n)   	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Preparata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Hong, 1977]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Monotone Chain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O(n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 n)   	[Andrew, 1979]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Incremental 	  	O(n log n)   	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Kallay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1984]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Marriage-before- Conquest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O(n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 h)  	[Kirkpatrick &amp; Seidel, 1986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Chan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O(n log h)  	[Timothy Chan, 1996]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/>
          </a:p>
        </p:txBody>
      </p:sp>
      <p:sp>
        <p:nvSpPr>
          <p:cNvPr id="6148" name="Line 1028"/>
          <p:cNvSpPr>
            <a:spLocks noChangeShapeType="1"/>
          </p:cNvSpPr>
          <p:nvPr/>
        </p:nvSpPr>
        <p:spPr bwMode="auto">
          <a:xfrm flipV="1">
            <a:off x="609600" y="1943100"/>
            <a:ext cx="822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40458C"/>
              </a:solidFill>
            </a:endParaRPr>
          </a:p>
        </p:txBody>
      </p:sp>
      <p:sp>
        <p:nvSpPr>
          <p:cNvPr id="6149" name="Line 1029"/>
          <p:cNvSpPr>
            <a:spLocks noChangeShapeType="1"/>
          </p:cNvSpPr>
          <p:nvPr/>
        </p:nvSpPr>
        <p:spPr bwMode="auto">
          <a:xfrm>
            <a:off x="3200400" y="1524000"/>
            <a:ext cx="0" cy="4572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40458C"/>
              </a:solidFill>
            </a:endParaRPr>
          </a:p>
        </p:txBody>
      </p:sp>
      <p:sp>
        <p:nvSpPr>
          <p:cNvPr id="6150" name="Line 1030"/>
          <p:cNvSpPr>
            <a:spLocks noChangeShapeType="1"/>
          </p:cNvSpPr>
          <p:nvPr/>
        </p:nvSpPr>
        <p:spPr bwMode="auto">
          <a:xfrm>
            <a:off x="5041900" y="1524000"/>
            <a:ext cx="0" cy="4572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40458C"/>
              </a:solidFill>
            </a:endParaRPr>
          </a:p>
        </p:txBody>
      </p:sp>
      <p:sp>
        <p:nvSpPr>
          <p:cNvPr id="6151" name="Line 1031"/>
          <p:cNvSpPr>
            <a:spLocks noChangeShapeType="1"/>
          </p:cNvSpPr>
          <p:nvPr/>
        </p:nvSpPr>
        <p:spPr bwMode="auto">
          <a:xfrm flipV="1">
            <a:off x="609600" y="1511300"/>
            <a:ext cx="822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40458C"/>
              </a:solidFill>
            </a:endParaRPr>
          </a:p>
        </p:txBody>
      </p:sp>
      <p:sp>
        <p:nvSpPr>
          <p:cNvPr id="6152" name="Line 1032"/>
          <p:cNvSpPr>
            <a:spLocks noChangeShapeType="1"/>
          </p:cNvSpPr>
          <p:nvPr/>
        </p:nvSpPr>
        <p:spPr bwMode="auto">
          <a:xfrm flipV="1">
            <a:off x="622300" y="6096000"/>
            <a:ext cx="822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40458C"/>
              </a:solidFill>
            </a:endParaRPr>
          </a:p>
        </p:txBody>
      </p:sp>
      <p:sp>
        <p:nvSpPr>
          <p:cNvPr id="6153" name="Line 1033"/>
          <p:cNvSpPr>
            <a:spLocks noChangeShapeType="1"/>
          </p:cNvSpPr>
          <p:nvPr/>
        </p:nvSpPr>
        <p:spPr bwMode="auto">
          <a:xfrm>
            <a:off x="8851900" y="1524000"/>
            <a:ext cx="0" cy="4572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40458C"/>
              </a:solidFill>
            </a:endParaRPr>
          </a:p>
        </p:txBody>
      </p:sp>
      <p:sp>
        <p:nvSpPr>
          <p:cNvPr id="6154" name="Line 1034"/>
          <p:cNvSpPr>
            <a:spLocks noChangeShapeType="1"/>
          </p:cNvSpPr>
          <p:nvPr/>
        </p:nvSpPr>
        <p:spPr bwMode="auto">
          <a:xfrm>
            <a:off x="596900" y="1511300"/>
            <a:ext cx="0" cy="4572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40458C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Points reduction from input dataset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Elimination of non-hull points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Applying any O(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algorithm on existing points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Expected better run-time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Reduction 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51B889-2601-4F6F-B76D-5DC57DC39B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 8 optimal points by</a:t>
            </a:r>
          </a:p>
          <a:p>
            <a:pPr lvl="1">
              <a:buFont typeface="Courier New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Building Quadrilateral </a:t>
            </a:r>
          </a:p>
          <a:p>
            <a:pPr marL="36576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Triangulation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Removal of points inside 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Quadrilateral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Triangles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1333</TotalTime>
  <Words>622</Words>
  <Application>Microsoft Office PowerPoint</Application>
  <PresentationFormat>On-screen Show (4:3)</PresentationFormat>
  <Paragraphs>203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Median</vt:lpstr>
      <vt:lpstr>Bitmap Image</vt:lpstr>
      <vt:lpstr>Presentation Outlines </vt:lpstr>
      <vt:lpstr>     Motivation</vt:lpstr>
      <vt:lpstr>Objective</vt:lpstr>
      <vt:lpstr>Introduction</vt:lpstr>
      <vt:lpstr>Properties of Convex hull</vt:lpstr>
      <vt:lpstr>Convex Hull Algorithms</vt:lpstr>
      <vt:lpstr>Comparison of Convex Hull Algorithms</vt:lpstr>
      <vt:lpstr>Our Proposed Algorithm</vt:lpstr>
      <vt:lpstr>Point Reduction Procedure</vt:lpstr>
      <vt:lpstr>Building Quadrilateral</vt:lpstr>
      <vt:lpstr>Building Quadrilateral (Cont..)</vt:lpstr>
      <vt:lpstr>Building Quadrilateral (Cont..)</vt:lpstr>
      <vt:lpstr>Building Quadrilateral (Cont..)</vt:lpstr>
      <vt:lpstr>Building Quadrilateral (Cont..)</vt:lpstr>
      <vt:lpstr>Triangulation</vt:lpstr>
      <vt:lpstr>Triangulation (Cont..)</vt:lpstr>
      <vt:lpstr>Triangulation(Cont..)</vt:lpstr>
      <vt:lpstr>Triangulation (Cont.)</vt:lpstr>
      <vt:lpstr>Implementation</vt:lpstr>
      <vt:lpstr>Experiment and Result</vt:lpstr>
      <vt:lpstr>Experiment and Result (Cont..)</vt:lpstr>
      <vt:lpstr>Experiment and Result (Cont..)</vt:lpstr>
      <vt:lpstr>Experiment and Result (Cont..)</vt:lpstr>
      <vt:lpstr>Experiment and Result (Cont..)</vt:lpstr>
      <vt:lpstr>Experiment and Result (Cont..)</vt:lpstr>
      <vt:lpstr> Performance Comparison </vt:lpstr>
      <vt:lpstr>Achievement</vt:lpstr>
      <vt:lpstr>Future Work</vt:lpstr>
      <vt:lpstr>References</vt:lpstr>
      <vt:lpstr>Thank You very much  for your  patient hearing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Sumon</dc:creator>
  <cp:lastModifiedBy>N</cp:lastModifiedBy>
  <cp:revision>392</cp:revision>
  <dcterms:created xsi:type="dcterms:W3CDTF">2011-11-13T11:12:45Z</dcterms:created>
  <dcterms:modified xsi:type="dcterms:W3CDTF">2013-12-06T17:29:23Z</dcterms:modified>
</cp:coreProperties>
</file>