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51" r:id="rId3"/>
    <p:sldId id="352" r:id="rId4"/>
    <p:sldId id="322" r:id="rId5"/>
    <p:sldId id="323" r:id="rId6"/>
    <p:sldId id="325" r:id="rId7"/>
    <p:sldId id="340" r:id="rId8"/>
    <p:sldId id="326" r:id="rId9"/>
    <p:sldId id="337" r:id="rId10"/>
    <p:sldId id="342" r:id="rId11"/>
    <p:sldId id="330" r:id="rId12"/>
    <p:sldId id="328" r:id="rId13"/>
    <p:sldId id="338" r:id="rId14"/>
    <p:sldId id="329" r:id="rId15"/>
    <p:sldId id="349" r:id="rId16"/>
    <p:sldId id="350" r:id="rId17"/>
    <p:sldId id="331" r:id="rId18"/>
    <p:sldId id="327" r:id="rId19"/>
    <p:sldId id="332" r:id="rId20"/>
    <p:sldId id="344" r:id="rId21"/>
    <p:sldId id="333" r:id="rId22"/>
    <p:sldId id="305" r:id="rId23"/>
    <p:sldId id="308" r:id="rId24"/>
    <p:sldId id="345" r:id="rId25"/>
    <p:sldId id="312" r:id="rId26"/>
    <p:sldId id="313" r:id="rId27"/>
    <p:sldId id="314" r:id="rId28"/>
    <p:sldId id="315" r:id="rId29"/>
    <p:sldId id="286" r:id="rId30"/>
    <p:sldId id="346" r:id="rId31"/>
    <p:sldId id="299" r:id="rId32"/>
    <p:sldId id="354" r:id="rId33"/>
    <p:sldId id="300" r:id="rId34"/>
    <p:sldId id="355" r:id="rId35"/>
    <p:sldId id="303" r:id="rId36"/>
    <p:sldId id="347" r:id="rId37"/>
    <p:sldId id="334" r:id="rId38"/>
    <p:sldId id="335" r:id="rId39"/>
    <p:sldId id="336" r:id="rId40"/>
    <p:sldId id="290" r:id="rId41"/>
    <p:sldId id="348"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E7EB6B4-0564-4DB4-83ED-E1022A31BBEF}">
          <p14:sldIdLst>
            <p14:sldId id="256"/>
          </p14:sldIdLst>
        </p14:section>
        <p14:section name="Agenda" id="{30ED169A-CCA0-45B6-94BF-B0B9EF858D84}">
          <p14:sldIdLst>
            <p14:sldId id="351"/>
          </p14:sldIdLst>
        </p14:section>
        <p14:section name="Introduction" id="{3942EE2C-CA36-468A-AAD3-BE3A2984BFDC}">
          <p14:sldIdLst>
            <p14:sldId id="352"/>
            <p14:sldId id="322"/>
            <p14:sldId id="323"/>
            <p14:sldId id="325"/>
            <p14:sldId id="340"/>
            <p14:sldId id="326"/>
          </p14:sldIdLst>
        </p14:section>
        <p14:section name="Literature Survey" id="{162B6B61-187E-4CFF-9BC7-907A87BE4750}">
          <p14:sldIdLst>
            <p14:sldId id="337"/>
            <p14:sldId id="342"/>
            <p14:sldId id="330"/>
            <p14:sldId id="328"/>
            <p14:sldId id="338"/>
            <p14:sldId id="329"/>
            <p14:sldId id="349"/>
            <p14:sldId id="350"/>
          </p14:sldIdLst>
        </p14:section>
        <p14:section name="Design and Analysis" id="{230F838E-54FE-4211-847C-B5164314E6D5}">
          <p14:sldIdLst>
            <p14:sldId id="331"/>
            <p14:sldId id="327"/>
            <p14:sldId id="332"/>
            <p14:sldId id="344"/>
            <p14:sldId id="333"/>
            <p14:sldId id="305"/>
            <p14:sldId id="308"/>
            <p14:sldId id="345"/>
            <p14:sldId id="312"/>
            <p14:sldId id="313"/>
            <p14:sldId id="314"/>
            <p14:sldId id="315"/>
          </p14:sldIdLst>
        </p14:section>
        <p14:section name="Results,Discussions" id="{135D995D-AD17-4E01-A958-573C81A11ADA}">
          <p14:sldIdLst>
            <p14:sldId id="286"/>
            <p14:sldId id="346"/>
            <p14:sldId id="299"/>
            <p14:sldId id="354"/>
            <p14:sldId id="300"/>
            <p14:sldId id="355"/>
            <p14:sldId id="303"/>
          </p14:sldIdLst>
        </p14:section>
        <p14:section name="Conclusion and Future Enhancements" id="{87C09541-0524-4DFF-8AB8-1F729A3E3E32}">
          <p14:sldIdLst>
            <p14:sldId id="347"/>
          </p14:sldIdLst>
        </p14:section>
        <p14:section name="Future Enhancements" id="{ACA3A4F0-F4E6-4F86-BB45-74BF7664BF10}">
          <p14:sldIdLst>
            <p14:sldId id="334"/>
            <p14:sldId id="335"/>
          </p14:sldIdLst>
        </p14:section>
        <p14:section name="Project Extension - Phase 2" id="{B56809EC-7904-4108-873A-D7230E8ABD83}">
          <p14:sldIdLst>
            <p14:sldId id="336"/>
          </p14:sldIdLst>
        </p14:section>
        <p14:section name="References" id="{755850DA-D192-4DD2-A4EB-5A1F10AC03BF}">
          <p14:sldIdLst>
            <p14:sldId id="290"/>
            <p14:sldId id="348"/>
          </p14:sldIdLst>
        </p14:section>
        <p14:section name="Thank You" id="{3A6BF7B5-7453-48C6-A572-F876477B6EA2}">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471"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5BB97-637C-4E6E-9E72-800174C652BD}" type="datetimeFigureOut">
              <a:rPr lang="en-IN" smtClean="0"/>
              <a:t>28-01-2022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4C97A-40AA-4CFA-BB3B-2B5C478F79E7}" type="slidenum">
              <a:rPr lang="en-IN" smtClean="0"/>
              <a:t>‹#›</a:t>
            </a:fld>
            <a:endParaRPr lang="en-IN"/>
          </a:p>
        </p:txBody>
      </p:sp>
    </p:spTree>
    <p:extLst>
      <p:ext uri="{BB962C8B-B14F-4D97-AF65-F5344CB8AC3E}">
        <p14:creationId xmlns:p14="http://schemas.microsoft.com/office/powerpoint/2010/main" val="192777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a:t>
            </a:fld>
            <a:endParaRPr lang="en-IN"/>
          </a:p>
        </p:txBody>
      </p:sp>
    </p:spTree>
    <p:extLst>
      <p:ext uri="{BB962C8B-B14F-4D97-AF65-F5344CB8AC3E}">
        <p14:creationId xmlns:p14="http://schemas.microsoft.com/office/powerpoint/2010/main" val="304415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4</a:t>
            </a:fld>
            <a:endParaRPr lang="en-IN"/>
          </a:p>
        </p:txBody>
      </p:sp>
    </p:spTree>
    <p:extLst>
      <p:ext uri="{BB962C8B-B14F-4D97-AF65-F5344CB8AC3E}">
        <p14:creationId xmlns:p14="http://schemas.microsoft.com/office/powerpoint/2010/main" val="20124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13</a:t>
            </a:fld>
            <a:endParaRPr lang="en-IN"/>
          </a:p>
        </p:txBody>
      </p:sp>
    </p:spTree>
    <p:extLst>
      <p:ext uri="{BB962C8B-B14F-4D97-AF65-F5344CB8AC3E}">
        <p14:creationId xmlns:p14="http://schemas.microsoft.com/office/powerpoint/2010/main" val="39204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22</a:t>
            </a:fld>
            <a:endParaRPr lang="en-IN"/>
          </a:p>
        </p:txBody>
      </p:sp>
    </p:spTree>
    <p:extLst>
      <p:ext uri="{BB962C8B-B14F-4D97-AF65-F5344CB8AC3E}">
        <p14:creationId xmlns:p14="http://schemas.microsoft.com/office/powerpoint/2010/main" val="72877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33</a:t>
            </a:fld>
            <a:endParaRPr lang="en-IN"/>
          </a:p>
        </p:txBody>
      </p:sp>
    </p:spTree>
    <p:extLst>
      <p:ext uri="{BB962C8B-B14F-4D97-AF65-F5344CB8AC3E}">
        <p14:creationId xmlns:p14="http://schemas.microsoft.com/office/powerpoint/2010/main" val="358729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24C97A-40AA-4CFA-BB3B-2B5C478F79E7}" type="slidenum">
              <a:rPr lang="en-IN" smtClean="0"/>
              <a:t>34</a:t>
            </a:fld>
            <a:endParaRPr lang="en-IN"/>
          </a:p>
        </p:txBody>
      </p:sp>
    </p:spTree>
    <p:extLst>
      <p:ext uri="{BB962C8B-B14F-4D97-AF65-F5344CB8AC3E}">
        <p14:creationId xmlns:p14="http://schemas.microsoft.com/office/powerpoint/2010/main" val="160550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alpha val="0"/>
              </a:schemeClr>
            </a:gs>
            <a:gs pos="85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E76-57F2-4183-9ECA-AC0AE59C10C5}"/>
              </a:ext>
            </a:extLst>
          </p:cNvPr>
          <p:cNvSpPr>
            <a:spLocks noGrp="1"/>
          </p:cNvSpPr>
          <p:nvPr>
            <p:ph type="ctrTitle"/>
          </p:nvPr>
        </p:nvSpPr>
        <p:spPr>
          <a:xfrm>
            <a:off x="576072" y="976981"/>
            <a:ext cx="11036808" cy="2095143"/>
          </a:xfrm>
        </p:spPr>
        <p:txBody>
          <a:bodyPr>
            <a:normAutofit/>
          </a:bodyPr>
          <a:lstStyle/>
          <a:p>
            <a:pPr algn="ctr"/>
            <a:r>
              <a:rPr lang="en-IN" sz="4400" b="1" dirty="0">
                <a:ea typeface="Cambria Math" panose="02040503050406030204" pitchFamily="18" charset="0"/>
              </a:rPr>
              <a:t>USB 3.0-based Super Speed Data Acquisition Systems</a:t>
            </a:r>
          </a:p>
        </p:txBody>
      </p:sp>
      <p:sp>
        <p:nvSpPr>
          <p:cNvPr id="3" name="Subtitle 2">
            <a:extLst>
              <a:ext uri="{FF2B5EF4-FFF2-40B4-BE49-F238E27FC236}">
                <a16:creationId xmlns:a16="http://schemas.microsoft.com/office/drawing/2014/main" id="{54ECE601-C19F-4756-9658-B1B46E0F0028}"/>
              </a:ext>
            </a:extLst>
          </p:cNvPr>
          <p:cNvSpPr>
            <a:spLocks noGrp="1"/>
          </p:cNvSpPr>
          <p:nvPr>
            <p:ph type="subTitle" idx="1"/>
          </p:nvPr>
        </p:nvSpPr>
        <p:spPr>
          <a:xfrm>
            <a:off x="706701" y="4976790"/>
            <a:ext cx="11036808" cy="2463627"/>
          </a:xfrm>
        </p:spPr>
        <p:txBody>
          <a:bodyPr>
            <a:normAutofit/>
          </a:bodyPr>
          <a:lstStyle/>
          <a:p>
            <a:r>
              <a:rPr lang="en-IN" sz="2200" b="1" u="sng" dirty="0">
                <a:latin typeface="+mj-lt"/>
                <a:ea typeface="Cambria Math" panose="02040503050406030204" pitchFamily="18" charset="0"/>
              </a:rPr>
              <a:t>Project Guides:</a:t>
            </a:r>
          </a:p>
          <a:p>
            <a:endParaRPr lang="en-IN" sz="1400" b="1" dirty="0">
              <a:latin typeface="Cambria Math" panose="02040503050406030204" pitchFamily="18" charset="0"/>
              <a:ea typeface="Cambria Math" panose="02040503050406030204" pitchFamily="18" charset="0"/>
            </a:endParaRPr>
          </a:p>
        </p:txBody>
      </p:sp>
      <p:graphicFrame>
        <p:nvGraphicFramePr>
          <p:cNvPr id="5" name="Table 5">
            <a:extLst>
              <a:ext uri="{FF2B5EF4-FFF2-40B4-BE49-F238E27FC236}">
                <a16:creationId xmlns:a16="http://schemas.microsoft.com/office/drawing/2014/main" id="{F3735220-8871-4130-9CB0-698502DF94C9}"/>
              </a:ext>
            </a:extLst>
          </p:cNvPr>
          <p:cNvGraphicFramePr>
            <a:graphicFrameLocks noGrp="1"/>
          </p:cNvGraphicFramePr>
          <p:nvPr>
            <p:extLst>
              <p:ext uri="{D42A27DB-BD31-4B8C-83A1-F6EECF244321}">
                <p14:modId xmlns:p14="http://schemas.microsoft.com/office/powerpoint/2010/main" val="2163239479"/>
              </p:ext>
            </p:extLst>
          </p:nvPr>
        </p:nvGraphicFramePr>
        <p:xfrm>
          <a:off x="576072" y="5608698"/>
          <a:ext cx="11036808" cy="518160"/>
        </p:xfrm>
        <a:graphic>
          <a:graphicData uri="http://schemas.openxmlformats.org/drawingml/2006/table">
            <a:tbl>
              <a:tblPr firstRow="1" bandRow="1">
                <a:tableStyleId>{2D5ABB26-0587-4C30-8999-92F81FD0307C}</a:tableStyleId>
              </a:tblPr>
              <a:tblGrid>
                <a:gridCol w="2759202">
                  <a:extLst>
                    <a:ext uri="{9D8B030D-6E8A-4147-A177-3AD203B41FA5}">
                      <a16:colId xmlns:a16="http://schemas.microsoft.com/office/drawing/2014/main" val="3122712223"/>
                    </a:ext>
                  </a:extLst>
                </a:gridCol>
                <a:gridCol w="2759202">
                  <a:extLst>
                    <a:ext uri="{9D8B030D-6E8A-4147-A177-3AD203B41FA5}">
                      <a16:colId xmlns:a16="http://schemas.microsoft.com/office/drawing/2014/main" val="2018806179"/>
                    </a:ext>
                  </a:extLst>
                </a:gridCol>
                <a:gridCol w="2759202">
                  <a:extLst>
                    <a:ext uri="{9D8B030D-6E8A-4147-A177-3AD203B41FA5}">
                      <a16:colId xmlns:a16="http://schemas.microsoft.com/office/drawing/2014/main" val="3937415209"/>
                    </a:ext>
                  </a:extLst>
                </a:gridCol>
                <a:gridCol w="2759202">
                  <a:extLst>
                    <a:ext uri="{9D8B030D-6E8A-4147-A177-3AD203B41FA5}">
                      <a16:colId xmlns:a16="http://schemas.microsoft.com/office/drawing/2014/main" val="1414432571"/>
                    </a:ext>
                  </a:extLst>
                </a:gridCol>
              </a:tblGrid>
              <a:tr h="370840">
                <a:tc>
                  <a:txBody>
                    <a:bodyPr/>
                    <a:lstStyle/>
                    <a:p>
                      <a:pPr algn="ctr"/>
                      <a:r>
                        <a:rPr lang="en-IN" sz="1400" b="1" dirty="0">
                          <a:latin typeface="+mj-lt"/>
                          <a:ea typeface="Cambria Math" panose="02040503050406030204" pitchFamily="18" charset="0"/>
                        </a:rPr>
                        <a:t>Dr. Navin Kumar </a:t>
                      </a:r>
                    </a:p>
                    <a:p>
                      <a:pPr algn="ctr"/>
                      <a:r>
                        <a:rPr lang="en-IN" sz="1400" dirty="0">
                          <a:latin typeface="+mj-lt"/>
                          <a:ea typeface="Cambria Math" panose="02040503050406030204" pitchFamily="18" charset="0"/>
                        </a:rPr>
                        <a:t>HoD, Dept of ECE, ASEB</a:t>
                      </a:r>
                    </a:p>
                  </a:txBody>
                  <a:tcPr anchor="ctr"/>
                </a:tc>
                <a:tc>
                  <a:txBody>
                    <a:bodyPr/>
                    <a:lstStyle/>
                    <a:p>
                      <a:pPr algn="ctr"/>
                      <a:r>
                        <a:rPr lang="en-IN" sz="1400" b="1" dirty="0">
                          <a:latin typeface="+mj-lt"/>
                          <a:ea typeface="Cambria Math" panose="02040503050406030204" pitchFamily="18" charset="0"/>
                        </a:rPr>
                        <a:t>Ms. R  Srividhya </a:t>
                      </a:r>
                    </a:p>
                    <a:p>
                      <a:pPr algn="ctr"/>
                      <a:r>
                        <a:rPr lang="en-IN" sz="1400" dirty="0">
                          <a:latin typeface="+mj-lt"/>
                          <a:ea typeface="Cambria Math" panose="02040503050406030204" pitchFamily="18" charset="0"/>
                        </a:rPr>
                        <a:t>Head, DSAS, DSD, PDMG</a:t>
                      </a:r>
                    </a:p>
                  </a:txBody>
                  <a:tcPr anchor="ctr"/>
                </a:tc>
                <a:tc>
                  <a:txBody>
                    <a:bodyPr/>
                    <a:lstStyle/>
                    <a:p>
                      <a:pPr algn="ctr"/>
                      <a:r>
                        <a:rPr lang="en-IN" sz="1400" b="1" dirty="0">
                          <a:latin typeface="+mj-lt"/>
                          <a:ea typeface="Cambria Math" panose="02040503050406030204" pitchFamily="18" charset="0"/>
                        </a:rPr>
                        <a:t>Mr. Srinidhi M </a:t>
                      </a:r>
                    </a:p>
                    <a:p>
                      <a:pPr algn="ctr"/>
                      <a:r>
                        <a:rPr lang="en-IN" sz="1400" dirty="0">
                          <a:latin typeface="+mj-lt"/>
                          <a:ea typeface="Cambria Math" panose="02040503050406030204" pitchFamily="18" charset="0"/>
                        </a:rPr>
                        <a:t>Engr SF, DSAS, DSD, PDMG</a:t>
                      </a:r>
                    </a:p>
                  </a:txBody>
                  <a:tcPr anchor="ctr"/>
                </a:tc>
                <a:tc>
                  <a:txBody>
                    <a:bodyPr/>
                    <a:lstStyle/>
                    <a:p>
                      <a:pPr algn="ctr"/>
                      <a:r>
                        <a:rPr lang="en-IN" sz="1400" b="1" dirty="0">
                          <a:latin typeface="+mj-lt"/>
                          <a:ea typeface="Cambria Math" panose="02040503050406030204" pitchFamily="18" charset="0"/>
                        </a:rPr>
                        <a:t>Mr. Om Sai Ayyappa Reddy </a:t>
                      </a:r>
                    </a:p>
                    <a:p>
                      <a:pPr algn="ctr"/>
                      <a:r>
                        <a:rPr lang="en-IN" sz="1400" dirty="0">
                          <a:latin typeface="+mj-lt"/>
                          <a:ea typeface="Cambria Math" panose="02040503050406030204" pitchFamily="18" charset="0"/>
                        </a:rPr>
                        <a:t>Sci/Engr-SD, DSAS, DSD, PDMG</a:t>
                      </a:r>
                    </a:p>
                  </a:txBody>
                  <a:tcPr anchor="ctr"/>
                </a:tc>
                <a:extLst>
                  <a:ext uri="{0D108BD9-81ED-4DB2-BD59-A6C34878D82A}">
                    <a16:rowId xmlns:a16="http://schemas.microsoft.com/office/drawing/2014/main" val="2698763115"/>
                  </a:ext>
                </a:extLst>
              </a:tr>
            </a:tbl>
          </a:graphicData>
        </a:graphic>
      </p:graphicFrame>
      <p:sp>
        <p:nvSpPr>
          <p:cNvPr id="6" name="TextBox 5">
            <a:extLst>
              <a:ext uri="{FF2B5EF4-FFF2-40B4-BE49-F238E27FC236}">
                <a16:creationId xmlns:a16="http://schemas.microsoft.com/office/drawing/2014/main" id="{3D3B7B45-B456-4C7B-8E56-07302394BB82}"/>
              </a:ext>
            </a:extLst>
          </p:cNvPr>
          <p:cNvSpPr txBox="1"/>
          <p:nvPr/>
        </p:nvSpPr>
        <p:spPr>
          <a:xfrm>
            <a:off x="706701" y="3563384"/>
            <a:ext cx="1300294" cy="430887"/>
          </a:xfrm>
          <a:prstGeom prst="rect">
            <a:avLst/>
          </a:prstGeom>
          <a:noFill/>
        </p:spPr>
        <p:txBody>
          <a:bodyPr wrap="square" rtlCol="0">
            <a:spAutoFit/>
          </a:bodyPr>
          <a:lstStyle/>
          <a:p>
            <a:r>
              <a:rPr lang="en-IN" sz="2200" b="1" u="sng" dirty="0">
                <a:latin typeface="+mj-lt"/>
                <a:ea typeface="Cambria Math" panose="02040503050406030204" pitchFamily="18" charset="0"/>
              </a:rPr>
              <a:t>Team:</a:t>
            </a:r>
          </a:p>
        </p:txBody>
      </p:sp>
      <p:graphicFrame>
        <p:nvGraphicFramePr>
          <p:cNvPr id="7" name="Table 7">
            <a:extLst>
              <a:ext uri="{FF2B5EF4-FFF2-40B4-BE49-F238E27FC236}">
                <a16:creationId xmlns:a16="http://schemas.microsoft.com/office/drawing/2014/main" id="{039F878F-3F23-469A-B9CC-F8E365773F50}"/>
              </a:ext>
            </a:extLst>
          </p:cNvPr>
          <p:cNvGraphicFramePr>
            <a:graphicFrameLocks noGrp="1"/>
          </p:cNvGraphicFramePr>
          <p:nvPr>
            <p:extLst>
              <p:ext uri="{D42A27DB-BD31-4B8C-83A1-F6EECF244321}">
                <p14:modId xmlns:p14="http://schemas.microsoft.com/office/powerpoint/2010/main" val="1451590627"/>
              </p:ext>
            </p:extLst>
          </p:nvPr>
        </p:nvGraphicFramePr>
        <p:xfrm>
          <a:off x="1573891" y="4066404"/>
          <a:ext cx="9302428" cy="518160"/>
        </p:xfrm>
        <a:graphic>
          <a:graphicData uri="http://schemas.openxmlformats.org/drawingml/2006/table">
            <a:tbl>
              <a:tblPr firstRow="1" bandRow="1">
                <a:tableStyleId>{2D5ABB26-0587-4C30-8999-92F81FD0307C}</a:tableStyleId>
              </a:tblPr>
              <a:tblGrid>
                <a:gridCol w="2325607">
                  <a:extLst>
                    <a:ext uri="{9D8B030D-6E8A-4147-A177-3AD203B41FA5}">
                      <a16:colId xmlns:a16="http://schemas.microsoft.com/office/drawing/2014/main" val="2045845528"/>
                    </a:ext>
                  </a:extLst>
                </a:gridCol>
                <a:gridCol w="2325607">
                  <a:extLst>
                    <a:ext uri="{9D8B030D-6E8A-4147-A177-3AD203B41FA5}">
                      <a16:colId xmlns:a16="http://schemas.microsoft.com/office/drawing/2014/main" val="930089452"/>
                    </a:ext>
                  </a:extLst>
                </a:gridCol>
                <a:gridCol w="2325607">
                  <a:extLst>
                    <a:ext uri="{9D8B030D-6E8A-4147-A177-3AD203B41FA5}">
                      <a16:colId xmlns:a16="http://schemas.microsoft.com/office/drawing/2014/main" val="15520447"/>
                    </a:ext>
                  </a:extLst>
                </a:gridCol>
                <a:gridCol w="2325607">
                  <a:extLst>
                    <a:ext uri="{9D8B030D-6E8A-4147-A177-3AD203B41FA5}">
                      <a16:colId xmlns:a16="http://schemas.microsoft.com/office/drawing/2014/main" val="1136804725"/>
                    </a:ext>
                  </a:extLst>
                </a:gridCol>
              </a:tblGrid>
              <a:tr h="370840">
                <a:tc>
                  <a:txBody>
                    <a:bodyPr/>
                    <a:lstStyle/>
                    <a:p>
                      <a:pPr algn="ctr"/>
                      <a:r>
                        <a:rPr lang="en-IN" sz="1400" b="1" dirty="0">
                          <a:latin typeface="+mj-lt"/>
                          <a:ea typeface="Cambria Math" panose="02040503050406030204" pitchFamily="18" charset="0"/>
                        </a:rPr>
                        <a:t>Sathyasri S </a:t>
                      </a:r>
                    </a:p>
                    <a:p>
                      <a:pPr algn="ctr"/>
                      <a:r>
                        <a:rPr lang="en-IN" sz="1400" dirty="0">
                          <a:latin typeface="+mj-lt"/>
                          <a:ea typeface="Cambria Math" panose="02040503050406030204" pitchFamily="18" charset="0"/>
                        </a:rPr>
                        <a:t>BL.EN.U4ECE18138</a:t>
                      </a:r>
                    </a:p>
                  </a:txBody>
                  <a:tcPr anchor="ctr"/>
                </a:tc>
                <a:tc>
                  <a:txBody>
                    <a:bodyPr/>
                    <a:lstStyle/>
                    <a:p>
                      <a:pPr algn="ctr"/>
                      <a:r>
                        <a:rPr lang="en-IN" sz="1400" b="1" dirty="0">
                          <a:latin typeface="+mj-lt"/>
                          <a:ea typeface="Cambria Math" panose="02040503050406030204" pitchFamily="18" charset="0"/>
                        </a:rPr>
                        <a:t>Shariq Akhtar P.P.</a:t>
                      </a:r>
                    </a:p>
                    <a:p>
                      <a:pPr algn="ctr"/>
                      <a:r>
                        <a:rPr lang="en-IN" sz="1400" dirty="0">
                          <a:latin typeface="+mj-lt"/>
                          <a:ea typeface="Cambria Math" panose="02040503050406030204" pitchFamily="18" charset="0"/>
                        </a:rPr>
                        <a:t>BL.EN.U4ECE18140</a:t>
                      </a:r>
                    </a:p>
                  </a:txBody>
                  <a:tcPr anchor="ctr"/>
                </a:tc>
                <a:tc>
                  <a:txBody>
                    <a:bodyPr/>
                    <a:lstStyle/>
                    <a:p>
                      <a:pPr algn="ctr"/>
                      <a:r>
                        <a:rPr lang="en-IN" sz="1400" b="1" dirty="0">
                          <a:latin typeface="+mj-lt"/>
                          <a:ea typeface="Cambria Math" panose="02040503050406030204" pitchFamily="18" charset="0"/>
                        </a:rPr>
                        <a:t>Talluri Sayanth Kishore </a:t>
                      </a:r>
                    </a:p>
                    <a:p>
                      <a:pPr algn="ctr"/>
                      <a:r>
                        <a:rPr lang="en-IN" sz="1400" dirty="0">
                          <a:latin typeface="+mj-lt"/>
                          <a:ea typeface="Cambria Math" panose="02040503050406030204" pitchFamily="18" charset="0"/>
                        </a:rPr>
                        <a:t>BL.EN.U4ECE18157</a:t>
                      </a:r>
                    </a:p>
                  </a:txBody>
                  <a:tcPr anchor="ctr"/>
                </a:tc>
                <a:tc>
                  <a:txBody>
                    <a:bodyPr/>
                    <a:lstStyle/>
                    <a:p>
                      <a:pPr algn="ctr"/>
                      <a:r>
                        <a:rPr lang="en-IN" sz="1400" b="1" dirty="0">
                          <a:latin typeface="+mj-lt"/>
                          <a:ea typeface="Cambria Math" panose="02040503050406030204" pitchFamily="18" charset="0"/>
                        </a:rPr>
                        <a:t>Yash Rajesh Umale </a:t>
                      </a:r>
                    </a:p>
                    <a:p>
                      <a:pPr algn="ctr"/>
                      <a:r>
                        <a:rPr lang="en-IN" sz="1400" dirty="0">
                          <a:latin typeface="+mj-lt"/>
                          <a:ea typeface="Cambria Math" panose="02040503050406030204" pitchFamily="18" charset="0"/>
                        </a:rPr>
                        <a:t>BL.EN.U4ECE18182</a:t>
                      </a:r>
                    </a:p>
                  </a:txBody>
                  <a:tcPr anchor="ctr"/>
                </a:tc>
                <a:extLst>
                  <a:ext uri="{0D108BD9-81ED-4DB2-BD59-A6C34878D82A}">
                    <a16:rowId xmlns:a16="http://schemas.microsoft.com/office/drawing/2014/main" val="3214822579"/>
                  </a:ext>
                </a:extLst>
              </a:tr>
            </a:tbl>
          </a:graphicData>
        </a:graphic>
      </p:graphicFrame>
    </p:spTree>
    <p:extLst>
      <p:ext uri="{BB962C8B-B14F-4D97-AF65-F5344CB8AC3E}">
        <p14:creationId xmlns:p14="http://schemas.microsoft.com/office/powerpoint/2010/main" val="46511841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2C130-A42D-485E-8261-92AAF77B1312}"/>
              </a:ext>
            </a:extLst>
          </p:cNvPr>
          <p:cNvSpPr>
            <a:spLocks noGrp="1"/>
          </p:cNvSpPr>
          <p:nvPr>
            <p:ph idx="1"/>
          </p:nvPr>
        </p:nvSpPr>
        <p:spPr/>
        <p:txBody>
          <a:bodyPr>
            <a:normAutofit lnSpcReduction="10000"/>
          </a:bodyPr>
          <a:lstStyle/>
          <a:p>
            <a:r>
              <a:rPr lang="en-US" sz="2200" dirty="0"/>
              <a:t>FPGAs play a very important role in </a:t>
            </a:r>
            <a:r>
              <a:rPr lang="en-US" sz="2200" b="1" dirty="0"/>
              <a:t>sensor data acquisition </a:t>
            </a:r>
            <a:r>
              <a:rPr lang="en-US" sz="2200" dirty="0"/>
              <a:t>and </a:t>
            </a:r>
            <a:r>
              <a:rPr lang="en-US" sz="2200" b="1" dirty="0"/>
              <a:t>processing</a:t>
            </a:r>
            <a:r>
              <a:rPr lang="en-US" sz="2200" dirty="0"/>
              <a:t> with its rich interface resources and excellent parallel processing ability.</a:t>
            </a:r>
          </a:p>
          <a:p>
            <a:endParaRPr lang="en-US" sz="500" dirty="0"/>
          </a:p>
          <a:p>
            <a:r>
              <a:rPr lang="en-US" sz="2200" dirty="0"/>
              <a:t>Color image processing by a traditional PC cannot achieve the maximum video display frame rate due to high speed real-time requirements.</a:t>
            </a:r>
          </a:p>
          <a:p>
            <a:endParaRPr lang="en-US" sz="500" dirty="0"/>
          </a:p>
          <a:p>
            <a:r>
              <a:rPr lang="en-US" sz="2200" dirty="0"/>
              <a:t>Observations show that the FPGA-based video pipeline processing and DDR3 frame cache application can </a:t>
            </a:r>
            <a:r>
              <a:rPr lang="en-US" sz="2200" b="1" dirty="0"/>
              <a:t>increase the video frame rate </a:t>
            </a:r>
            <a:r>
              <a:rPr lang="en-US" sz="2200" dirty="0"/>
              <a:t>and </a:t>
            </a:r>
            <a:r>
              <a:rPr lang="en-US" sz="2200" b="1" dirty="0"/>
              <a:t>improve the transmission stability </a:t>
            </a:r>
            <a:r>
              <a:rPr lang="en-US" sz="2200" dirty="0"/>
              <a:t>of video data.</a:t>
            </a:r>
          </a:p>
          <a:p>
            <a:endParaRPr lang="en-US" sz="2200" dirty="0"/>
          </a:p>
          <a:p>
            <a:endParaRPr lang="en-IN" dirty="0"/>
          </a:p>
        </p:txBody>
      </p:sp>
      <p:sp>
        <p:nvSpPr>
          <p:cNvPr id="4" name="Title 1">
            <a:extLst>
              <a:ext uri="{FF2B5EF4-FFF2-40B4-BE49-F238E27FC236}">
                <a16:creationId xmlns:a16="http://schemas.microsoft.com/office/drawing/2014/main" id="{37B99169-15B6-4099-8DAF-5FE4607231B3}"/>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extBox 4">
            <a:extLst>
              <a:ext uri="{FF2B5EF4-FFF2-40B4-BE49-F238E27FC236}">
                <a16:creationId xmlns:a16="http://schemas.microsoft.com/office/drawing/2014/main" id="{CBFC6BFF-255E-403F-BB53-F58024E55FA6}"/>
              </a:ext>
            </a:extLst>
          </p:cNvPr>
          <p:cNvSpPr txBox="1"/>
          <p:nvPr/>
        </p:nvSpPr>
        <p:spPr>
          <a:xfrm>
            <a:off x="850703" y="1095600"/>
            <a:ext cx="10952521" cy="584775"/>
          </a:xfrm>
          <a:prstGeom prst="rect">
            <a:avLst/>
          </a:prstGeom>
          <a:noFill/>
        </p:spPr>
        <p:txBody>
          <a:bodyPr wrap="square" rtlCol="0">
            <a:spAutoFit/>
          </a:bodyPr>
          <a:lstStyle/>
          <a:p>
            <a:pPr defTabSz="548640"/>
            <a:r>
              <a:rPr lang="en-IN" sz="1600" b="1" dirty="0"/>
              <a:t>[2]</a:t>
            </a:r>
            <a:r>
              <a:rPr lang="en-IN" sz="1600" dirty="0"/>
              <a:t>	</a:t>
            </a:r>
            <a:r>
              <a:rPr lang="en-US" sz="1600" dirty="0"/>
              <a:t>Y. Gong and F. Yu, </a:t>
            </a:r>
            <a:r>
              <a:rPr lang="en-US" sz="1600" b="1" dirty="0"/>
              <a:t>"Design of high-speed real-time sensor image processing based on FPGA and DDR3," </a:t>
            </a:r>
            <a:br>
              <a:rPr lang="en-US" sz="1600" dirty="0"/>
            </a:br>
            <a:r>
              <a:rPr lang="en-US" sz="1600" dirty="0"/>
              <a:t>	</a:t>
            </a:r>
            <a:r>
              <a:rPr lang="en-US" sz="1600" i="1" dirty="0"/>
              <a:t>2017 3rd IEEE International Conference on Computer and Communications (ICCC)</a:t>
            </a:r>
            <a:endParaRPr lang="en-IN" sz="1600" i="1" dirty="0"/>
          </a:p>
        </p:txBody>
      </p:sp>
    </p:spTree>
    <p:extLst>
      <p:ext uri="{BB962C8B-B14F-4D97-AF65-F5344CB8AC3E}">
        <p14:creationId xmlns:p14="http://schemas.microsoft.com/office/powerpoint/2010/main" val="386811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49912AB-A61C-437B-BDCB-BDE42A461338}"/>
              </a:ext>
            </a:extLst>
          </p:cNvPr>
          <p:cNvSpPr>
            <a:spLocks noGrp="1"/>
          </p:cNvSpPr>
          <p:nvPr>
            <p:ph idx="1"/>
          </p:nvPr>
        </p:nvSpPr>
        <p:spPr>
          <a:xfrm>
            <a:off x="619739" y="2179445"/>
            <a:ext cx="10952521" cy="4678556"/>
          </a:xfrm>
        </p:spPr>
        <p:txBody>
          <a:bodyPr>
            <a:normAutofit/>
          </a:bodyPr>
          <a:lstStyle/>
          <a:p>
            <a:pPr>
              <a:spcBef>
                <a:spcPts val="600"/>
              </a:spcBef>
            </a:pPr>
            <a:r>
              <a:rPr lang="en-US" sz="2200" dirty="0">
                <a:latin typeface="+mj-lt"/>
              </a:rPr>
              <a:t>Emphasis on a system using an FPGA as the core control chip, due to which the FX3 realizes high speed data transmission of the USB 3.0 </a:t>
            </a:r>
            <a:r>
              <a:rPr lang="en-US" sz="2200" b="1" dirty="0">
                <a:latin typeface="+mj-lt"/>
              </a:rPr>
              <a:t>synchronous Slave FIFO</a:t>
            </a:r>
            <a:r>
              <a:rPr lang="en-US" sz="2200" dirty="0">
                <a:latin typeface="+mj-lt"/>
              </a:rPr>
              <a:t> mode through the </a:t>
            </a:r>
            <a:r>
              <a:rPr lang="en-US" sz="2200" b="1" dirty="0">
                <a:latin typeface="+mj-lt"/>
              </a:rPr>
              <a:t>GPIF </a:t>
            </a:r>
            <a:r>
              <a:rPr lang="en-US" sz="2200" dirty="0">
                <a:latin typeface="+mj-lt"/>
              </a:rPr>
              <a:t>pins.</a:t>
            </a:r>
          </a:p>
          <a:p>
            <a:pPr>
              <a:spcBef>
                <a:spcPts val="600"/>
              </a:spcBef>
            </a:pPr>
            <a:endParaRPr lang="en-US" sz="500" dirty="0">
              <a:latin typeface="+mj-lt"/>
            </a:endParaRPr>
          </a:p>
          <a:p>
            <a:pPr>
              <a:spcBef>
                <a:spcPts val="600"/>
              </a:spcBef>
            </a:pPr>
            <a:r>
              <a:rPr lang="en-US" sz="2200" dirty="0">
                <a:latin typeface="+mj-lt"/>
              </a:rPr>
              <a:t>The FX3 SDK is built and shipped along with the microcontroller to ease the design and development of the firmware. </a:t>
            </a:r>
          </a:p>
          <a:p>
            <a:pPr>
              <a:spcBef>
                <a:spcPts val="600"/>
              </a:spcBef>
            </a:pPr>
            <a:endParaRPr lang="en-US" sz="500" dirty="0">
              <a:latin typeface="+mj-lt"/>
            </a:endParaRPr>
          </a:p>
          <a:p>
            <a:pPr>
              <a:spcBef>
                <a:spcPts val="600"/>
              </a:spcBef>
            </a:pPr>
            <a:r>
              <a:rPr lang="en-US" sz="2200" dirty="0">
                <a:latin typeface="+mj-lt"/>
              </a:rPr>
              <a:t>The GPIF II Designer, Eclipse IDE, </a:t>
            </a:r>
            <a:r>
              <a:rPr lang="en-US" sz="2200" b="1" dirty="0" err="1">
                <a:latin typeface="+mj-lt"/>
              </a:rPr>
              <a:t>ThreadX</a:t>
            </a:r>
            <a:r>
              <a:rPr lang="en-US" sz="2200" b="1" dirty="0">
                <a:latin typeface="+mj-lt"/>
              </a:rPr>
              <a:t> RTOS</a:t>
            </a:r>
            <a:r>
              <a:rPr lang="en-US" sz="2200" dirty="0">
                <a:latin typeface="+mj-lt"/>
              </a:rPr>
              <a:t>, USB Control Manager and other design tools are third-party software wrapped in Cypress APIs to enable native integration with the hardware.</a:t>
            </a:r>
          </a:p>
          <a:p>
            <a:pPr>
              <a:spcBef>
                <a:spcPts val="600"/>
              </a:spcBef>
            </a:pPr>
            <a:endParaRPr lang="en-US" sz="500" dirty="0">
              <a:latin typeface="+mj-lt"/>
            </a:endParaRPr>
          </a:p>
          <a:p>
            <a:pPr>
              <a:spcBef>
                <a:spcPts val="600"/>
              </a:spcBef>
            </a:pPr>
            <a:r>
              <a:rPr lang="en-US" sz="2200" dirty="0">
                <a:latin typeface="+mj-lt"/>
              </a:rPr>
              <a:t>A USB device can implement one or more functions, and the capabilities of the device are reported to the host through a set of data blocks called </a:t>
            </a:r>
            <a:r>
              <a:rPr lang="en-US" sz="2200" b="1" dirty="0">
                <a:latin typeface="+mj-lt"/>
              </a:rPr>
              <a:t>descriptors</a:t>
            </a:r>
            <a:r>
              <a:rPr lang="en-US" sz="2200" dirty="0">
                <a:latin typeface="+mj-lt"/>
              </a:rPr>
              <a:t>. </a:t>
            </a: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2CCA1EA9-8FFA-4CE1-A216-42B532D1D5D6}"/>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BB8C1560-A24B-407B-8696-17F38E61DA37}"/>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[3]</a:t>
            </a:r>
            <a:r>
              <a:rPr lang="en-IN" sz="1600" dirty="0"/>
              <a:t>	Tian, </a:t>
            </a:r>
            <a:r>
              <a:rPr lang="en-IN" sz="1600" dirty="0" err="1"/>
              <a:t>Fenxian</a:t>
            </a:r>
            <a:r>
              <a:rPr lang="en-IN" sz="1600" dirty="0"/>
              <a:t> et al. </a:t>
            </a:r>
            <a:r>
              <a:rPr lang="en-IN" sz="1600" b="1" dirty="0"/>
              <a:t>“Design and Implementation of USB3.0 Data Transmission System based on FPGA.” </a:t>
            </a:r>
            <a:r>
              <a:rPr lang="en-IN" sz="1600" dirty="0"/>
              <a:t>	</a:t>
            </a:r>
            <a:r>
              <a:rPr lang="en-IN" sz="1600" i="1" dirty="0"/>
              <a:t>3rd International Conference on Computer Engineering, Information Science &amp; Application Technology, 2019</a:t>
            </a:r>
          </a:p>
        </p:txBody>
      </p:sp>
    </p:spTree>
    <p:extLst>
      <p:ext uri="{BB962C8B-B14F-4D97-AF65-F5344CB8AC3E}">
        <p14:creationId xmlns:p14="http://schemas.microsoft.com/office/powerpoint/2010/main" val="392021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7522-B244-44FE-AF25-6EF261214FFB}"/>
              </a:ext>
            </a:extLst>
          </p:cNvPr>
          <p:cNvSpPr>
            <a:spLocks noGrp="1"/>
          </p:cNvSpPr>
          <p:nvPr>
            <p:ph type="title"/>
          </p:nvPr>
        </p:nvSpPr>
        <p:spPr>
          <a:xfrm>
            <a:off x="850703" y="0"/>
            <a:ext cx="10168128" cy="1179576"/>
          </a:xfrm>
        </p:spPr>
        <p:txBody>
          <a:bodyPr/>
          <a:lstStyle/>
          <a:p>
            <a:r>
              <a:rPr lang="en-IN" b="1" dirty="0"/>
              <a:t>Literature Survey</a:t>
            </a:r>
          </a:p>
        </p:txBody>
      </p:sp>
      <p:sp>
        <p:nvSpPr>
          <p:cNvPr id="3" name="Content Placeholder 2">
            <a:extLst>
              <a:ext uri="{FF2B5EF4-FFF2-40B4-BE49-F238E27FC236}">
                <a16:creationId xmlns:a16="http://schemas.microsoft.com/office/drawing/2014/main" id="{AD6E5D84-E007-491A-9601-09AA4FEF5E49}"/>
              </a:ext>
            </a:extLst>
          </p:cNvPr>
          <p:cNvSpPr>
            <a:spLocks noGrp="1"/>
          </p:cNvSpPr>
          <p:nvPr>
            <p:ph idx="1"/>
          </p:nvPr>
        </p:nvSpPr>
        <p:spPr>
          <a:xfrm>
            <a:off x="548951" y="2188775"/>
            <a:ext cx="11094098" cy="4669225"/>
          </a:xfrm>
        </p:spPr>
        <p:txBody>
          <a:bodyPr>
            <a:normAutofit/>
          </a:bodyPr>
          <a:lstStyle/>
          <a:p>
            <a:pPr>
              <a:spcBef>
                <a:spcPts val="600"/>
              </a:spcBef>
            </a:pPr>
            <a:r>
              <a:rPr lang="en-US" sz="2200" dirty="0">
                <a:latin typeface="+mj-lt"/>
              </a:rPr>
              <a:t>D</a:t>
            </a:r>
            <a:r>
              <a:rPr lang="en-US" sz="2200" dirty="0"/>
              <a:t>ata rate based performance is used to verify if the design and implementation of USB 3.0 conforms to the protocol standards and system requirements.</a:t>
            </a:r>
          </a:p>
          <a:p>
            <a:pPr>
              <a:spcBef>
                <a:spcPts val="600"/>
              </a:spcBef>
            </a:pPr>
            <a:endParaRPr lang="en-US" sz="500" dirty="0"/>
          </a:p>
          <a:p>
            <a:pPr>
              <a:spcBef>
                <a:spcPts val="600"/>
              </a:spcBef>
            </a:pPr>
            <a:r>
              <a:rPr lang="en-US" sz="2200" dirty="0"/>
              <a:t>This paper presents an elaborate description of various facets through which data rate based performance analysis is achieved for USB 3.0 SuperSpeed </a:t>
            </a:r>
            <a:r>
              <a:rPr lang="en-US" sz="2200" b="1" dirty="0"/>
              <a:t>Bulk OUT </a:t>
            </a:r>
            <a:r>
              <a:rPr lang="en-US" sz="2200" dirty="0"/>
              <a:t>transactions.</a:t>
            </a:r>
          </a:p>
          <a:p>
            <a:pPr>
              <a:spcBef>
                <a:spcPts val="600"/>
              </a:spcBef>
            </a:pPr>
            <a:endParaRPr lang="en-US" sz="500" dirty="0"/>
          </a:p>
          <a:p>
            <a:pPr>
              <a:spcBef>
                <a:spcPts val="600"/>
              </a:spcBef>
            </a:pPr>
            <a:r>
              <a:rPr lang="en-US" sz="2200" dirty="0"/>
              <a:t>Deals with the characterization and statistical variation of causative factors for different scenarios to obtain </a:t>
            </a:r>
            <a:r>
              <a:rPr lang="en-US" sz="2200" b="1" dirty="0"/>
              <a:t>minimum</a:t>
            </a:r>
            <a:r>
              <a:rPr lang="en-US" sz="2200" dirty="0"/>
              <a:t>, </a:t>
            </a:r>
            <a:r>
              <a:rPr lang="en-US" sz="2200" b="1" dirty="0"/>
              <a:t>maximum</a:t>
            </a:r>
            <a:r>
              <a:rPr lang="en-US" sz="2200" dirty="0"/>
              <a:t> and </a:t>
            </a:r>
            <a:r>
              <a:rPr lang="en-US" sz="2200" b="1" dirty="0"/>
              <a:t>ideal data rate </a:t>
            </a:r>
            <a:r>
              <a:rPr lang="en-US" sz="2200" dirty="0"/>
              <a:t>thus leading to optimum performance.</a:t>
            </a:r>
          </a:p>
          <a:p>
            <a:pPr>
              <a:spcBef>
                <a:spcPts val="600"/>
              </a:spcBef>
            </a:pPr>
            <a:endParaRPr lang="en-US" sz="500" dirty="0"/>
          </a:p>
          <a:p>
            <a:pPr>
              <a:spcBef>
                <a:spcPts val="600"/>
              </a:spcBef>
            </a:pPr>
            <a:r>
              <a:rPr lang="en-US" sz="2200" dirty="0">
                <a:latin typeface="+mj-lt"/>
                <a:ea typeface="Cambria Math" panose="02040503050406030204" pitchFamily="18" charset="0"/>
              </a:rPr>
              <a:t>Challenges faced include synchronization issues or wrong identification, resulting in misleading results.</a:t>
            </a:r>
            <a:endParaRPr lang="en-IN" sz="2200" dirty="0">
              <a:latin typeface="+mj-lt"/>
              <a:ea typeface="Cambria Math" panose="02040503050406030204" pitchFamily="18" charset="0"/>
            </a:endParaRPr>
          </a:p>
          <a:p>
            <a:pPr marL="457200" lvl="1" indent="0">
              <a:spcBef>
                <a:spcPts val="600"/>
              </a:spcBef>
              <a:buNone/>
            </a:pPr>
            <a:endParaRPr lang="en-IN" sz="1000" i="1" dirty="0">
              <a:latin typeface="+mj-lt"/>
            </a:endParaRPr>
          </a:p>
        </p:txBody>
      </p:sp>
      <p:sp>
        <p:nvSpPr>
          <p:cNvPr id="4" name="TextBox 3">
            <a:extLst>
              <a:ext uri="{FF2B5EF4-FFF2-40B4-BE49-F238E27FC236}">
                <a16:creationId xmlns:a16="http://schemas.microsoft.com/office/drawing/2014/main" id="{CF4BCBEB-73BC-4766-B1D8-DCF176B29535}"/>
              </a:ext>
            </a:extLst>
          </p:cNvPr>
          <p:cNvSpPr txBox="1"/>
          <p:nvPr/>
        </p:nvSpPr>
        <p:spPr>
          <a:xfrm>
            <a:off x="850703" y="1038209"/>
            <a:ext cx="10952521" cy="830997"/>
          </a:xfrm>
          <a:prstGeom prst="rect">
            <a:avLst/>
          </a:prstGeom>
          <a:noFill/>
        </p:spPr>
        <p:txBody>
          <a:bodyPr wrap="square" rtlCol="0">
            <a:spAutoFit/>
          </a:bodyPr>
          <a:lstStyle/>
          <a:p>
            <a:pPr defTabSz="548640"/>
            <a:r>
              <a:rPr lang="en-IN" sz="1600" b="1" dirty="0"/>
              <a:t>[4]</a:t>
            </a:r>
            <a:r>
              <a:rPr lang="en-IN" sz="1600" dirty="0"/>
              <a:t>	C. K. Adithya </a:t>
            </a:r>
            <a:r>
              <a:rPr lang="en-IN" sz="1600" dirty="0" err="1"/>
              <a:t>Rangan</a:t>
            </a:r>
            <a:r>
              <a:rPr lang="en-IN" sz="1600" dirty="0"/>
              <a:t>, K. </a:t>
            </a:r>
            <a:r>
              <a:rPr lang="en-IN" sz="1600" dirty="0" err="1"/>
              <a:t>Aravinda</a:t>
            </a:r>
            <a:r>
              <a:rPr lang="en-IN" sz="1600" dirty="0"/>
              <a:t> Holla, V. Kulkarni, A. Kumar and A. Patil, </a:t>
            </a:r>
            <a:r>
              <a:rPr lang="en-IN" sz="1600" b="1" dirty="0"/>
              <a:t>"Data Rate Based Performance 	Analysis and Optimization of Bulk OUT Transactions in USB 3.0 SuperSpeed Protocol," </a:t>
            </a:r>
            <a:br>
              <a:rPr lang="en-IN" sz="1600" b="1" dirty="0"/>
            </a:br>
            <a:r>
              <a:rPr lang="en-IN" sz="1600" b="1" dirty="0"/>
              <a:t>	</a:t>
            </a:r>
            <a:r>
              <a:rPr lang="en-IN" sz="1600" i="1" dirty="0"/>
              <a:t>2018 Second International Conference on Advances in Electronics, Computers and Communications (ICAECC)</a:t>
            </a:r>
          </a:p>
        </p:txBody>
      </p:sp>
    </p:spTree>
    <p:extLst>
      <p:ext uri="{BB962C8B-B14F-4D97-AF65-F5344CB8AC3E}">
        <p14:creationId xmlns:p14="http://schemas.microsoft.com/office/powerpoint/2010/main" val="36659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741276-8E88-489C-8C9A-6F88AC6BB156}"/>
              </a:ext>
            </a:extLst>
          </p:cNvPr>
          <p:cNvSpPr>
            <a:spLocks noGrp="1"/>
          </p:cNvSpPr>
          <p:nvPr>
            <p:ph idx="1"/>
          </p:nvPr>
        </p:nvSpPr>
        <p:spPr>
          <a:xfrm>
            <a:off x="850703" y="2300742"/>
            <a:ext cx="10490594" cy="4407968"/>
          </a:xfrm>
        </p:spPr>
        <p:txBody>
          <a:bodyPr>
            <a:normAutofit/>
          </a:bodyPr>
          <a:lstStyle/>
          <a:p>
            <a:pPr lvl="1">
              <a:spcBef>
                <a:spcPts val="600"/>
              </a:spcBef>
            </a:pPr>
            <a:r>
              <a:rPr lang="en-US" sz="2200" dirty="0">
                <a:latin typeface="+mj-lt"/>
              </a:rPr>
              <a:t>Explores the problem of designing an effective </a:t>
            </a:r>
            <a:r>
              <a:rPr lang="en-US" sz="2200" b="1" dirty="0">
                <a:latin typeface="+mj-lt"/>
              </a:rPr>
              <a:t>master-slave </a:t>
            </a:r>
            <a:r>
              <a:rPr lang="en-US" sz="2200" dirty="0">
                <a:latin typeface="+mj-lt"/>
              </a:rPr>
              <a:t>operating system architecture for multiprocessors.</a:t>
            </a:r>
          </a:p>
          <a:p>
            <a:pPr lvl="1">
              <a:spcBef>
                <a:spcPts val="600"/>
              </a:spcBef>
            </a:pPr>
            <a:endParaRPr lang="en-US" sz="500" dirty="0">
              <a:latin typeface="+mj-lt"/>
            </a:endParaRPr>
          </a:p>
          <a:p>
            <a:pPr lvl="1">
              <a:spcBef>
                <a:spcPts val="600"/>
              </a:spcBef>
            </a:pPr>
            <a:r>
              <a:rPr lang="en-US" sz="2200" dirty="0">
                <a:latin typeface="+mj-lt"/>
              </a:rPr>
              <a:t>Identifies and addresses design issues that have significant impact on the </a:t>
            </a:r>
            <a:r>
              <a:rPr lang="en-US" sz="2200" b="1" dirty="0">
                <a:latin typeface="+mj-lt"/>
              </a:rPr>
              <a:t>functionality</a:t>
            </a:r>
            <a:r>
              <a:rPr lang="en-US" sz="2200" dirty="0">
                <a:latin typeface="+mj-lt"/>
              </a:rPr>
              <a:t> and </a:t>
            </a:r>
            <a:r>
              <a:rPr lang="en-US" sz="2200" b="1" dirty="0">
                <a:latin typeface="+mj-lt"/>
              </a:rPr>
              <a:t>performance</a:t>
            </a:r>
            <a:r>
              <a:rPr lang="en-US" sz="2200" dirty="0">
                <a:latin typeface="+mj-lt"/>
              </a:rPr>
              <a:t> of the master-slave approach.</a:t>
            </a:r>
          </a:p>
          <a:p>
            <a:pPr lvl="1">
              <a:spcBef>
                <a:spcPts val="600"/>
              </a:spcBef>
            </a:pPr>
            <a:endParaRPr lang="en-US" sz="500" dirty="0">
              <a:latin typeface="+mj-lt"/>
            </a:endParaRPr>
          </a:p>
          <a:p>
            <a:pPr lvl="1">
              <a:spcBef>
                <a:spcPts val="600"/>
              </a:spcBef>
            </a:pPr>
            <a:r>
              <a:rPr lang="en-US" sz="2200" dirty="0">
                <a:latin typeface="+mj-lt"/>
              </a:rPr>
              <a:t>Investigates three major issues that are closely related to the architecture and performance of the master-slave approach:</a:t>
            </a:r>
          </a:p>
          <a:p>
            <a:pPr lvl="2">
              <a:spcBef>
                <a:spcPts val="600"/>
              </a:spcBef>
            </a:pPr>
            <a:r>
              <a:rPr lang="en-US" sz="2200" dirty="0">
                <a:latin typeface="+mj-lt"/>
              </a:rPr>
              <a:t>structural design of a master-slave system</a:t>
            </a:r>
          </a:p>
          <a:p>
            <a:pPr lvl="2">
              <a:spcBef>
                <a:spcPts val="600"/>
              </a:spcBef>
            </a:pPr>
            <a:r>
              <a:rPr lang="en-US" sz="2200" dirty="0">
                <a:latin typeface="+mj-lt"/>
              </a:rPr>
              <a:t>functional design of remote invocation mechanism</a:t>
            </a:r>
          </a:p>
          <a:p>
            <a:pPr lvl="2">
              <a:spcBef>
                <a:spcPts val="600"/>
              </a:spcBef>
            </a:pPr>
            <a:r>
              <a:rPr lang="en-US" sz="2200" dirty="0">
                <a:latin typeface="+mj-lt"/>
              </a:rPr>
              <a:t> inherent architectural problem of the master-slave approach</a:t>
            </a:r>
          </a:p>
          <a:p>
            <a:pPr lvl="1">
              <a:spcBef>
                <a:spcPts val="600"/>
              </a:spcBef>
            </a:pPr>
            <a:endParaRPr lang="en-US" sz="22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6" name="Title 1">
            <a:extLst>
              <a:ext uri="{FF2B5EF4-FFF2-40B4-BE49-F238E27FC236}">
                <a16:creationId xmlns:a16="http://schemas.microsoft.com/office/drawing/2014/main" id="{BD46DF2C-EBA5-4784-A92E-E2906C06CC94}"/>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7" name="TextBox 6">
            <a:extLst>
              <a:ext uri="{FF2B5EF4-FFF2-40B4-BE49-F238E27FC236}">
                <a16:creationId xmlns:a16="http://schemas.microsoft.com/office/drawing/2014/main" id="{4DC605B1-9772-4540-8289-CDE6D5F37195}"/>
              </a:ext>
            </a:extLst>
          </p:cNvPr>
          <p:cNvSpPr txBox="1"/>
          <p:nvPr/>
        </p:nvSpPr>
        <p:spPr>
          <a:xfrm>
            <a:off x="850703" y="1030286"/>
            <a:ext cx="10952521" cy="830997"/>
          </a:xfrm>
          <a:prstGeom prst="rect">
            <a:avLst/>
          </a:prstGeom>
          <a:noFill/>
        </p:spPr>
        <p:txBody>
          <a:bodyPr wrap="square" rtlCol="0">
            <a:spAutoFit/>
          </a:bodyPr>
          <a:lstStyle/>
          <a:p>
            <a:pPr defTabSz="548640"/>
            <a:r>
              <a:rPr lang="en-IN" sz="1600" b="1" dirty="0"/>
              <a:t>[5]</a:t>
            </a:r>
            <a:r>
              <a:rPr lang="en-IN" sz="1600" dirty="0"/>
              <a:t>	</a:t>
            </a:r>
            <a:r>
              <a:rPr lang="en-US" sz="1600" dirty="0" err="1"/>
              <a:t>Minyeol</a:t>
            </a:r>
            <a:r>
              <a:rPr lang="en-US" sz="1600" dirty="0"/>
              <a:t> </a:t>
            </a:r>
            <a:r>
              <a:rPr lang="en-US" sz="1600" dirty="0" err="1"/>
              <a:t>Seo</a:t>
            </a:r>
            <a:r>
              <a:rPr lang="en-US" sz="1600" dirty="0"/>
              <a:t> et al. </a:t>
            </a:r>
            <a:r>
              <a:rPr lang="en-US" sz="1600" b="1" dirty="0"/>
              <a:t>“An Effective Design of Master-Slave Operating System Architecture for 	Multiprocessor Embedded Systems,” </a:t>
            </a:r>
            <a:br>
              <a:rPr lang="en-US" sz="1600" dirty="0"/>
            </a:br>
            <a:r>
              <a:rPr lang="en-US" sz="1600" dirty="0"/>
              <a:t>	</a:t>
            </a:r>
            <a:r>
              <a:rPr lang="en-US" sz="1600" i="1" dirty="0"/>
              <a:t>Advances in Computer Systems Architecture, 12th Asia-Pacific Conference, ACSAC, 2007</a:t>
            </a:r>
            <a:endParaRPr lang="en-IN" sz="1600" i="1" dirty="0"/>
          </a:p>
        </p:txBody>
      </p:sp>
    </p:spTree>
    <p:extLst>
      <p:ext uri="{BB962C8B-B14F-4D97-AF65-F5344CB8AC3E}">
        <p14:creationId xmlns:p14="http://schemas.microsoft.com/office/powerpoint/2010/main" val="400739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DAC5058-7E23-4444-8B54-9AA25BA3ABC2}"/>
              </a:ext>
            </a:extLst>
          </p:cNvPr>
          <p:cNvSpPr>
            <a:spLocks noGrp="1"/>
          </p:cNvSpPr>
          <p:nvPr>
            <p:ph idx="1"/>
          </p:nvPr>
        </p:nvSpPr>
        <p:spPr>
          <a:xfrm>
            <a:off x="521768" y="2209397"/>
            <a:ext cx="11148464" cy="4648603"/>
          </a:xfrm>
        </p:spPr>
        <p:txBody>
          <a:bodyPr>
            <a:normAutofit/>
          </a:bodyPr>
          <a:lstStyle/>
          <a:p>
            <a:pPr>
              <a:spcBef>
                <a:spcPts val="600"/>
              </a:spcBef>
            </a:pPr>
            <a:r>
              <a:rPr lang="en-US" sz="2200" dirty="0">
                <a:latin typeface="+mj-lt"/>
              </a:rPr>
              <a:t>Presents the design and implementation of a versatile high speed data acquisition system for </a:t>
            </a:r>
            <a:r>
              <a:rPr lang="en-US" sz="2200" b="1" dirty="0">
                <a:latin typeface="+mj-lt"/>
              </a:rPr>
              <a:t>GNSS signals </a:t>
            </a:r>
            <a:r>
              <a:rPr lang="en-US" sz="2200" dirty="0">
                <a:latin typeface="+mj-lt"/>
              </a:rPr>
              <a:t>capable of transferring large amounts of data to a PC. </a:t>
            </a:r>
          </a:p>
          <a:p>
            <a:pPr>
              <a:spcBef>
                <a:spcPts val="600"/>
              </a:spcBef>
            </a:pPr>
            <a:endParaRPr lang="en-US" sz="500" dirty="0">
              <a:latin typeface="+mj-lt"/>
            </a:endParaRPr>
          </a:p>
          <a:p>
            <a:pPr>
              <a:spcBef>
                <a:spcPts val="600"/>
              </a:spcBef>
            </a:pPr>
            <a:r>
              <a:rPr lang="en-US" sz="2200" b="1" dirty="0">
                <a:latin typeface="+mj-lt"/>
              </a:rPr>
              <a:t>Global Navigation Satellite System </a:t>
            </a:r>
            <a:r>
              <a:rPr lang="en-US" sz="2200" dirty="0">
                <a:latin typeface="+mj-lt"/>
              </a:rPr>
              <a:t>(GNSS): a constellation of satellites providing signals from space that transmit positioning and timing data to GNSS receivers.</a:t>
            </a:r>
          </a:p>
          <a:p>
            <a:pPr>
              <a:spcBef>
                <a:spcPts val="600"/>
              </a:spcBef>
            </a:pPr>
            <a:endParaRPr lang="en-US" sz="500" dirty="0">
              <a:latin typeface="+mj-lt"/>
            </a:endParaRPr>
          </a:p>
          <a:p>
            <a:pPr>
              <a:spcBef>
                <a:spcPts val="600"/>
              </a:spcBef>
            </a:pPr>
            <a:r>
              <a:rPr lang="en-US" sz="2200" dirty="0">
                <a:latin typeface="+mj-lt"/>
              </a:rPr>
              <a:t>Implemented on a </a:t>
            </a:r>
            <a:r>
              <a:rPr lang="en-US" sz="2200" b="1" dirty="0">
                <a:latin typeface="+mj-lt"/>
              </a:rPr>
              <a:t>Xilinx </a:t>
            </a:r>
            <a:r>
              <a:rPr lang="en-US" sz="2200" b="1" dirty="0" err="1">
                <a:latin typeface="+mj-lt"/>
              </a:rPr>
              <a:t>Virtex</a:t>
            </a:r>
            <a:r>
              <a:rPr lang="en-US" sz="2200" b="1" dirty="0">
                <a:latin typeface="+mj-lt"/>
              </a:rPr>
              <a:t> </a:t>
            </a:r>
            <a:r>
              <a:rPr lang="en-US" sz="2200" b="1" dirty="0" err="1">
                <a:latin typeface="+mj-lt"/>
              </a:rPr>
              <a:t>UltraScale</a:t>
            </a:r>
            <a:r>
              <a:rPr lang="en-US" sz="2200" b="1" dirty="0">
                <a:latin typeface="+mj-lt"/>
              </a:rPr>
              <a:t>+ FPGA</a:t>
            </a:r>
            <a:r>
              <a:rPr lang="en-US" sz="2200" dirty="0">
                <a:latin typeface="+mj-lt"/>
              </a:rPr>
              <a:t> with a high-throughput data path through the on-board DDR4 SDRAMs, based on which a ring buffer is designed to provide a 2 GB buffering capacity.</a:t>
            </a:r>
          </a:p>
          <a:p>
            <a:pPr>
              <a:spcBef>
                <a:spcPts val="600"/>
              </a:spcBef>
            </a:pPr>
            <a:endParaRPr lang="en-US" sz="500" dirty="0">
              <a:latin typeface="+mj-lt"/>
            </a:endParaRPr>
          </a:p>
          <a:p>
            <a:pPr>
              <a:spcBef>
                <a:spcPts val="600"/>
              </a:spcBef>
            </a:pPr>
            <a:r>
              <a:rPr lang="en-US" sz="2200" dirty="0">
                <a:latin typeface="+mj-lt"/>
              </a:rPr>
              <a:t>In addition, a simple </a:t>
            </a:r>
            <a:r>
              <a:rPr lang="en-US" sz="2200" b="1" dirty="0">
                <a:latin typeface="+mj-lt"/>
              </a:rPr>
              <a:t>differencing algorithm </a:t>
            </a:r>
            <a:r>
              <a:rPr lang="en-US" sz="2200" dirty="0">
                <a:latin typeface="+mj-lt"/>
              </a:rPr>
              <a:t>with threshold detection is integrated into the back end for dynamic frame rate operation.</a:t>
            </a:r>
          </a:p>
          <a:p>
            <a:pPr lvl="1">
              <a:spcBef>
                <a:spcPts val="600"/>
              </a:spcBef>
            </a:pPr>
            <a:endParaRPr lang="en-IN" sz="2200" dirty="0">
              <a:latin typeface="+mj-lt"/>
            </a:endParaRPr>
          </a:p>
        </p:txBody>
      </p:sp>
      <p:sp>
        <p:nvSpPr>
          <p:cNvPr id="7" name="Title 1">
            <a:extLst>
              <a:ext uri="{FF2B5EF4-FFF2-40B4-BE49-F238E27FC236}">
                <a16:creationId xmlns:a16="http://schemas.microsoft.com/office/drawing/2014/main" id="{0017B59E-A90F-4024-B2B7-46F724114D55}"/>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FB86072A-FC53-4FC8-A603-4E27088CAF5A}"/>
              </a:ext>
            </a:extLst>
          </p:cNvPr>
          <p:cNvSpPr txBox="1"/>
          <p:nvPr/>
        </p:nvSpPr>
        <p:spPr>
          <a:xfrm>
            <a:off x="850703" y="1155383"/>
            <a:ext cx="10952521" cy="584775"/>
          </a:xfrm>
          <a:prstGeom prst="rect">
            <a:avLst/>
          </a:prstGeom>
          <a:noFill/>
        </p:spPr>
        <p:txBody>
          <a:bodyPr wrap="square" rtlCol="0">
            <a:spAutoFit/>
          </a:bodyPr>
          <a:lstStyle/>
          <a:p>
            <a:pPr defTabSz="548640"/>
            <a:r>
              <a:rPr lang="en-IN" sz="1600" b="1" dirty="0"/>
              <a:t>[6]</a:t>
            </a:r>
            <a:r>
              <a:rPr lang="en-IN" sz="1600" dirty="0"/>
              <a:t>	J. G. V. </a:t>
            </a:r>
            <a:r>
              <a:rPr lang="en-IN" sz="1600" dirty="0" err="1"/>
              <a:t>Leañez</a:t>
            </a:r>
            <a:r>
              <a:rPr lang="en-IN" sz="1600" dirty="0"/>
              <a:t> et al., </a:t>
            </a:r>
            <a:r>
              <a:rPr lang="en-IN" sz="1600" b="1" dirty="0"/>
              <a:t>"High-Speed Data Acquisition System for GNSS Applications," </a:t>
            </a:r>
            <a:br>
              <a:rPr lang="en-IN" sz="1600" dirty="0"/>
            </a:br>
            <a:r>
              <a:rPr lang="en-IN" sz="1600" dirty="0"/>
              <a:t>	</a:t>
            </a:r>
            <a:r>
              <a:rPr lang="en-IN" sz="1600" i="1" dirty="0"/>
              <a:t>2020 Argentine Conference on Electronics (CAE), 2020</a:t>
            </a:r>
          </a:p>
        </p:txBody>
      </p:sp>
    </p:spTree>
    <p:extLst>
      <p:ext uri="{BB962C8B-B14F-4D97-AF65-F5344CB8AC3E}">
        <p14:creationId xmlns:p14="http://schemas.microsoft.com/office/powerpoint/2010/main" val="263310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635777664"/>
              </p:ext>
            </p:extLst>
          </p:nvPr>
        </p:nvGraphicFramePr>
        <p:xfrm>
          <a:off x="572278" y="2101442"/>
          <a:ext cx="11047443" cy="4613218"/>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222034">
                  <a:extLst>
                    <a:ext uri="{9D8B030D-6E8A-4147-A177-3AD203B41FA5}">
                      <a16:colId xmlns:a16="http://schemas.microsoft.com/office/drawing/2014/main" val="1265791479"/>
                    </a:ext>
                  </a:extLst>
                </a:gridCol>
                <a:gridCol w="4855027">
                  <a:extLst>
                    <a:ext uri="{9D8B030D-6E8A-4147-A177-3AD203B41FA5}">
                      <a16:colId xmlns:a16="http://schemas.microsoft.com/office/drawing/2014/main" val="544748369"/>
                    </a:ext>
                  </a:extLst>
                </a:gridCol>
              </a:tblGrid>
              <a:tr h="984310">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31685">
                <a:tc>
                  <a:txBody>
                    <a:bodyPr/>
                    <a:lstStyle/>
                    <a:p>
                      <a:pPr algn="ctr"/>
                      <a:r>
                        <a:rPr lang="en-US" dirty="0"/>
                        <a:t>[1]</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Built a framework for a </a:t>
                      </a:r>
                      <a:r>
                        <a:rPr lang="en-US" sz="1800" b="1" kern="1200" dirty="0">
                          <a:solidFill>
                            <a:schemeClr val="dk1"/>
                          </a:solidFill>
                          <a:effectLst/>
                          <a:latin typeface="+mn-lt"/>
                          <a:ea typeface="+mn-ea"/>
                          <a:cs typeface="+mn-cs"/>
                        </a:rPr>
                        <a:t>test bench </a:t>
                      </a:r>
                      <a:r>
                        <a:rPr lang="en-US" sz="1800" kern="1200" dirty="0">
                          <a:solidFill>
                            <a:schemeClr val="dk1"/>
                          </a:solidFill>
                          <a:effectLst/>
                          <a:latin typeface="+mn-lt"/>
                          <a:ea typeface="+mn-ea"/>
                          <a:cs typeface="+mn-cs"/>
                        </a:rPr>
                        <a:t>that is inexpensive, scalable, open source, and easily implemented.</a:t>
                      </a:r>
                      <a:endParaRPr lang="en-IN" dirty="0">
                        <a:effectLst/>
                      </a:endParaRPr>
                    </a:p>
                    <a:p>
                      <a:pPr marL="0" indent="0" algn="l">
                        <a:buFont typeface="Arial" panose="020B0604020202020204" pitchFamily="34" charset="0"/>
                        <a:buNone/>
                      </a:pPr>
                      <a:endParaRPr lang="en-IN" dirty="0"/>
                    </a:p>
                  </a:txBody>
                  <a:tcPr anchor="ctr"/>
                </a:tc>
                <a:tc>
                  <a:txBody>
                    <a:bodyPr/>
                    <a:lstStyle/>
                    <a:p>
                      <a:pPr algn="l" rtl="0" eaLnBrk="1" latinLnBrk="0" hangingPunct="1"/>
                      <a:r>
                        <a:rPr lang="en-US" sz="1800" kern="1200" dirty="0">
                          <a:solidFill>
                            <a:schemeClr val="dk1"/>
                          </a:solidFill>
                          <a:effectLst/>
                          <a:latin typeface="+mn-lt"/>
                          <a:ea typeface="+mn-ea"/>
                          <a:cs typeface="+mn-cs"/>
                        </a:rPr>
                        <a:t>The design goal of 3.2 Gbit/s is restricted by Slave FIFO mode (32 bit,100MHz max clock frequency).</a:t>
                      </a:r>
                      <a:endParaRPr lang="en-IN" dirty="0">
                        <a:effectLst/>
                      </a:endParaRPr>
                    </a:p>
                    <a:p>
                      <a:pPr algn="l"/>
                      <a:endParaRPr lang="en-IN" dirty="0"/>
                    </a:p>
                  </a:txBody>
                  <a:tcPr anchor="ctr"/>
                </a:tc>
                <a:extLst>
                  <a:ext uri="{0D108BD9-81ED-4DB2-BD59-A6C34878D82A}">
                    <a16:rowId xmlns:a16="http://schemas.microsoft.com/office/drawing/2014/main" val="519173205"/>
                  </a:ext>
                </a:extLst>
              </a:tr>
              <a:tr h="1501654">
                <a:tc>
                  <a:txBody>
                    <a:bodyPr/>
                    <a:lstStyle/>
                    <a:p>
                      <a:pPr algn="ctr"/>
                      <a:r>
                        <a:rPr lang="en-US" dirty="0"/>
                        <a:t>[2]</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kern="1200" dirty="0">
                          <a:solidFill>
                            <a:schemeClr val="dk1"/>
                          </a:solidFill>
                          <a:effectLst/>
                          <a:latin typeface="+mn-lt"/>
                          <a:ea typeface="+mn-ea"/>
                          <a:cs typeface="+mn-cs"/>
                        </a:rPr>
                        <a:t>Increased video frame rate </a:t>
                      </a:r>
                      <a:r>
                        <a:rPr lang="en-US" sz="1800" kern="1200" dirty="0">
                          <a:solidFill>
                            <a:schemeClr val="dk1"/>
                          </a:solidFill>
                          <a:effectLst/>
                          <a:latin typeface="+mn-lt"/>
                          <a:ea typeface="+mn-ea"/>
                          <a:cs typeface="+mn-cs"/>
                        </a:rPr>
                        <a:t>and </a:t>
                      </a:r>
                      <a:r>
                        <a:rPr lang="en-US" sz="1800" b="1" kern="1200" dirty="0">
                          <a:solidFill>
                            <a:schemeClr val="dk1"/>
                          </a:solidFill>
                          <a:effectLst/>
                          <a:latin typeface="+mn-lt"/>
                          <a:ea typeface="+mn-ea"/>
                          <a:cs typeface="+mn-cs"/>
                        </a:rPr>
                        <a:t>improved transmission stability </a:t>
                      </a:r>
                      <a:r>
                        <a:rPr lang="en-US" sz="1800" kern="1200" dirty="0">
                          <a:solidFill>
                            <a:schemeClr val="dk1"/>
                          </a:solidFill>
                          <a:effectLst/>
                          <a:latin typeface="+mn-lt"/>
                          <a:ea typeface="+mn-ea"/>
                          <a:cs typeface="+mn-cs"/>
                        </a:rPr>
                        <a:t>of video data with FPGAs.</a:t>
                      </a:r>
                      <a:endParaRPr lang="en-IN" dirty="0">
                        <a:effectLst/>
                      </a:endParaRPr>
                    </a:p>
                    <a:p>
                      <a:pPr marL="0" indent="0" algn="l">
                        <a:buFont typeface="Arial" panose="020B0604020202020204" pitchFamily="34" charset="0"/>
                        <a:buNone/>
                      </a:pP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Incessant writing and reading can cause pointers to turn around and overlap, resulting in the loss of writing data or the invalidation of reading data.</a:t>
                      </a:r>
                      <a:endParaRPr lang="en-IN" dirty="0">
                        <a:effectLst/>
                      </a:endParaRPr>
                    </a:p>
                    <a:p>
                      <a:pPr algn="l"/>
                      <a:endParaRPr lang="en-IN" dirty="0"/>
                    </a:p>
                  </a:txBody>
                  <a:tcPr anchor="ctr"/>
                </a:tc>
                <a:extLst>
                  <a:ext uri="{0D108BD9-81ED-4DB2-BD59-A6C34878D82A}">
                    <a16:rowId xmlns:a16="http://schemas.microsoft.com/office/drawing/2014/main" val="3196553788"/>
                  </a:ext>
                </a:extLst>
              </a:tr>
              <a:tr h="938534">
                <a:tc>
                  <a:txBody>
                    <a:bodyPr/>
                    <a:lstStyle/>
                    <a:p>
                      <a:pPr algn="ctr"/>
                      <a:r>
                        <a:rPr lang="en-US" dirty="0"/>
                        <a:t>[3]</a:t>
                      </a:r>
                      <a:endParaRPr lang="en-IN" dirty="0"/>
                    </a:p>
                  </a:txBody>
                  <a:tcPr anchor="ctr"/>
                </a:tc>
                <a:tc>
                  <a:txBody>
                    <a:bodyPr/>
                    <a:lstStyle/>
                    <a:p>
                      <a:pPr marL="0" indent="0" algn="l">
                        <a:buFont typeface="Arial" panose="020B0604020202020204" pitchFamily="34" charset="0"/>
                        <a:buNone/>
                      </a:pPr>
                      <a:r>
                        <a:rPr lang="en-US" dirty="0"/>
                        <a:t>Obtained a system capable of interfacing an FPGA with a host PC using SuperSpeed (USB 3.0)</a:t>
                      </a:r>
                      <a:endParaRPr lang="en-IN" dirty="0"/>
                    </a:p>
                  </a:txBody>
                  <a:tcPr anchor="ctr"/>
                </a:tc>
                <a:tc>
                  <a:txBody>
                    <a:bodyPr/>
                    <a:lstStyle/>
                    <a:p>
                      <a:pPr algn="l"/>
                      <a:r>
                        <a:rPr lang="en-US" dirty="0"/>
                        <a:t>The design part of the DDR3 controller and the USB3.0 interface in this system are the key points of difficulty.</a:t>
                      </a:r>
                      <a:endParaRPr lang="en-IN" dirty="0"/>
                    </a:p>
                  </a:txBody>
                  <a:tcPr anchor="ct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178132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D7781-566B-4B6B-A2D8-BC6CBE55987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5" name="Title 1">
            <a:extLst>
              <a:ext uri="{FF2B5EF4-FFF2-40B4-BE49-F238E27FC236}">
                <a16:creationId xmlns:a16="http://schemas.microsoft.com/office/drawing/2014/main" id="{5232B6D6-3F75-46B8-9336-27F0972B7143}"/>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Summarising the papers</a:t>
            </a:r>
          </a:p>
        </p:txBody>
      </p:sp>
      <p:graphicFrame>
        <p:nvGraphicFramePr>
          <p:cNvPr id="6" name="Table 6">
            <a:extLst>
              <a:ext uri="{FF2B5EF4-FFF2-40B4-BE49-F238E27FC236}">
                <a16:creationId xmlns:a16="http://schemas.microsoft.com/office/drawing/2014/main" id="{53554700-6CAA-435B-BE97-1C55328653D9}"/>
              </a:ext>
            </a:extLst>
          </p:cNvPr>
          <p:cNvGraphicFramePr>
            <a:graphicFrameLocks noGrp="1"/>
          </p:cNvGraphicFramePr>
          <p:nvPr>
            <p:extLst>
              <p:ext uri="{D42A27DB-BD31-4B8C-83A1-F6EECF244321}">
                <p14:modId xmlns:p14="http://schemas.microsoft.com/office/powerpoint/2010/main" val="1679440715"/>
              </p:ext>
            </p:extLst>
          </p:nvPr>
        </p:nvGraphicFramePr>
        <p:xfrm>
          <a:off x="572278" y="2185417"/>
          <a:ext cx="11047443" cy="4545375"/>
        </p:xfrm>
        <a:graphic>
          <a:graphicData uri="http://schemas.openxmlformats.org/drawingml/2006/table">
            <a:tbl>
              <a:tblPr firstRow="1" bandRow="1">
                <a:tableStyleId>{5C22544A-7EE6-4342-B048-85BDC9FD1C3A}</a:tableStyleId>
              </a:tblPr>
              <a:tblGrid>
                <a:gridCol w="970382">
                  <a:extLst>
                    <a:ext uri="{9D8B030D-6E8A-4147-A177-3AD203B41FA5}">
                      <a16:colId xmlns:a16="http://schemas.microsoft.com/office/drawing/2014/main" val="2202814585"/>
                    </a:ext>
                  </a:extLst>
                </a:gridCol>
                <a:gridCol w="5380654">
                  <a:extLst>
                    <a:ext uri="{9D8B030D-6E8A-4147-A177-3AD203B41FA5}">
                      <a16:colId xmlns:a16="http://schemas.microsoft.com/office/drawing/2014/main" val="1265791479"/>
                    </a:ext>
                  </a:extLst>
                </a:gridCol>
                <a:gridCol w="4696407">
                  <a:extLst>
                    <a:ext uri="{9D8B030D-6E8A-4147-A177-3AD203B41FA5}">
                      <a16:colId xmlns:a16="http://schemas.microsoft.com/office/drawing/2014/main" val="544748369"/>
                    </a:ext>
                  </a:extLst>
                </a:gridCol>
              </a:tblGrid>
              <a:tr h="903015">
                <a:tc>
                  <a:txBody>
                    <a:bodyPr/>
                    <a:lstStyle/>
                    <a:p>
                      <a:pPr algn="ctr"/>
                      <a:r>
                        <a:rPr lang="en-US" sz="2200" dirty="0"/>
                        <a:t>Ref. No.</a:t>
                      </a:r>
                      <a:endParaRPr lang="en-IN" sz="2200" dirty="0"/>
                    </a:p>
                  </a:txBody>
                  <a:tcPr anchor="ctr"/>
                </a:tc>
                <a:tc>
                  <a:txBody>
                    <a:bodyPr/>
                    <a:lstStyle/>
                    <a:p>
                      <a:pPr algn="ctr"/>
                      <a:r>
                        <a:rPr lang="en-US" sz="2200" dirty="0"/>
                        <a:t>Observations</a:t>
                      </a:r>
                      <a:endParaRPr lang="en-IN" sz="2200" dirty="0"/>
                    </a:p>
                  </a:txBody>
                  <a:tcPr anchor="ctr"/>
                </a:tc>
                <a:tc>
                  <a:txBody>
                    <a:bodyPr/>
                    <a:lstStyle/>
                    <a:p>
                      <a:pPr algn="ctr"/>
                      <a:r>
                        <a:rPr lang="en-US" sz="2200" dirty="0"/>
                        <a:t>Problems</a:t>
                      </a:r>
                      <a:endParaRPr lang="en-IN" sz="2200" dirty="0"/>
                    </a:p>
                  </a:txBody>
                  <a:tcPr anchor="ctr"/>
                </a:tc>
                <a:extLst>
                  <a:ext uri="{0D108BD9-81ED-4DB2-BD59-A6C34878D82A}">
                    <a16:rowId xmlns:a16="http://schemas.microsoft.com/office/drawing/2014/main" val="3913036807"/>
                  </a:ext>
                </a:extLst>
              </a:tr>
              <a:tr h="1188720">
                <a:tc>
                  <a:txBody>
                    <a:bodyPr/>
                    <a:lstStyle/>
                    <a:p>
                      <a:pPr algn="ctr"/>
                      <a:r>
                        <a:rPr lang="en-US" dirty="0"/>
                        <a:t>[4]</a:t>
                      </a:r>
                      <a:endParaRPr lang="en-IN" dirty="0"/>
                    </a:p>
                  </a:txBody>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800" kern="1200" dirty="0">
                          <a:solidFill>
                            <a:schemeClr val="dk1"/>
                          </a:solidFill>
                          <a:effectLst/>
                          <a:latin typeface="+mn-lt"/>
                          <a:ea typeface="+mn-ea"/>
                          <a:cs typeface="+mn-cs"/>
                        </a:rPr>
                        <a:t>Description of various facets through which data rate based performance analysis is achieved for USB 3.0 SuperSpeed </a:t>
                      </a:r>
                      <a:r>
                        <a:rPr lang="en-US" sz="1800" b="1" kern="1200" dirty="0">
                          <a:solidFill>
                            <a:schemeClr val="dk1"/>
                          </a:solidFill>
                          <a:effectLst/>
                          <a:latin typeface="+mn-lt"/>
                          <a:ea typeface="+mn-ea"/>
                          <a:cs typeface="+mn-cs"/>
                        </a:rPr>
                        <a:t>Bulk OUT </a:t>
                      </a:r>
                      <a:r>
                        <a:rPr lang="en-US" sz="1800" kern="1200" dirty="0">
                          <a:solidFill>
                            <a:schemeClr val="dk1"/>
                          </a:solidFill>
                          <a:effectLst/>
                          <a:latin typeface="+mn-lt"/>
                          <a:ea typeface="+mn-ea"/>
                          <a:cs typeface="+mn-cs"/>
                        </a:rPr>
                        <a:t>transactions.</a:t>
                      </a:r>
                      <a:endParaRPr lang="en-IN" dirty="0">
                        <a:effectLst/>
                      </a:endParaRPr>
                    </a:p>
                    <a:p>
                      <a:pPr>
                        <a:spcBef>
                          <a:spcPts val="600"/>
                        </a:spcBef>
                      </a:pP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Synchronization issues or wrong identification, resulting in misleading results.</a:t>
                      </a:r>
                      <a:endParaRPr lang="en-IN" dirty="0">
                        <a:effectLst/>
                      </a:endParaRPr>
                    </a:p>
                    <a:p>
                      <a:pPr algn="l"/>
                      <a:endParaRPr lang="en-IN" dirty="0"/>
                    </a:p>
                  </a:txBody>
                  <a:tcPr/>
                </a:tc>
                <a:extLst>
                  <a:ext uri="{0D108BD9-81ED-4DB2-BD59-A6C34878D82A}">
                    <a16:rowId xmlns:a16="http://schemas.microsoft.com/office/drawing/2014/main" val="519173205"/>
                  </a:ext>
                </a:extLst>
              </a:tr>
              <a:tr h="1188720">
                <a:tc>
                  <a:txBody>
                    <a:bodyPr/>
                    <a:lstStyle/>
                    <a:p>
                      <a:pPr algn="ctr"/>
                      <a:r>
                        <a:rPr lang="en-US" dirty="0"/>
                        <a:t>[5]</a:t>
                      </a:r>
                      <a:endParaRPr lang="en-IN" dirty="0"/>
                    </a:p>
                  </a:txBody>
                  <a:tcPr/>
                </a:tc>
                <a:tc>
                  <a:txBody>
                    <a:bodyPr/>
                    <a:lstStyle/>
                    <a:p>
                      <a:pPr lvl="0">
                        <a:spcBef>
                          <a:spcPts val="600"/>
                        </a:spcBef>
                      </a:pPr>
                      <a:r>
                        <a:rPr lang="en-US" sz="1800" kern="1200" dirty="0">
                          <a:solidFill>
                            <a:schemeClr val="dk1"/>
                          </a:solidFill>
                          <a:latin typeface="+mn-lt"/>
                          <a:ea typeface="+mn-ea"/>
                          <a:cs typeface="+mn-cs"/>
                        </a:rPr>
                        <a:t>Identifies and addresses design issues that have significant impact on the </a:t>
                      </a:r>
                      <a:r>
                        <a:rPr lang="en-US" sz="1800" b="1" kern="1200" dirty="0">
                          <a:solidFill>
                            <a:schemeClr val="dk1"/>
                          </a:solidFill>
                          <a:latin typeface="+mn-lt"/>
                          <a:ea typeface="+mn-ea"/>
                          <a:cs typeface="+mn-cs"/>
                        </a:rPr>
                        <a:t>functionality</a:t>
                      </a:r>
                      <a:r>
                        <a:rPr lang="en-US" sz="1800" kern="1200" dirty="0">
                          <a:solidFill>
                            <a:schemeClr val="dk1"/>
                          </a:solidFill>
                          <a:latin typeface="+mn-lt"/>
                          <a:ea typeface="+mn-ea"/>
                          <a:cs typeface="+mn-cs"/>
                        </a:rPr>
                        <a:t> and </a:t>
                      </a:r>
                      <a:r>
                        <a:rPr lang="en-US" sz="1800" b="1" kern="1200" dirty="0">
                          <a:solidFill>
                            <a:schemeClr val="dk1"/>
                          </a:solidFill>
                          <a:latin typeface="+mn-lt"/>
                          <a:ea typeface="+mn-ea"/>
                          <a:cs typeface="+mn-cs"/>
                        </a:rPr>
                        <a:t>performance</a:t>
                      </a:r>
                      <a:r>
                        <a:rPr lang="en-US" sz="1800" kern="1200" dirty="0">
                          <a:solidFill>
                            <a:schemeClr val="dk1"/>
                          </a:solidFill>
                          <a:latin typeface="+mn-lt"/>
                          <a:ea typeface="+mn-ea"/>
                          <a:cs typeface="+mn-cs"/>
                        </a:rPr>
                        <a:t> of the master-slave approach.</a:t>
                      </a:r>
                    </a:p>
                  </a:txBody>
                  <a:tcPr/>
                </a:tc>
                <a:tc>
                  <a:txBody>
                    <a:bodyPr/>
                    <a:lstStyle/>
                    <a:p>
                      <a:r>
                        <a:rPr lang="en-US" sz="1800" b="0" i="0" u="none" strike="noStrike" kern="1200" baseline="0" dirty="0">
                          <a:solidFill>
                            <a:schemeClr val="dk1"/>
                          </a:solidFill>
                          <a:latin typeface="+mn-lt"/>
                          <a:ea typeface="+mn-ea"/>
                          <a:cs typeface="+mn-cs"/>
                        </a:rPr>
                        <a:t>Tasks involving a significant portion of kernel mode operations can make the master a critical bottleneck; especially with multiprocessors.</a:t>
                      </a:r>
                      <a:endParaRPr lang="en-IN" dirty="0"/>
                    </a:p>
                  </a:txBody>
                  <a:tcPr/>
                </a:tc>
                <a:extLst>
                  <a:ext uri="{0D108BD9-81ED-4DB2-BD59-A6C34878D82A}">
                    <a16:rowId xmlns:a16="http://schemas.microsoft.com/office/drawing/2014/main" val="3196553788"/>
                  </a:ext>
                </a:extLst>
              </a:tr>
              <a:tr h="1188720">
                <a:tc>
                  <a:txBody>
                    <a:bodyPr/>
                    <a:lstStyle/>
                    <a:p>
                      <a:pPr algn="ctr"/>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dirty="0">
                          <a:solidFill>
                            <a:schemeClr val="dk1"/>
                          </a:solidFill>
                          <a:effectLst/>
                          <a:latin typeface="+mn-lt"/>
                          <a:ea typeface="+mn-ea"/>
                          <a:cs typeface="+mn-cs"/>
                        </a:rPr>
                        <a:t>A versatile high speed data acquisition system for </a:t>
                      </a:r>
                      <a:r>
                        <a:rPr lang="en-US" sz="1800" b="1" kern="1200" dirty="0">
                          <a:solidFill>
                            <a:schemeClr val="dk1"/>
                          </a:solidFill>
                          <a:effectLst/>
                          <a:latin typeface="+mn-lt"/>
                          <a:ea typeface="+mn-ea"/>
                          <a:cs typeface="+mn-cs"/>
                        </a:rPr>
                        <a:t>GNSS signals </a:t>
                      </a:r>
                      <a:r>
                        <a:rPr lang="en-US" sz="1800" kern="1200" dirty="0">
                          <a:solidFill>
                            <a:schemeClr val="dk1"/>
                          </a:solidFill>
                          <a:effectLst/>
                          <a:latin typeface="+mn-lt"/>
                          <a:ea typeface="+mn-ea"/>
                          <a:cs typeface="+mn-cs"/>
                        </a:rPr>
                        <a:t>capable of transferring large amounts of data to a PC was designed.</a:t>
                      </a:r>
                      <a:endParaRPr lang="en-IN" dirty="0">
                        <a:effectLst/>
                      </a:endParaRPr>
                    </a:p>
                    <a:p>
                      <a:pPr marL="0" indent="0" algn="l">
                        <a:buFont typeface="Arial" panose="020B0604020202020204" pitchFamily="34" charset="0"/>
                        <a:buNone/>
                      </a:pP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Absence of a 1553 Bus Controller, relying solely on orthogonally polarized antennas with polarization deficiencies.</a:t>
                      </a:r>
                      <a:endParaRPr lang="en-IN" dirty="0">
                        <a:effectLst/>
                      </a:endParaRPr>
                    </a:p>
                    <a:p>
                      <a:pPr algn="l"/>
                      <a:endParaRPr lang="en-IN" dirty="0"/>
                    </a:p>
                  </a:txBody>
                  <a:tcPr/>
                </a:tc>
                <a:extLst>
                  <a:ext uri="{0D108BD9-81ED-4DB2-BD59-A6C34878D82A}">
                    <a16:rowId xmlns:a16="http://schemas.microsoft.com/office/drawing/2014/main" val="484098723"/>
                  </a:ext>
                </a:extLst>
              </a:tr>
            </a:tbl>
          </a:graphicData>
        </a:graphic>
      </p:graphicFrame>
    </p:spTree>
    <p:extLst>
      <p:ext uri="{BB962C8B-B14F-4D97-AF65-F5344CB8AC3E}">
        <p14:creationId xmlns:p14="http://schemas.microsoft.com/office/powerpoint/2010/main" val="237502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BD40-C095-4B2D-9C58-A2BC1C0EDBE2}"/>
              </a:ext>
            </a:extLst>
          </p:cNvPr>
          <p:cNvSpPr>
            <a:spLocks noGrp="1"/>
          </p:cNvSpPr>
          <p:nvPr>
            <p:ph type="title"/>
          </p:nvPr>
        </p:nvSpPr>
        <p:spPr/>
        <p:txBody>
          <a:bodyPr/>
          <a:lstStyle/>
          <a:p>
            <a:r>
              <a:rPr lang="en-IN" b="1" dirty="0"/>
              <a:t>Design and Analysis</a:t>
            </a:r>
          </a:p>
        </p:txBody>
      </p:sp>
      <p:sp>
        <p:nvSpPr>
          <p:cNvPr id="3" name="Content Placeholder 2">
            <a:extLst>
              <a:ext uri="{FF2B5EF4-FFF2-40B4-BE49-F238E27FC236}">
                <a16:creationId xmlns:a16="http://schemas.microsoft.com/office/drawing/2014/main" id="{E52EEB1F-5602-40E8-BE2C-D3FF3566D4FD}"/>
              </a:ext>
            </a:extLst>
          </p:cNvPr>
          <p:cNvSpPr>
            <a:spLocks noGrp="1"/>
          </p:cNvSpPr>
          <p:nvPr>
            <p:ph idx="1"/>
          </p:nvPr>
        </p:nvSpPr>
        <p:spPr>
          <a:xfrm>
            <a:off x="861029" y="2234714"/>
            <a:ext cx="10677206" cy="3694176"/>
          </a:xfrm>
        </p:spPr>
        <p:txBody>
          <a:bodyPr>
            <a:normAutofit/>
          </a:bodyPr>
          <a:lstStyle/>
          <a:p>
            <a:r>
              <a:rPr lang="en-IN" sz="2200" b="1" dirty="0"/>
              <a:t>Configuring the GPIF – II I/O Matrix</a:t>
            </a:r>
          </a:p>
          <a:p>
            <a:pPr marL="457200" lvl="1" indent="0">
              <a:buNone/>
            </a:pPr>
            <a:r>
              <a:rPr lang="en-US" sz="2000" dirty="0"/>
              <a:t>The </a:t>
            </a:r>
            <a:r>
              <a:rPr lang="en-US" sz="2000" b="1" dirty="0"/>
              <a:t>GPIF II Designer </a:t>
            </a:r>
            <a:r>
              <a:rPr lang="en-US" sz="2000" dirty="0"/>
              <a:t>is used for designing the </a:t>
            </a:r>
            <a:r>
              <a:rPr lang="en-US" sz="2000" b="1" dirty="0"/>
              <a:t>IO matrix</a:t>
            </a:r>
            <a:r>
              <a:rPr lang="en-US" sz="2000" dirty="0"/>
              <a:t>, which is responsible for assigning the </a:t>
            </a:r>
            <a:r>
              <a:rPr lang="en-US" sz="2000" b="1" dirty="0"/>
              <a:t>mapping of pins </a:t>
            </a:r>
            <a:r>
              <a:rPr lang="en-US" sz="2000" dirty="0"/>
              <a:t>as per the </a:t>
            </a:r>
            <a:r>
              <a:rPr lang="en-US" sz="2000" b="1" dirty="0"/>
              <a:t>slave FIFO </a:t>
            </a:r>
            <a:r>
              <a:rPr lang="en-US" sz="2000" dirty="0"/>
              <a:t>interface requirements. </a:t>
            </a:r>
          </a:p>
          <a:p>
            <a:pPr marL="457200" lvl="1" indent="0">
              <a:buNone/>
            </a:pPr>
            <a:endParaRPr lang="en-US" sz="500" dirty="0"/>
          </a:p>
          <a:p>
            <a:r>
              <a:rPr lang="en-US" sz="2200" dirty="0"/>
              <a:t>A </a:t>
            </a:r>
            <a:r>
              <a:rPr lang="en-US" sz="2200" b="1" dirty="0"/>
              <a:t>state machine </a:t>
            </a:r>
            <a:r>
              <a:rPr lang="en-US" sz="2200" dirty="0"/>
              <a:t>is designed using the tool in order to define the sequence of commands and execution, while ensuring conditional </a:t>
            </a:r>
            <a:r>
              <a:rPr lang="en-US" sz="2200" b="1" dirty="0"/>
              <a:t>state transitions based on signals </a:t>
            </a:r>
            <a:r>
              <a:rPr lang="en-US" sz="2200" dirty="0"/>
              <a:t>from an external processor. </a:t>
            </a:r>
          </a:p>
          <a:p>
            <a:endParaRPr lang="en-US" sz="1800" dirty="0"/>
          </a:p>
          <a:p>
            <a:pPr lvl="1"/>
            <a:endParaRPr lang="en-IN" sz="1200" b="1" dirty="0"/>
          </a:p>
        </p:txBody>
      </p:sp>
      <p:pic>
        <p:nvPicPr>
          <p:cNvPr id="4" name="Picture 3">
            <a:extLst>
              <a:ext uri="{FF2B5EF4-FFF2-40B4-BE49-F238E27FC236}">
                <a16:creationId xmlns:a16="http://schemas.microsoft.com/office/drawing/2014/main" id="{BD79EBA0-A4D0-4086-8A11-1B2FC14061AD}"/>
              </a:ext>
            </a:extLst>
          </p:cNvPr>
          <p:cNvPicPr>
            <a:picLocks noChangeAspect="1"/>
          </p:cNvPicPr>
          <p:nvPr/>
        </p:nvPicPr>
        <p:blipFill rotWithShape="1">
          <a:blip r:embed="rId2"/>
          <a:srcRect r="666"/>
          <a:stretch/>
        </p:blipFill>
        <p:spPr>
          <a:xfrm>
            <a:off x="3148133" y="5115074"/>
            <a:ext cx="5895726" cy="1179576"/>
          </a:xfrm>
          <a:prstGeom prst="rect">
            <a:avLst/>
          </a:prstGeom>
        </p:spPr>
      </p:pic>
      <p:sp>
        <p:nvSpPr>
          <p:cNvPr id="5" name="TextBox 4">
            <a:extLst>
              <a:ext uri="{FF2B5EF4-FFF2-40B4-BE49-F238E27FC236}">
                <a16:creationId xmlns:a16="http://schemas.microsoft.com/office/drawing/2014/main" id="{FDF6F871-4002-4D0B-9679-BD40981F840F}"/>
              </a:ext>
            </a:extLst>
          </p:cNvPr>
          <p:cNvSpPr txBox="1"/>
          <p:nvPr/>
        </p:nvSpPr>
        <p:spPr>
          <a:xfrm>
            <a:off x="3051958" y="6435388"/>
            <a:ext cx="6288325" cy="307777"/>
          </a:xfrm>
          <a:prstGeom prst="rect">
            <a:avLst/>
          </a:prstGeom>
          <a:noFill/>
        </p:spPr>
        <p:txBody>
          <a:bodyPr wrap="none" rtlCol="0">
            <a:spAutoFit/>
          </a:bodyPr>
          <a:lstStyle/>
          <a:p>
            <a:r>
              <a:rPr lang="en-IN" sz="1400" b="1" dirty="0"/>
              <a:t>Fig. 1: </a:t>
            </a:r>
            <a:r>
              <a:rPr lang="en-IN" sz="1400" dirty="0"/>
              <a:t>Slave FIFO for transactions between the FX3 and an external master</a:t>
            </a:r>
          </a:p>
        </p:txBody>
      </p:sp>
    </p:spTree>
    <p:extLst>
      <p:ext uri="{BB962C8B-B14F-4D97-AF65-F5344CB8AC3E}">
        <p14:creationId xmlns:p14="http://schemas.microsoft.com/office/powerpoint/2010/main" val="12757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5097-4340-422E-AD92-4B8D050EAC3E}"/>
              </a:ext>
            </a:extLst>
          </p:cNvPr>
          <p:cNvSpPr>
            <a:spLocks noGrp="1"/>
          </p:cNvSpPr>
          <p:nvPr>
            <p:ph type="title"/>
          </p:nvPr>
        </p:nvSpPr>
        <p:spPr/>
        <p:txBody>
          <a:bodyPr/>
          <a:lstStyle/>
          <a:p>
            <a:r>
              <a:rPr lang="en-IN" b="1" dirty="0"/>
              <a:t>Design and Analysis (Contd.)</a:t>
            </a:r>
          </a:p>
        </p:txBody>
      </p:sp>
      <p:pic>
        <p:nvPicPr>
          <p:cNvPr id="4" name="Content Placeholder 3" descr="Diagram&#10;&#10;Description automatically generated">
            <a:extLst>
              <a:ext uri="{FF2B5EF4-FFF2-40B4-BE49-F238E27FC236}">
                <a16:creationId xmlns:a16="http://schemas.microsoft.com/office/drawing/2014/main" id="{668D48F8-B3B2-4977-83D8-87FFC3E2E512}"/>
              </a:ext>
            </a:extLst>
          </p:cNvPr>
          <p:cNvPicPr>
            <a:picLocks noGrp="1" noChangeAspect="1"/>
          </p:cNvPicPr>
          <p:nvPr>
            <p:ph idx="1"/>
          </p:nvPr>
        </p:nvPicPr>
        <p:blipFill>
          <a:blip r:embed="rId2"/>
          <a:stretch>
            <a:fillRect/>
          </a:stretch>
        </p:blipFill>
        <p:spPr>
          <a:xfrm>
            <a:off x="2589400" y="2073586"/>
            <a:ext cx="7013197" cy="4235774"/>
          </a:xfrm>
          <a:prstGeom prst="rect">
            <a:avLst/>
          </a:prstGeom>
        </p:spPr>
      </p:pic>
      <p:sp>
        <p:nvSpPr>
          <p:cNvPr id="5" name="TextBox 4">
            <a:extLst>
              <a:ext uri="{FF2B5EF4-FFF2-40B4-BE49-F238E27FC236}">
                <a16:creationId xmlns:a16="http://schemas.microsoft.com/office/drawing/2014/main" id="{0C82A221-1ED7-43BC-AB4F-E65F1CF1F216}"/>
              </a:ext>
            </a:extLst>
          </p:cNvPr>
          <p:cNvSpPr txBox="1"/>
          <p:nvPr/>
        </p:nvSpPr>
        <p:spPr>
          <a:xfrm>
            <a:off x="4031940" y="6374675"/>
            <a:ext cx="4484113" cy="307777"/>
          </a:xfrm>
          <a:prstGeom prst="rect">
            <a:avLst/>
          </a:prstGeom>
          <a:noFill/>
        </p:spPr>
        <p:txBody>
          <a:bodyPr wrap="none" rtlCol="0">
            <a:spAutoFit/>
          </a:bodyPr>
          <a:lstStyle/>
          <a:p>
            <a:r>
              <a:rPr lang="en-IN" sz="1400" b="1" dirty="0"/>
              <a:t>Fig. 2: </a:t>
            </a:r>
            <a:r>
              <a:rPr lang="en-IN" sz="1400" dirty="0"/>
              <a:t>General proposed architecture for the project</a:t>
            </a:r>
          </a:p>
        </p:txBody>
      </p:sp>
    </p:spTree>
    <p:extLst>
      <p:ext uri="{BB962C8B-B14F-4D97-AF65-F5344CB8AC3E}">
        <p14:creationId xmlns:p14="http://schemas.microsoft.com/office/powerpoint/2010/main" val="1905007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83723" y="2530553"/>
            <a:ext cx="5677118" cy="4088675"/>
          </a:xfrm>
        </p:spPr>
        <p:txBody>
          <a:bodyPr>
            <a:normAutofit/>
          </a:bodyPr>
          <a:lstStyle/>
          <a:p>
            <a:pPr marL="0" indent="0">
              <a:buNone/>
            </a:pPr>
            <a:r>
              <a:rPr lang="en-US" sz="2200" dirty="0"/>
              <a:t>The interface definition window and I/O matrix helps define the electrical interface in terms of:</a:t>
            </a:r>
          </a:p>
          <a:p>
            <a:pPr marL="0" indent="0">
              <a:buNone/>
            </a:pPr>
            <a:endParaRPr lang="en-US" sz="500" dirty="0"/>
          </a:p>
          <a:p>
            <a:pPr lvl="1"/>
            <a:r>
              <a:rPr lang="en-US" sz="2200" b="1" dirty="0"/>
              <a:t>data</a:t>
            </a:r>
            <a:r>
              <a:rPr lang="en-US" sz="2200" dirty="0"/>
              <a:t> and </a:t>
            </a:r>
            <a:r>
              <a:rPr lang="en-US" sz="2200" b="1" dirty="0"/>
              <a:t>address buses </a:t>
            </a:r>
          </a:p>
          <a:p>
            <a:pPr lvl="1"/>
            <a:r>
              <a:rPr lang="en-US" sz="2200" dirty="0"/>
              <a:t>the number and </a:t>
            </a:r>
            <a:r>
              <a:rPr lang="en-US" sz="2200" b="1" dirty="0"/>
              <a:t>direction</a:t>
            </a:r>
            <a:r>
              <a:rPr lang="en-US" sz="2200" dirty="0"/>
              <a:t> </a:t>
            </a:r>
            <a:r>
              <a:rPr lang="en-US" sz="2200" b="1" dirty="0"/>
              <a:t>of</a:t>
            </a:r>
            <a:r>
              <a:rPr lang="en-US" sz="2200" dirty="0"/>
              <a:t> </a:t>
            </a:r>
            <a:r>
              <a:rPr lang="en-US" sz="2200" b="1" dirty="0"/>
              <a:t>control signals </a:t>
            </a:r>
          </a:p>
          <a:p>
            <a:pPr lvl="1"/>
            <a:r>
              <a:rPr lang="en-US" sz="2200" dirty="0"/>
              <a:t>the interface clocking parameters </a:t>
            </a: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A5F58FC-2D3F-4074-97EB-F65FE941277B}"/>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28467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97BA-BA22-496E-9286-58F4913D866C}"/>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8FAF8539-2AEA-4972-97D1-6001D5CC46AA}"/>
              </a:ext>
            </a:extLst>
          </p:cNvPr>
          <p:cNvSpPr>
            <a:spLocks noGrp="1"/>
          </p:cNvSpPr>
          <p:nvPr>
            <p:ph idx="1"/>
          </p:nvPr>
        </p:nvSpPr>
        <p:spPr>
          <a:xfrm>
            <a:off x="1011936" y="2188775"/>
            <a:ext cx="10168128" cy="4538597"/>
          </a:xfrm>
        </p:spPr>
        <p:txBody>
          <a:bodyPr>
            <a:normAutofit lnSpcReduction="10000"/>
          </a:bodyPr>
          <a:lstStyle/>
          <a:p>
            <a:r>
              <a:rPr lang="en-US" sz="2200" b="1" dirty="0"/>
              <a:t>Introduction and Motivation: </a:t>
            </a:r>
            <a:r>
              <a:rPr lang="en-US" sz="2200" dirty="0"/>
              <a:t>Requirement for Super Speed Data Acquisition</a:t>
            </a:r>
          </a:p>
          <a:p>
            <a:endParaRPr lang="en-US" sz="500" b="1" dirty="0"/>
          </a:p>
          <a:p>
            <a:r>
              <a:rPr lang="en-US" sz="2200" b="1" dirty="0"/>
              <a:t>Objectives:</a:t>
            </a:r>
            <a:r>
              <a:rPr lang="en-US" sz="2200" dirty="0"/>
              <a:t> Deploy a firmware to implement Slave FIFO</a:t>
            </a:r>
          </a:p>
          <a:p>
            <a:endParaRPr lang="en-US" sz="500" dirty="0"/>
          </a:p>
          <a:p>
            <a:r>
              <a:rPr lang="en-IN" sz="2200" b="1" dirty="0"/>
              <a:t>Design and Analysis: </a:t>
            </a:r>
            <a:r>
              <a:rPr lang="en-IN" sz="2200" dirty="0"/>
              <a:t>Configuring GPIF II, Implementation Logic and FX3 Firmware Application Structure</a:t>
            </a:r>
          </a:p>
          <a:p>
            <a:endParaRPr lang="en-IN" sz="500" b="1" dirty="0"/>
          </a:p>
          <a:p>
            <a:r>
              <a:rPr lang="en-US" sz="2200" b="1" dirty="0"/>
              <a:t>Results and Discussion: </a:t>
            </a:r>
            <a:r>
              <a:rPr lang="en-US" sz="2200" dirty="0"/>
              <a:t>I/O matrix configuration, Slave FIFO interface state machine, Read-write operations, firmware application</a:t>
            </a:r>
          </a:p>
          <a:p>
            <a:endParaRPr lang="en-US" sz="500" dirty="0"/>
          </a:p>
          <a:p>
            <a:r>
              <a:rPr lang="en-US" sz="2200" b="1" dirty="0"/>
              <a:t>Conclusion: </a:t>
            </a:r>
            <a:r>
              <a:rPr lang="en-US" sz="2200" dirty="0"/>
              <a:t>A firmware built to implement the 2 – bit Slave FIFO mechanism, and to verify bulk – IN and loopback transfers across an FPGA</a:t>
            </a:r>
            <a:endParaRPr lang="en-IN" sz="2200" dirty="0"/>
          </a:p>
        </p:txBody>
      </p:sp>
    </p:spTree>
    <p:extLst>
      <p:ext uri="{BB962C8B-B14F-4D97-AF65-F5344CB8AC3E}">
        <p14:creationId xmlns:p14="http://schemas.microsoft.com/office/powerpoint/2010/main" val="316479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2C656B-6BC8-4877-B0DA-850530B541AD}"/>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Configuring the I/O Matrix</a:t>
            </a:r>
          </a:p>
        </p:txBody>
      </p:sp>
      <p:sp>
        <p:nvSpPr>
          <p:cNvPr id="3" name="Content Placeholder 2">
            <a:extLst>
              <a:ext uri="{FF2B5EF4-FFF2-40B4-BE49-F238E27FC236}">
                <a16:creationId xmlns:a16="http://schemas.microsoft.com/office/drawing/2014/main" id="{34E24BBF-D1C2-4B37-8980-FBC48C1EB905}"/>
              </a:ext>
            </a:extLst>
          </p:cNvPr>
          <p:cNvSpPr>
            <a:spLocks noGrp="1"/>
          </p:cNvSpPr>
          <p:nvPr>
            <p:ph idx="1"/>
          </p:nvPr>
        </p:nvSpPr>
        <p:spPr>
          <a:xfrm>
            <a:off x="574392" y="2381263"/>
            <a:ext cx="5845069" cy="4224810"/>
          </a:xfrm>
        </p:spPr>
        <p:txBody>
          <a:bodyPr>
            <a:normAutofit/>
          </a:bodyPr>
          <a:lstStyle/>
          <a:p>
            <a:pPr marL="0" indent="0" algn="l" rtl="0" eaLnBrk="1" latinLnBrk="0" hangingPunct="1">
              <a:lnSpc>
                <a:spcPct val="110000"/>
              </a:lnSpc>
              <a:spcBef>
                <a:spcPts val="1000"/>
              </a:spcBef>
              <a:spcAft>
                <a:spcPts val="0"/>
              </a:spcAft>
              <a:buClrTx/>
              <a:buSzPts val="1600"/>
              <a:buNone/>
            </a:pPr>
            <a:r>
              <a:rPr lang="en-US" sz="2200" kern="1200" dirty="0">
                <a:solidFill>
                  <a:srgbClr val="000000"/>
                </a:solidFill>
                <a:effectLst/>
                <a:latin typeface="Avenir Next LT Pro" panose="020B0504020202020204" pitchFamily="34" charset="0"/>
                <a:ea typeface="+mn-ea"/>
                <a:cs typeface="+mn-cs"/>
              </a:rPr>
              <a:t>The I/O matrix helps in configuring </a:t>
            </a:r>
          </a:p>
          <a:p>
            <a:pPr marL="0" indent="0" algn="l" rtl="0" eaLnBrk="1" latinLnBrk="0" hangingPunct="1">
              <a:lnSpc>
                <a:spcPct val="110000"/>
              </a:lnSpc>
              <a:spcBef>
                <a:spcPts val="1000"/>
              </a:spcBef>
              <a:spcAft>
                <a:spcPts val="0"/>
              </a:spcAft>
              <a:buClrTx/>
              <a:buSzPts val="1600"/>
              <a:buNone/>
            </a:pPr>
            <a:endParaRPr lang="en-IN" sz="5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FX3 peripherals such as I2C, UART, SPI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Data </a:t>
            </a:r>
            <a:r>
              <a:rPr lang="en-US" sz="2200" b="1" kern="1200" dirty="0">
                <a:solidFill>
                  <a:srgbClr val="000000"/>
                </a:solidFill>
                <a:effectLst/>
                <a:latin typeface="Avenir Next LT Pro" panose="020B0504020202020204" pitchFamily="34" charset="0"/>
                <a:ea typeface="+mn-ea"/>
                <a:cs typeface="+mn-cs"/>
              </a:rPr>
              <a:t>bus width </a:t>
            </a:r>
            <a:endParaRPr lang="en-IN" sz="2200" dirty="0">
              <a:effectLst/>
            </a:endParaRPr>
          </a:p>
          <a:p>
            <a:pPr marL="685800" indent="-228600" algn="l" rtl="0" eaLnBrk="1" latinLnBrk="0" hangingPunct="1">
              <a:lnSpc>
                <a:spcPct val="110000"/>
              </a:lnSpc>
              <a:spcBef>
                <a:spcPts val="500"/>
              </a:spcBef>
              <a:spcAft>
                <a:spcPts val="0"/>
              </a:spcAft>
            </a:pPr>
            <a:r>
              <a:rPr lang="en-US" sz="2200" kern="1200" dirty="0">
                <a:solidFill>
                  <a:srgbClr val="000000"/>
                </a:solidFill>
                <a:effectLst/>
                <a:latin typeface="Avenir Next LT Pro" panose="020B0504020202020204" pitchFamily="34" charset="0"/>
                <a:ea typeface="+mn-ea"/>
                <a:cs typeface="+mn-cs"/>
              </a:rPr>
              <a:t>Endianness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Flags</a:t>
            </a:r>
            <a:r>
              <a:rPr lang="en-US" sz="2200" kern="1200" dirty="0">
                <a:solidFill>
                  <a:srgbClr val="000000"/>
                </a:solidFill>
                <a:effectLst/>
                <a:latin typeface="Avenir Next LT Pro" panose="020B0504020202020204" pitchFamily="34" charset="0"/>
                <a:ea typeface="+mn-ea"/>
                <a:cs typeface="+mn-cs"/>
              </a:rPr>
              <a:t> to indicate the </a:t>
            </a:r>
            <a:r>
              <a:rPr lang="en-US" sz="2200" b="1" kern="1200" dirty="0">
                <a:solidFill>
                  <a:srgbClr val="000000"/>
                </a:solidFill>
                <a:effectLst/>
                <a:latin typeface="Avenir Next LT Pro" panose="020B0504020202020204" pitchFamily="34" charset="0"/>
                <a:ea typeface="+mn-ea"/>
                <a:cs typeface="+mn-cs"/>
              </a:rPr>
              <a:t>status of the thread</a:t>
            </a:r>
            <a:r>
              <a:rPr lang="en-US" sz="2200" kern="1200" dirty="0">
                <a:solidFill>
                  <a:srgbClr val="000000"/>
                </a:solidFill>
                <a:effectLst/>
                <a:latin typeface="Avenir Next LT Pro" panose="020B0504020202020204" pitchFamily="34" charset="0"/>
                <a:ea typeface="+mn-ea"/>
                <a:cs typeface="+mn-cs"/>
              </a:rPr>
              <a:t> in terms of current buffer conditions </a:t>
            </a:r>
            <a:endParaRPr lang="en-IN" sz="2200" dirty="0">
              <a:effectLst/>
            </a:endParaRPr>
          </a:p>
          <a:p>
            <a:pPr marL="685800" indent="-228600" algn="l" rtl="0" eaLnBrk="1" latinLnBrk="0" hangingPunct="1">
              <a:lnSpc>
                <a:spcPct val="110000"/>
              </a:lnSpc>
              <a:spcBef>
                <a:spcPts val="500"/>
              </a:spcBef>
              <a:spcAft>
                <a:spcPts val="0"/>
              </a:spcAft>
            </a:pPr>
            <a:r>
              <a:rPr lang="en-US" sz="2200" b="1" kern="1200" dirty="0">
                <a:solidFill>
                  <a:srgbClr val="000000"/>
                </a:solidFill>
                <a:effectLst/>
                <a:latin typeface="Avenir Next LT Pro" panose="020B0504020202020204" pitchFamily="34" charset="0"/>
                <a:ea typeface="+mn-ea"/>
                <a:cs typeface="+mn-cs"/>
              </a:rPr>
              <a:t>Pin mappings </a:t>
            </a:r>
            <a:r>
              <a:rPr lang="en-US" sz="2200" kern="1200" dirty="0">
                <a:solidFill>
                  <a:srgbClr val="000000"/>
                </a:solidFill>
                <a:effectLst/>
                <a:latin typeface="Avenir Next LT Pro" panose="020B0504020202020204" pitchFamily="34" charset="0"/>
                <a:ea typeface="+mn-ea"/>
                <a:cs typeface="+mn-cs"/>
              </a:rPr>
              <a:t>as per the desired interface </a:t>
            </a:r>
            <a:endParaRPr lang="en-IN" sz="2200" dirty="0">
              <a:effectLst/>
            </a:endParaRPr>
          </a:p>
          <a:p>
            <a:pPr marL="457200" lvl="1" indent="0">
              <a:buNone/>
            </a:pPr>
            <a:endParaRPr lang="en-US" sz="1000" dirty="0"/>
          </a:p>
          <a:p>
            <a:pPr marL="0" indent="0">
              <a:buNone/>
            </a:pPr>
            <a:endParaRPr lang="en-US" sz="2000" dirty="0"/>
          </a:p>
        </p:txBody>
      </p:sp>
      <p:pic>
        <p:nvPicPr>
          <p:cNvPr id="5" name="Picture 4">
            <a:extLst>
              <a:ext uri="{FF2B5EF4-FFF2-40B4-BE49-F238E27FC236}">
                <a16:creationId xmlns:a16="http://schemas.microsoft.com/office/drawing/2014/main" id="{EE01568F-1C61-4332-BF28-8B955EEDCA72}"/>
              </a:ext>
            </a:extLst>
          </p:cNvPr>
          <p:cNvPicPr>
            <a:picLocks noChangeAspect="1"/>
          </p:cNvPicPr>
          <p:nvPr/>
        </p:nvPicPr>
        <p:blipFill>
          <a:blip r:embed="rId2"/>
          <a:stretch>
            <a:fillRect/>
          </a:stretch>
        </p:blipFill>
        <p:spPr>
          <a:xfrm>
            <a:off x="7008367" y="2230015"/>
            <a:ext cx="4825234" cy="3986759"/>
          </a:xfrm>
          <a:prstGeom prst="rect">
            <a:avLst/>
          </a:prstGeom>
        </p:spPr>
      </p:pic>
      <p:sp>
        <p:nvSpPr>
          <p:cNvPr id="7" name="Title 1">
            <a:extLst>
              <a:ext uri="{FF2B5EF4-FFF2-40B4-BE49-F238E27FC236}">
                <a16:creationId xmlns:a16="http://schemas.microsoft.com/office/drawing/2014/main" id="{F81055B5-D502-4CCE-A0C2-38FA76CCE8A9}"/>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F68B7A9D-1C74-4739-A200-3DB57D34407D}"/>
              </a:ext>
            </a:extLst>
          </p:cNvPr>
          <p:cNvSpPr txBox="1"/>
          <p:nvPr/>
        </p:nvSpPr>
        <p:spPr>
          <a:xfrm>
            <a:off x="8042433" y="6372033"/>
            <a:ext cx="2757101" cy="307777"/>
          </a:xfrm>
          <a:prstGeom prst="rect">
            <a:avLst/>
          </a:prstGeom>
          <a:noFill/>
        </p:spPr>
        <p:txBody>
          <a:bodyPr wrap="none" rtlCol="0">
            <a:spAutoFit/>
          </a:bodyPr>
          <a:lstStyle/>
          <a:p>
            <a:r>
              <a:rPr lang="en-IN" sz="1400" b="1" dirty="0"/>
              <a:t>Fig. 3: </a:t>
            </a:r>
            <a:r>
              <a:rPr lang="en-IN" sz="1400" dirty="0"/>
              <a:t>I/O Matrix Configuration</a:t>
            </a:r>
          </a:p>
        </p:txBody>
      </p:sp>
    </p:spTree>
    <p:extLst>
      <p:ext uri="{BB962C8B-B14F-4D97-AF65-F5344CB8AC3E}">
        <p14:creationId xmlns:p14="http://schemas.microsoft.com/office/powerpoint/2010/main" val="111212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C9C32-3370-433D-8C2D-6961F1979132}"/>
              </a:ext>
            </a:extLst>
          </p:cNvPr>
          <p:cNvSpPr>
            <a:spLocks noGrp="1"/>
          </p:cNvSpPr>
          <p:nvPr>
            <p:ph idx="1"/>
          </p:nvPr>
        </p:nvSpPr>
        <p:spPr>
          <a:xfrm>
            <a:off x="597159" y="2140819"/>
            <a:ext cx="5980923" cy="4644591"/>
          </a:xfrm>
        </p:spPr>
        <p:txBody>
          <a:bodyPr>
            <a:normAutofit lnSpcReduction="10000"/>
          </a:bodyPr>
          <a:lstStyle/>
          <a:p>
            <a:r>
              <a:rPr lang="en-US" sz="2000" dirty="0"/>
              <a:t>The GPIF II port provides a parallel interface with maximum of </a:t>
            </a:r>
            <a:r>
              <a:rPr lang="en-US" sz="2000" b="1" dirty="0"/>
              <a:t>32 bidirectional data lines</a:t>
            </a:r>
            <a:r>
              <a:rPr lang="en-US" sz="2000" dirty="0"/>
              <a:t>. </a:t>
            </a:r>
            <a:br>
              <a:rPr lang="en-US" sz="2000" dirty="0"/>
            </a:br>
            <a:r>
              <a:rPr lang="en-US" sz="2000" dirty="0"/>
              <a:t>They can be </a:t>
            </a:r>
            <a:r>
              <a:rPr lang="en-US" sz="2000" b="1" dirty="0"/>
              <a:t>time multiplexed </a:t>
            </a:r>
            <a:r>
              <a:rPr lang="en-US" sz="2000" dirty="0"/>
              <a:t>into address lines. </a:t>
            </a:r>
          </a:p>
          <a:p>
            <a:endParaRPr lang="en-US" sz="500" dirty="0"/>
          </a:p>
          <a:p>
            <a:r>
              <a:rPr lang="en-US" sz="2000" dirty="0"/>
              <a:t>The GPIF II Designer allows the user to</a:t>
            </a:r>
          </a:p>
          <a:p>
            <a:pPr lvl="1"/>
            <a:r>
              <a:rPr lang="en-US" sz="1700" dirty="0"/>
              <a:t>Create an </a:t>
            </a:r>
            <a:r>
              <a:rPr lang="en-US" sz="1700" b="1" dirty="0"/>
              <a:t>I/O matrix </a:t>
            </a:r>
            <a:r>
              <a:rPr lang="en-US" sz="1700" dirty="0"/>
              <a:t>for mapping pins to signals</a:t>
            </a:r>
          </a:p>
          <a:p>
            <a:pPr lvl="1"/>
            <a:r>
              <a:rPr lang="en-US" sz="1700" dirty="0"/>
              <a:t>Defining state machines for specific interfaces</a:t>
            </a:r>
          </a:p>
          <a:p>
            <a:pPr lvl="1"/>
            <a:r>
              <a:rPr lang="en-US" sz="1700" b="1" dirty="0"/>
              <a:t>Generate a C header </a:t>
            </a:r>
            <a:r>
              <a:rPr lang="en-US" sz="1700" dirty="0"/>
              <a:t>file encoding all of the GPIF definitions </a:t>
            </a:r>
          </a:p>
          <a:p>
            <a:pPr lvl="1"/>
            <a:endParaRPr lang="en-US" sz="500" dirty="0"/>
          </a:p>
          <a:p>
            <a:r>
              <a:rPr lang="en-US" sz="2000" dirty="0"/>
              <a:t>The header file can be used to integrate the GPIF functionality into the slave FIFO application firmware.</a:t>
            </a:r>
          </a:p>
          <a:p>
            <a:endParaRPr lang="en-US" sz="1600" dirty="0"/>
          </a:p>
          <a:p>
            <a:endParaRPr lang="en-IN" sz="1600" dirty="0"/>
          </a:p>
        </p:txBody>
      </p:sp>
      <p:pic>
        <p:nvPicPr>
          <p:cNvPr id="4" name="Picture 3">
            <a:extLst>
              <a:ext uri="{FF2B5EF4-FFF2-40B4-BE49-F238E27FC236}">
                <a16:creationId xmlns:a16="http://schemas.microsoft.com/office/drawing/2014/main" id="{5834A2D5-5A87-4F66-B10C-18FD420C922D}"/>
              </a:ext>
            </a:extLst>
          </p:cNvPr>
          <p:cNvPicPr>
            <a:picLocks noChangeAspect="1"/>
          </p:cNvPicPr>
          <p:nvPr/>
        </p:nvPicPr>
        <p:blipFill>
          <a:blip r:embed="rId2"/>
          <a:stretch>
            <a:fillRect/>
          </a:stretch>
        </p:blipFill>
        <p:spPr>
          <a:xfrm>
            <a:off x="7107755" y="2524677"/>
            <a:ext cx="4650940" cy="3510706"/>
          </a:xfrm>
          <a:prstGeom prst="rect">
            <a:avLst/>
          </a:prstGeom>
        </p:spPr>
      </p:pic>
      <p:pic>
        <p:nvPicPr>
          <p:cNvPr id="6" name="Picture 5">
            <a:extLst>
              <a:ext uri="{FF2B5EF4-FFF2-40B4-BE49-F238E27FC236}">
                <a16:creationId xmlns:a16="http://schemas.microsoft.com/office/drawing/2014/main" id="{065CF0C4-E992-4D66-A330-2D6A71578773}"/>
              </a:ext>
            </a:extLst>
          </p:cNvPr>
          <p:cNvPicPr>
            <a:picLocks noChangeAspect="1"/>
          </p:cNvPicPr>
          <p:nvPr/>
        </p:nvPicPr>
        <p:blipFill>
          <a:blip r:embed="rId3"/>
          <a:stretch>
            <a:fillRect/>
          </a:stretch>
        </p:blipFill>
        <p:spPr>
          <a:xfrm>
            <a:off x="6578082" y="2802310"/>
            <a:ext cx="5180613" cy="2955441"/>
          </a:xfrm>
          <a:prstGeom prst="rect">
            <a:avLst/>
          </a:prstGeom>
        </p:spPr>
      </p:pic>
      <p:sp>
        <p:nvSpPr>
          <p:cNvPr id="8" name="Title 1">
            <a:extLst>
              <a:ext uri="{FF2B5EF4-FFF2-40B4-BE49-F238E27FC236}">
                <a16:creationId xmlns:a16="http://schemas.microsoft.com/office/drawing/2014/main" id="{15EDBBDC-C4D2-4947-A251-34EABD8B7FA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itle 1">
            <a:extLst>
              <a:ext uri="{FF2B5EF4-FFF2-40B4-BE49-F238E27FC236}">
                <a16:creationId xmlns:a16="http://schemas.microsoft.com/office/drawing/2014/main" id="{8BDBA971-2AE0-449C-8D0E-54B45E00F97B}"/>
              </a:ext>
            </a:extLst>
          </p:cNvPr>
          <p:cNvSpPr>
            <a:spLocks noGrp="1"/>
          </p:cNvSpPr>
          <p:nvPr>
            <p:ph type="title"/>
          </p:nvPr>
        </p:nvSpPr>
        <p:spPr>
          <a:xfrm>
            <a:off x="850703" y="921866"/>
            <a:ext cx="10168128" cy="1179576"/>
          </a:xfrm>
        </p:spPr>
        <p:txBody>
          <a:bodyPr>
            <a:normAutofit/>
          </a:bodyPr>
          <a:lstStyle/>
          <a:p>
            <a:r>
              <a:rPr lang="en-IN" sz="2600" b="1" dirty="0">
                <a:latin typeface="Avenir Next LT Pro" panose="020B0504020202020204" pitchFamily="34" charset="0"/>
              </a:rPr>
              <a:t>Programming the GPIF II State Machine</a:t>
            </a:r>
          </a:p>
        </p:txBody>
      </p:sp>
      <p:sp>
        <p:nvSpPr>
          <p:cNvPr id="7" name="TextBox 6">
            <a:extLst>
              <a:ext uri="{FF2B5EF4-FFF2-40B4-BE49-F238E27FC236}">
                <a16:creationId xmlns:a16="http://schemas.microsoft.com/office/drawing/2014/main" id="{9659B165-6D01-4016-B711-D76F8B5A7307}"/>
              </a:ext>
            </a:extLst>
          </p:cNvPr>
          <p:cNvSpPr txBox="1"/>
          <p:nvPr/>
        </p:nvSpPr>
        <p:spPr>
          <a:xfrm>
            <a:off x="8054674" y="6218145"/>
            <a:ext cx="2332113" cy="307777"/>
          </a:xfrm>
          <a:prstGeom prst="rect">
            <a:avLst/>
          </a:prstGeom>
          <a:noFill/>
        </p:spPr>
        <p:txBody>
          <a:bodyPr wrap="none" rtlCol="0">
            <a:spAutoFit/>
          </a:bodyPr>
          <a:lstStyle/>
          <a:p>
            <a:r>
              <a:rPr lang="en-IN" sz="1400" b="1" dirty="0"/>
              <a:t>Fig. 4: </a:t>
            </a:r>
            <a:r>
              <a:rPr lang="en-IN" sz="1400" dirty="0"/>
              <a:t>GPIF - II Subsystem</a:t>
            </a:r>
          </a:p>
        </p:txBody>
      </p:sp>
      <p:sp>
        <p:nvSpPr>
          <p:cNvPr id="10" name="TextBox 9">
            <a:extLst>
              <a:ext uri="{FF2B5EF4-FFF2-40B4-BE49-F238E27FC236}">
                <a16:creationId xmlns:a16="http://schemas.microsoft.com/office/drawing/2014/main" id="{E9B014DF-C459-4E72-BEFC-1D6690A313F3}"/>
              </a:ext>
            </a:extLst>
          </p:cNvPr>
          <p:cNvSpPr txBox="1"/>
          <p:nvPr/>
        </p:nvSpPr>
        <p:spPr>
          <a:xfrm>
            <a:off x="7867455" y="5910368"/>
            <a:ext cx="2601866" cy="307777"/>
          </a:xfrm>
          <a:prstGeom prst="rect">
            <a:avLst/>
          </a:prstGeom>
          <a:noFill/>
        </p:spPr>
        <p:txBody>
          <a:bodyPr wrap="none" rtlCol="0">
            <a:spAutoFit/>
          </a:bodyPr>
          <a:lstStyle/>
          <a:p>
            <a:r>
              <a:rPr lang="en-IN" sz="1400" b="1" dirty="0"/>
              <a:t>Fig. 5: </a:t>
            </a:r>
            <a:r>
              <a:rPr lang="en-IN" sz="1400" dirty="0"/>
              <a:t>GPIF - II State Machine</a:t>
            </a:r>
          </a:p>
        </p:txBody>
      </p:sp>
    </p:spTree>
    <p:extLst>
      <p:ext uri="{BB962C8B-B14F-4D97-AF65-F5344CB8AC3E}">
        <p14:creationId xmlns:p14="http://schemas.microsoft.com/office/powerpoint/2010/main" val="405913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DAC7C8-68E1-4A53-AC7F-E817454BB1AE}"/>
              </a:ext>
            </a:extLst>
          </p:cNvPr>
          <p:cNvPicPr>
            <a:picLocks noChangeAspect="1"/>
          </p:cNvPicPr>
          <p:nvPr/>
        </p:nvPicPr>
        <p:blipFill>
          <a:blip r:embed="rId4"/>
          <a:stretch>
            <a:fillRect/>
          </a:stretch>
        </p:blipFill>
        <p:spPr>
          <a:xfrm>
            <a:off x="521581" y="1370964"/>
            <a:ext cx="5039633" cy="5319613"/>
          </a:xfrm>
          <a:prstGeom prst="rect">
            <a:avLst/>
          </a:prstGeom>
        </p:spPr>
      </p:pic>
      <p:sp>
        <p:nvSpPr>
          <p:cNvPr id="3" name="TextBox 2">
            <a:extLst>
              <a:ext uri="{FF2B5EF4-FFF2-40B4-BE49-F238E27FC236}">
                <a16:creationId xmlns:a16="http://schemas.microsoft.com/office/drawing/2014/main" id="{EF0747A7-F6B3-45C9-9021-C18158462EF4}"/>
              </a:ext>
            </a:extLst>
          </p:cNvPr>
          <p:cNvSpPr txBox="1"/>
          <p:nvPr/>
        </p:nvSpPr>
        <p:spPr>
          <a:xfrm>
            <a:off x="726915" y="814315"/>
            <a:ext cx="11190765" cy="492443"/>
          </a:xfrm>
          <a:prstGeom prst="rect">
            <a:avLst/>
          </a:prstGeom>
          <a:noFill/>
        </p:spPr>
        <p:txBody>
          <a:bodyPr wrap="square" rtlCol="0">
            <a:spAutoFit/>
          </a:bodyPr>
          <a:lstStyle/>
          <a:p>
            <a:r>
              <a:rPr lang="en-IN" sz="2600" b="1" dirty="0">
                <a:latin typeface="+mj-lt"/>
                <a:ea typeface="Cambria Math" panose="02040503050406030204" pitchFamily="18" charset="0"/>
              </a:rPr>
              <a:t>Logic Diagram for Synchronous Slave FIFO: </a:t>
            </a:r>
          </a:p>
        </p:txBody>
      </p:sp>
      <p:sp>
        <p:nvSpPr>
          <p:cNvPr id="4" name="TextBox 3">
            <a:extLst>
              <a:ext uri="{FF2B5EF4-FFF2-40B4-BE49-F238E27FC236}">
                <a16:creationId xmlns:a16="http://schemas.microsoft.com/office/drawing/2014/main" id="{007DAE8E-DDD1-4D3F-B0DE-AC63738B1A85}"/>
              </a:ext>
            </a:extLst>
          </p:cNvPr>
          <p:cNvSpPr txBox="1"/>
          <p:nvPr/>
        </p:nvSpPr>
        <p:spPr>
          <a:xfrm>
            <a:off x="5962261" y="1709666"/>
            <a:ext cx="5955419" cy="484748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 order to configure the GPIF II interface, the following initial states need to be defined: </a:t>
            </a:r>
          </a:p>
          <a:p>
            <a:endParaRPr lang="en-US" sz="1200" b="1"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Interface type: </a:t>
            </a:r>
            <a:r>
              <a:rPr lang="en-US" sz="2200" dirty="0">
                <a:solidFill>
                  <a:srgbClr val="000000"/>
                </a:solidFill>
                <a:latin typeface="+mj-lt"/>
                <a:ea typeface="Cambria Math" panose="02040503050406030204" pitchFamily="18" charset="0"/>
                <a:cs typeface="Times New Roman" panose="02020603050405020304" pitchFamily="18" charset="0"/>
              </a:rPr>
              <a:t>Slave</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Communication type: </a:t>
            </a:r>
            <a:r>
              <a:rPr lang="en-US" sz="2200" dirty="0">
                <a:solidFill>
                  <a:srgbClr val="000000"/>
                </a:solidFill>
                <a:latin typeface="+mj-lt"/>
                <a:ea typeface="Cambria Math" panose="02040503050406030204" pitchFamily="18" charset="0"/>
                <a:cs typeface="Times New Roman" panose="02020603050405020304" pitchFamily="18" charset="0"/>
              </a:rPr>
              <a:t>Synchronous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Endianness: </a:t>
            </a:r>
            <a:r>
              <a:rPr lang="en-US" sz="2200" dirty="0">
                <a:solidFill>
                  <a:srgbClr val="000000"/>
                </a:solidFill>
                <a:latin typeface="+mj-lt"/>
                <a:ea typeface="Cambria Math" panose="02040503050406030204" pitchFamily="18" charset="0"/>
                <a:cs typeface="Times New Roman" panose="02020603050405020304" pitchFamily="18" charset="0"/>
              </a:rPr>
              <a:t>Little Endian</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Data bus width: </a:t>
            </a:r>
            <a:r>
              <a:rPr lang="en-US" sz="2200" dirty="0">
                <a:solidFill>
                  <a:srgbClr val="000000"/>
                </a:solidFill>
                <a:latin typeface="+mj-lt"/>
                <a:ea typeface="Cambria Math" panose="02040503050406030204" pitchFamily="18" charset="0"/>
                <a:cs typeface="Times New Roman" panose="02020603050405020304" pitchFamily="18" charset="0"/>
              </a:rPr>
              <a:t>8 bit, 16 bit or 32 bit</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mj-lt"/>
                <a:ea typeface="Cambria Math" panose="02040503050406030204" pitchFamily="18" charset="0"/>
                <a:cs typeface="Times New Roman" panose="02020603050405020304" pitchFamily="18" charset="0"/>
              </a:rPr>
              <a:t>Address or data bus multiplexed</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2 address pins </a:t>
            </a:r>
            <a:r>
              <a:rPr lang="en-US" sz="2200" dirty="0">
                <a:solidFill>
                  <a:srgbClr val="000000"/>
                </a:solidFill>
                <a:latin typeface="+mj-lt"/>
                <a:ea typeface="Cambria Math" panose="02040503050406030204" pitchFamily="18" charset="0"/>
                <a:cs typeface="Times New Roman" panose="02020603050405020304" pitchFamily="18" charset="0"/>
              </a:rPr>
              <a:t>for selecting among 4 available threads</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200" b="1" dirty="0">
                <a:solidFill>
                  <a:srgbClr val="000000"/>
                </a:solidFill>
                <a:latin typeface="+mj-lt"/>
                <a:ea typeface="Cambria Math" panose="02040503050406030204" pitchFamily="18" charset="0"/>
                <a:cs typeface="Times New Roman" panose="02020603050405020304" pitchFamily="18" charset="0"/>
              </a:rPr>
              <a:t>Active low signals </a:t>
            </a:r>
            <a:r>
              <a:rPr lang="en-US" sz="2200" dirty="0">
                <a:solidFill>
                  <a:srgbClr val="000000"/>
                </a:solidFill>
                <a:latin typeface="+mj-lt"/>
                <a:ea typeface="Cambria Math" panose="02040503050406030204" pitchFamily="18" charset="0"/>
                <a:cs typeface="Times New Roman" panose="02020603050405020304" pitchFamily="18" charset="0"/>
              </a:rPr>
              <a:t>for </a:t>
            </a:r>
            <a:r>
              <a:rPr lang="en-US" sz="2200" b="1" dirty="0">
                <a:solidFill>
                  <a:srgbClr val="000000"/>
                </a:solidFill>
                <a:latin typeface="+mj-lt"/>
                <a:ea typeface="Cambria Math" panose="02040503050406030204" pitchFamily="18" charset="0"/>
                <a:cs typeface="Times New Roman" panose="02020603050405020304" pitchFamily="18" charset="0"/>
              </a:rPr>
              <a:t>Read, Write, Chip Select </a:t>
            </a:r>
            <a:r>
              <a:rPr lang="en-US" sz="2200" dirty="0">
                <a:solidFill>
                  <a:srgbClr val="000000"/>
                </a:solidFill>
                <a:latin typeface="+mj-lt"/>
                <a:ea typeface="Cambria Math" panose="02040503050406030204" pitchFamily="18" charset="0"/>
                <a:cs typeface="Times New Roman" panose="02020603050405020304" pitchFamily="18" charset="0"/>
              </a:rPr>
              <a:t>and </a:t>
            </a:r>
            <a:r>
              <a:rPr lang="en-US" sz="2200" b="1" dirty="0">
                <a:solidFill>
                  <a:srgbClr val="000000"/>
                </a:solidFill>
                <a:latin typeface="+mj-lt"/>
                <a:ea typeface="Cambria Math" panose="02040503050406030204" pitchFamily="18" charset="0"/>
                <a:cs typeface="Times New Roman" panose="02020603050405020304" pitchFamily="18" charset="0"/>
              </a:rPr>
              <a:t>Output Enable.</a:t>
            </a:r>
            <a:endParaRPr lang="en-IN" sz="2200" dirty="0">
              <a:latin typeface="+mj-lt"/>
              <a:ea typeface="Cambria Math" panose="020405030504060302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E918AA9-2280-4F63-92AF-427B4CFDBC94}"/>
              </a:ext>
            </a:extLst>
          </p:cNvPr>
          <p:cNvSpPr/>
          <p:nvPr/>
        </p:nvSpPr>
        <p:spPr>
          <a:xfrm>
            <a:off x="405508" y="39299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652C8DB1-5DD8-4EA5-8C32-01B4132A996F}"/>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C287A6A9-8577-474E-B843-6BE1E3BD92A3}"/>
              </a:ext>
            </a:extLst>
          </p:cNvPr>
          <p:cNvSpPr txBox="1"/>
          <p:nvPr/>
        </p:nvSpPr>
        <p:spPr>
          <a:xfrm>
            <a:off x="521581" y="6249370"/>
            <a:ext cx="2058962" cy="307777"/>
          </a:xfrm>
          <a:prstGeom prst="rect">
            <a:avLst/>
          </a:prstGeom>
          <a:noFill/>
        </p:spPr>
        <p:txBody>
          <a:bodyPr wrap="none" rtlCol="0">
            <a:spAutoFit/>
          </a:bodyPr>
          <a:lstStyle/>
          <a:p>
            <a:r>
              <a:rPr lang="en-IN" sz="1400" b="1" dirty="0"/>
              <a:t>Fig. 6: </a:t>
            </a:r>
            <a:r>
              <a:rPr lang="en-IN" sz="1400" dirty="0"/>
              <a:t>Logic Flowchart</a:t>
            </a:r>
          </a:p>
        </p:txBody>
      </p:sp>
    </p:spTree>
    <p:custDataLst>
      <p:tags r:id="rId1"/>
    </p:custDataLst>
    <p:extLst>
      <p:ext uri="{BB962C8B-B14F-4D97-AF65-F5344CB8AC3E}">
        <p14:creationId xmlns:p14="http://schemas.microsoft.com/office/powerpoint/2010/main" val="39143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sp>
        <p:nvSpPr>
          <p:cNvPr id="3" name="Content Placeholder 2">
            <a:extLst>
              <a:ext uri="{FF2B5EF4-FFF2-40B4-BE49-F238E27FC236}">
                <a16:creationId xmlns:a16="http://schemas.microsoft.com/office/drawing/2014/main" id="{EC0C7E4C-004B-4F0E-8A3B-849E6A7B2479}"/>
              </a:ext>
            </a:extLst>
          </p:cNvPr>
          <p:cNvSpPr>
            <a:spLocks noGrp="1"/>
          </p:cNvSpPr>
          <p:nvPr>
            <p:ph idx="1"/>
          </p:nvPr>
        </p:nvSpPr>
        <p:spPr>
          <a:xfrm>
            <a:off x="599980" y="2615184"/>
            <a:ext cx="11199303" cy="3694176"/>
          </a:xfrm>
        </p:spPr>
        <p:txBody>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project consists of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Development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interconnected with an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evaluation kit (FPGA)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using a </a:t>
            </a:r>
            <a:r>
              <a:rPr lang="en-US" sz="2200" b="1"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 to FMC interconnect board</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interconnect board mates with the </a:t>
            </a:r>
            <a:r>
              <a:rPr lang="en-US" sz="2200" b="0" i="0" u="none" strike="noStrike" baseline="0" dirty="0" err="1">
                <a:solidFill>
                  <a:srgbClr val="000000"/>
                </a:solidFill>
                <a:latin typeface="+mj-lt"/>
                <a:ea typeface="Cambria Math" panose="02040503050406030204" pitchFamily="18" charset="0"/>
                <a:cs typeface="Times New Roman" panose="02020603050405020304" pitchFamily="18" charset="0"/>
              </a:rPr>
              <a:t>Samtec</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connector on the FX3 and the FMC connector on the FPGA.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execution and testing of the slave FIFO interface, the following components are included in the firmware.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6B3FBF4-3CDA-46FD-A404-61A93BA5B5CB}"/>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33041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A93E-7AEB-48CC-B862-E21999B271DE}"/>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Implementation Logic</a:t>
            </a:r>
          </a:p>
        </p:txBody>
      </p:sp>
      <p:graphicFrame>
        <p:nvGraphicFramePr>
          <p:cNvPr id="6" name="Table 6">
            <a:extLst>
              <a:ext uri="{FF2B5EF4-FFF2-40B4-BE49-F238E27FC236}">
                <a16:creationId xmlns:a16="http://schemas.microsoft.com/office/drawing/2014/main" id="{46334A4A-3733-4C01-B6BA-5C3136C5B3F2}"/>
              </a:ext>
            </a:extLst>
          </p:cNvPr>
          <p:cNvGraphicFramePr>
            <a:graphicFrameLocks noGrp="1"/>
          </p:cNvGraphicFramePr>
          <p:nvPr>
            <p:extLst>
              <p:ext uri="{D42A27DB-BD31-4B8C-83A1-F6EECF244321}">
                <p14:modId xmlns:p14="http://schemas.microsoft.com/office/powerpoint/2010/main" val="997736412"/>
              </p:ext>
            </p:extLst>
          </p:nvPr>
        </p:nvGraphicFramePr>
        <p:xfrm>
          <a:off x="850703" y="2691230"/>
          <a:ext cx="10578518" cy="2166457"/>
        </p:xfrm>
        <a:graphic>
          <a:graphicData uri="http://schemas.openxmlformats.org/drawingml/2006/table">
            <a:tbl>
              <a:tblPr firstRow="1" bandRow="1">
                <a:tableStyleId>{2D5ABB26-0587-4C30-8999-92F81FD0307C}</a:tableStyleId>
              </a:tblPr>
              <a:tblGrid>
                <a:gridCol w="5289259">
                  <a:extLst>
                    <a:ext uri="{9D8B030D-6E8A-4147-A177-3AD203B41FA5}">
                      <a16:colId xmlns:a16="http://schemas.microsoft.com/office/drawing/2014/main" val="3971480382"/>
                    </a:ext>
                  </a:extLst>
                </a:gridCol>
                <a:gridCol w="5289259">
                  <a:extLst>
                    <a:ext uri="{9D8B030D-6E8A-4147-A177-3AD203B41FA5}">
                      <a16:colId xmlns:a16="http://schemas.microsoft.com/office/drawing/2014/main" val="4011752008"/>
                    </a:ext>
                  </a:extLst>
                </a:gridCol>
              </a:tblGrid>
              <a:tr h="2166457">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(IN)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writes data to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t>Streaming (OUT) data transfer </a:t>
                      </a:r>
                      <a:br>
                        <a:rPr lang="en-US" sz="2200" b="1" u="none" strike="noStrike" baseline="0" dirty="0">
                          <a:solidFill>
                            <a:srgbClr val="000000"/>
                          </a:solidFill>
                          <a:latin typeface="+mj-lt"/>
                          <a:ea typeface="Cambria Math" panose="02040503050406030204" pitchFamily="18" charset="0"/>
                          <a:cs typeface="Times New Roman" panose="02020603050405020304" pitchFamily="18" charset="0"/>
                        </a:rPr>
                      </a:br>
                      <a:r>
                        <a:rPr lang="en-US" sz="2000" b="0" u="none" strike="noStrike" baseline="0" dirty="0">
                          <a:solidFill>
                            <a:srgbClr val="000000"/>
                          </a:solidFill>
                          <a:latin typeface="+mj-lt"/>
                          <a:ea typeface="Cambria Math" panose="02040503050406030204" pitchFamily="18" charset="0"/>
                          <a:cs typeface="Times New Roman" panose="02020603050405020304" pitchFamily="18" charset="0"/>
                        </a:rPr>
                        <a:t>The FPGA does one-directional transfers: continuously reads data from FX3 over synchronous slave FIFO. </a:t>
                      </a:r>
                      <a:endParaRPr lang="en-IN" sz="2000" dirty="0">
                        <a:latin typeface="+mj-lt"/>
                        <a:ea typeface="Cambria Math" panose="02040503050406030204" pitchFamily="18" charset="0"/>
                        <a:cs typeface="Times New Roman" panose="02020603050405020304" pitchFamily="18" charset="0"/>
                      </a:endParaRPr>
                    </a:p>
                  </a:txBody>
                  <a:tcPr/>
                </a:tc>
                <a:extLst>
                  <a:ext uri="{0D108BD9-81ED-4DB2-BD59-A6C34878D82A}">
                    <a16:rowId xmlns:a16="http://schemas.microsoft.com/office/drawing/2014/main" val="2696347369"/>
                  </a:ext>
                </a:extLst>
              </a:tr>
            </a:tbl>
          </a:graphicData>
        </a:graphic>
      </p:graphicFrame>
      <p:pic>
        <p:nvPicPr>
          <p:cNvPr id="7" name="Picture 6">
            <a:extLst>
              <a:ext uri="{FF2B5EF4-FFF2-40B4-BE49-F238E27FC236}">
                <a16:creationId xmlns:a16="http://schemas.microsoft.com/office/drawing/2014/main" id="{A3598834-D6F1-4084-9B21-A79094F1E740}"/>
              </a:ext>
            </a:extLst>
          </p:cNvPr>
          <p:cNvPicPr>
            <a:picLocks noChangeAspect="1"/>
          </p:cNvPicPr>
          <p:nvPr/>
        </p:nvPicPr>
        <p:blipFill>
          <a:blip r:embed="rId3"/>
          <a:stretch>
            <a:fillRect/>
          </a:stretch>
        </p:blipFill>
        <p:spPr>
          <a:xfrm>
            <a:off x="1087575" y="4553124"/>
            <a:ext cx="4215520" cy="1383010"/>
          </a:xfrm>
          <a:prstGeom prst="rect">
            <a:avLst/>
          </a:prstGeom>
        </p:spPr>
      </p:pic>
      <p:pic>
        <p:nvPicPr>
          <p:cNvPr id="8" name="Picture 7">
            <a:extLst>
              <a:ext uri="{FF2B5EF4-FFF2-40B4-BE49-F238E27FC236}">
                <a16:creationId xmlns:a16="http://schemas.microsoft.com/office/drawing/2014/main" id="{BCED2760-1AA3-4155-9684-85A1FB782AB6}"/>
              </a:ext>
            </a:extLst>
          </p:cNvPr>
          <p:cNvPicPr>
            <a:picLocks noChangeAspect="1"/>
          </p:cNvPicPr>
          <p:nvPr/>
        </p:nvPicPr>
        <p:blipFill>
          <a:blip r:embed="rId4"/>
          <a:stretch>
            <a:fillRect/>
          </a:stretch>
        </p:blipFill>
        <p:spPr>
          <a:xfrm>
            <a:off x="6371533" y="4553124"/>
            <a:ext cx="4194523" cy="1383010"/>
          </a:xfrm>
          <a:prstGeom prst="rect">
            <a:avLst/>
          </a:prstGeom>
        </p:spPr>
      </p:pic>
      <p:sp>
        <p:nvSpPr>
          <p:cNvPr id="9" name="Title 1">
            <a:extLst>
              <a:ext uri="{FF2B5EF4-FFF2-40B4-BE49-F238E27FC236}">
                <a16:creationId xmlns:a16="http://schemas.microsoft.com/office/drawing/2014/main" id="{3D403A22-B898-4935-93DB-190406DC4A43}"/>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10" name="TextBox 9">
            <a:extLst>
              <a:ext uri="{FF2B5EF4-FFF2-40B4-BE49-F238E27FC236}">
                <a16:creationId xmlns:a16="http://schemas.microsoft.com/office/drawing/2014/main" id="{92C3CE2A-3040-462E-A55F-16336309FBED}"/>
              </a:ext>
            </a:extLst>
          </p:cNvPr>
          <p:cNvSpPr txBox="1"/>
          <p:nvPr/>
        </p:nvSpPr>
        <p:spPr>
          <a:xfrm>
            <a:off x="2064095" y="6037263"/>
            <a:ext cx="2262479" cy="307777"/>
          </a:xfrm>
          <a:prstGeom prst="rect">
            <a:avLst/>
          </a:prstGeom>
          <a:noFill/>
        </p:spPr>
        <p:txBody>
          <a:bodyPr wrap="none" rtlCol="0">
            <a:spAutoFit/>
          </a:bodyPr>
          <a:lstStyle/>
          <a:p>
            <a:r>
              <a:rPr lang="en-IN" sz="1400" b="1" dirty="0"/>
              <a:t>Fig. 7: </a:t>
            </a:r>
            <a:r>
              <a:rPr lang="en-IN" sz="1400" dirty="0"/>
              <a:t>Stream IN Transfer</a:t>
            </a:r>
          </a:p>
        </p:txBody>
      </p:sp>
      <p:sp>
        <p:nvSpPr>
          <p:cNvPr id="11" name="TextBox 10">
            <a:extLst>
              <a:ext uri="{FF2B5EF4-FFF2-40B4-BE49-F238E27FC236}">
                <a16:creationId xmlns:a16="http://schemas.microsoft.com/office/drawing/2014/main" id="{F7744E03-1DB2-4599-BF24-61EC7974F5FF}"/>
              </a:ext>
            </a:extLst>
          </p:cNvPr>
          <p:cNvSpPr txBox="1"/>
          <p:nvPr/>
        </p:nvSpPr>
        <p:spPr>
          <a:xfrm>
            <a:off x="7337554" y="6037263"/>
            <a:ext cx="2456955" cy="307777"/>
          </a:xfrm>
          <a:prstGeom prst="rect">
            <a:avLst/>
          </a:prstGeom>
          <a:noFill/>
        </p:spPr>
        <p:txBody>
          <a:bodyPr wrap="none" rtlCol="0">
            <a:spAutoFit/>
          </a:bodyPr>
          <a:lstStyle/>
          <a:p>
            <a:r>
              <a:rPr lang="en-IN" sz="1400" b="1" dirty="0"/>
              <a:t>Fig. 8: </a:t>
            </a:r>
            <a:r>
              <a:rPr lang="en-IN" sz="1400" dirty="0"/>
              <a:t>Stream OUT Transfer</a:t>
            </a:r>
          </a:p>
        </p:txBody>
      </p:sp>
    </p:spTree>
    <p:custDataLst>
      <p:tags r:id="rId1"/>
    </p:custDataLst>
    <p:extLst>
      <p:ext uri="{BB962C8B-B14F-4D97-AF65-F5344CB8AC3E}">
        <p14:creationId xmlns:p14="http://schemas.microsoft.com/office/powerpoint/2010/main" val="17529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DF83-7504-4A28-A321-49C86D688566}"/>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FX3 Firmware Application Structure</a:t>
            </a:r>
          </a:p>
        </p:txBody>
      </p:sp>
      <p:sp>
        <p:nvSpPr>
          <p:cNvPr id="3" name="Content Placeholder 2">
            <a:extLst>
              <a:ext uri="{FF2B5EF4-FFF2-40B4-BE49-F238E27FC236}">
                <a16:creationId xmlns:a16="http://schemas.microsoft.com/office/drawing/2014/main" id="{4D8A0236-B19B-4592-81F9-CD8E25203D23}"/>
              </a:ext>
            </a:extLst>
          </p:cNvPr>
          <p:cNvSpPr>
            <a:spLocks noGrp="1"/>
          </p:cNvSpPr>
          <p:nvPr>
            <p:ph idx="1"/>
          </p:nvPr>
        </p:nvSpPr>
        <p:spPr>
          <a:xfrm>
            <a:off x="600408" y="2267338"/>
            <a:ext cx="11123802" cy="4488025"/>
          </a:xfrm>
        </p:spPr>
        <p:txBody>
          <a:bodyPr>
            <a:normAutofit fontScale="92500"/>
          </a:bodyPr>
          <a:lstStyle/>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All FX3 firmware applications consist of two parts: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Initialization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Usually common for all applications </a:t>
            </a:r>
          </a:p>
          <a:p>
            <a:pPr marL="457200" lvl="1" indent="0">
              <a:buNone/>
            </a:pP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code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Code specific to the Slave FIFO application </a:t>
            </a:r>
            <a:endParaRPr lang="en-IN"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0" indent="0">
              <a:buNone/>
            </a:pPr>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400" b="0" i="0" u="none" strike="noStrike" baseline="0" dirty="0">
                <a:solidFill>
                  <a:srgbClr val="000000"/>
                </a:solidFill>
                <a:latin typeface="+mj-lt"/>
                <a:ea typeface="Cambria Math" panose="02040503050406030204" pitchFamily="18" charset="0"/>
                <a:cs typeface="Times New Roman" panose="02020603050405020304" pitchFamily="18" charset="0"/>
              </a:rPr>
              <a:t>The typical file structure for the firmware application would be as follows: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GPIF II descriptors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for 16-bit and 32-bit slave FIFO interface </a:t>
            </a:r>
          </a:p>
          <a:p>
            <a:pPr lvl="1"/>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descriptors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header file </a:t>
            </a:r>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containing defines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used in the main application. Several important constants essential for setting the initial conditions for execution are defined in this file. </a:t>
            </a:r>
          </a:p>
          <a:p>
            <a:pPr lvl="1"/>
            <a:r>
              <a:rPr lang="en-US" sz="2200" i="0" u="none" strike="noStrike" baseline="0" dirty="0">
                <a:solidFill>
                  <a:srgbClr val="000000"/>
                </a:solidFill>
                <a:latin typeface="+mj-lt"/>
                <a:ea typeface="Cambria Math" panose="02040503050406030204" pitchFamily="18" charset="0"/>
                <a:cs typeface="Times New Roman" panose="02020603050405020304" pitchFamily="18" charset="0"/>
              </a:rPr>
              <a:t>A C program containing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main application logic for synchronous Slave FIFO</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52C539-C1A7-44AE-AE28-8252622D6316}"/>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207700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9F51F-4667-478B-98B2-6165E103D1B4}"/>
              </a:ext>
            </a:extLst>
          </p:cNvPr>
          <p:cNvSpPr txBox="1"/>
          <p:nvPr/>
        </p:nvSpPr>
        <p:spPr>
          <a:xfrm>
            <a:off x="726915" y="787493"/>
            <a:ext cx="11490960" cy="492443"/>
          </a:xfrm>
          <a:prstGeom prst="rect">
            <a:avLst/>
          </a:prstGeom>
          <a:noFill/>
        </p:spPr>
        <p:txBody>
          <a:bodyPr wrap="square" rtlCol="0">
            <a:spAutoFit/>
          </a:bodyPr>
          <a:lstStyle/>
          <a:p>
            <a:r>
              <a:rPr lang="en-IN" sz="2600" b="1" i="0" u="none" strike="noStrike" baseline="0" dirty="0">
                <a:solidFill>
                  <a:srgbClr val="000000"/>
                </a:solidFill>
                <a:latin typeface="+mj-lt"/>
              </a:rPr>
              <a:t>Initialization Code</a:t>
            </a:r>
            <a:endParaRPr lang="en-IN" sz="2600" dirty="0">
              <a:latin typeface="+mj-lt"/>
            </a:endParaRPr>
          </a:p>
        </p:txBody>
      </p:sp>
      <p:pic>
        <p:nvPicPr>
          <p:cNvPr id="6" name="Picture 5">
            <a:extLst>
              <a:ext uri="{FF2B5EF4-FFF2-40B4-BE49-F238E27FC236}">
                <a16:creationId xmlns:a16="http://schemas.microsoft.com/office/drawing/2014/main" id="{78F0A409-F300-4952-A503-6B4657EE96B8}"/>
              </a:ext>
            </a:extLst>
          </p:cNvPr>
          <p:cNvPicPr>
            <a:picLocks noChangeAspect="1"/>
          </p:cNvPicPr>
          <p:nvPr/>
        </p:nvPicPr>
        <p:blipFill rotWithShape="1">
          <a:blip r:embed="rId3"/>
          <a:srcRect l="5375" t="18261" r="59962" b="3778"/>
          <a:stretch/>
        </p:blipFill>
        <p:spPr>
          <a:xfrm>
            <a:off x="5944998" y="115889"/>
            <a:ext cx="5237526" cy="6626222"/>
          </a:xfrm>
          <a:prstGeom prst="rect">
            <a:avLst/>
          </a:prstGeom>
        </p:spPr>
      </p:pic>
      <p:sp>
        <p:nvSpPr>
          <p:cNvPr id="7" name="TextBox 6">
            <a:extLst>
              <a:ext uri="{FF2B5EF4-FFF2-40B4-BE49-F238E27FC236}">
                <a16:creationId xmlns:a16="http://schemas.microsoft.com/office/drawing/2014/main" id="{44FD35A3-F093-4593-BB06-E1FF2ADAF83B}"/>
              </a:ext>
            </a:extLst>
          </p:cNvPr>
          <p:cNvSpPr txBox="1"/>
          <p:nvPr/>
        </p:nvSpPr>
        <p:spPr>
          <a:xfrm>
            <a:off x="675099" y="1620856"/>
            <a:ext cx="5135880" cy="4647426"/>
          </a:xfrm>
          <a:prstGeom prst="rect">
            <a:avLst/>
          </a:prstGeom>
          <a:noFill/>
        </p:spPr>
        <p:txBody>
          <a:bodyPr wrap="square" rtlCol="0">
            <a:spAutoFit/>
          </a:bodyPr>
          <a:lstStyle/>
          <a:p>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As part of the device initialization</a:t>
            </a:r>
            <a:r>
              <a:rPr lang="en-US" sz="2200" b="1" dirty="0">
                <a:solidFill>
                  <a:srgbClr val="000000"/>
                </a:solidFill>
                <a:latin typeface="+mj-lt"/>
                <a:ea typeface="Cambria Math" panose="02040503050406030204" pitchFamily="18" charset="0"/>
                <a:cs typeface="Times New Roman" panose="02020603050405020304" pitchFamily="18" charset="0"/>
              </a:rPr>
              <a:t>:</a:t>
            </a:r>
          </a:p>
          <a:p>
            <a:endPar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CPU clock is setup.</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Vectored Interrupt Controller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(VIC) is initialized.</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Device caches are enabled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data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and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8 kB instruction cache</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I/O’s are configured based on the header files included.</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inherent </a:t>
            </a:r>
            <a:r>
              <a:rPr lang="en-US" sz="2000" b="1" i="0" u="none" strike="noStrike" baseline="0" dirty="0" err="1">
                <a:solidFill>
                  <a:srgbClr val="000000"/>
                </a:solidFill>
                <a:latin typeface="+mj-lt"/>
                <a:ea typeface="Cambria Math" panose="02040503050406030204" pitchFamily="18" charset="0"/>
                <a:cs typeface="Times New Roman" panose="02020603050405020304" pitchFamily="18" charset="0"/>
              </a:rPr>
              <a:t>ThreadX</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 RTOS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is invoked, and the OS timer is initialized before transferring the control over to the RTOS scheduler. </a:t>
            </a:r>
          </a:p>
        </p:txBody>
      </p:sp>
      <p:sp>
        <p:nvSpPr>
          <p:cNvPr id="5" name="Rectangle 4">
            <a:extLst>
              <a:ext uri="{FF2B5EF4-FFF2-40B4-BE49-F238E27FC236}">
                <a16:creationId xmlns:a16="http://schemas.microsoft.com/office/drawing/2014/main" id="{68B2A2AD-C058-4DBB-BD86-98D961AA4E47}"/>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7330DBE0-7571-4564-89E9-67BF813BF9F5}"/>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9" name="TextBox 8">
            <a:extLst>
              <a:ext uri="{FF2B5EF4-FFF2-40B4-BE49-F238E27FC236}">
                <a16:creationId xmlns:a16="http://schemas.microsoft.com/office/drawing/2014/main" id="{3393FB65-6123-40DD-845B-B258745F612C}"/>
              </a:ext>
            </a:extLst>
          </p:cNvPr>
          <p:cNvSpPr txBox="1"/>
          <p:nvPr/>
        </p:nvSpPr>
        <p:spPr>
          <a:xfrm>
            <a:off x="8563761" y="6434334"/>
            <a:ext cx="2726196" cy="307777"/>
          </a:xfrm>
          <a:prstGeom prst="rect">
            <a:avLst/>
          </a:prstGeom>
          <a:noFill/>
        </p:spPr>
        <p:txBody>
          <a:bodyPr wrap="none" rtlCol="0">
            <a:spAutoFit/>
          </a:bodyPr>
          <a:lstStyle/>
          <a:p>
            <a:r>
              <a:rPr lang="en-IN" sz="1400" b="1" dirty="0"/>
              <a:t>Fig. 8: </a:t>
            </a:r>
            <a:r>
              <a:rPr lang="en-IN" sz="1400" dirty="0"/>
              <a:t>Application Initialization</a:t>
            </a:r>
          </a:p>
        </p:txBody>
      </p:sp>
    </p:spTree>
    <p:custDataLst>
      <p:tags r:id="rId1"/>
    </p:custDataLst>
    <p:extLst>
      <p:ext uri="{BB962C8B-B14F-4D97-AF65-F5344CB8AC3E}">
        <p14:creationId xmlns:p14="http://schemas.microsoft.com/office/powerpoint/2010/main" val="175448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EE437-6FD3-49F5-89D1-DAC413BDAF15}"/>
              </a:ext>
            </a:extLst>
          </p:cNvPr>
          <p:cNvSpPr txBox="1"/>
          <p:nvPr/>
        </p:nvSpPr>
        <p:spPr>
          <a:xfrm>
            <a:off x="726915" y="833659"/>
            <a:ext cx="3615655" cy="492443"/>
          </a:xfrm>
          <a:prstGeom prst="rect">
            <a:avLst/>
          </a:prstGeom>
          <a:noFill/>
        </p:spPr>
        <p:txBody>
          <a:bodyPr wrap="square" rtlCol="0">
            <a:spAutoFit/>
          </a:bodyPr>
          <a:lstStyle/>
          <a:p>
            <a:r>
              <a:rPr lang="en-IN" sz="2600" b="1" dirty="0">
                <a:latin typeface="+mj-lt"/>
                <a:ea typeface="Cambria Math" panose="02040503050406030204" pitchFamily="18" charset="0"/>
              </a:rPr>
              <a:t>Application Code</a:t>
            </a:r>
          </a:p>
        </p:txBody>
      </p:sp>
      <p:sp>
        <p:nvSpPr>
          <p:cNvPr id="3" name="TextBox 2">
            <a:extLst>
              <a:ext uri="{FF2B5EF4-FFF2-40B4-BE49-F238E27FC236}">
                <a16:creationId xmlns:a16="http://schemas.microsoft.com/office/drawing/2014/main" id="{5CFCE99E-0A13-4363-9E75-AFC9BFEA9FF2}"/>
              </a:ext>
            </a:extLst>
          </p:cNvPr>
          <p:cNvSpPr txBox="1"/>
          <p:nvPr/>
        </p:nvSpPr>
        <p:spPr>
          <a:xfrm>
            <a:off x="726915" y="1548777"/>
            <a:ext cx="4321856" cy="5109091"/>
          </a:xfrm>
          <a:prstGeom prst="rect">
            <a:avLst/>
          </a:prstGeom>
          <a:noFill/>
        </p:spPr>
        <p:txBody>
          <a:bodyPr wrap="square" rtlCol="0">
            <a:sp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Slave FIFO application code comprises of three parts: </a:t>
            </a:r>
          </a:p>
          <a:p>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thread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perform application – specific initialization operations. </a:t>
            </a:r>
          </a:p>
          <a:p>
            <a:pPr marL="285750" indent="-285750">
              <a:buFont typeface="Arial" panose="020B0604020202020204" pitchFamily="34" charset="0"/>
              <a:buChar char="•"/>
            </a:pPr>
            <a:endParaRPr lang="en-US" sz="8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start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set up endpoints and DMA channels required for USB – GPIF data transfers. </a:t>
            </a:r>
          </a:p>
          <a:p>
            <a:pPr marL="285750" indent="-285750">
              <a:buFont typeface="Arial" panose="020B0604020202020204" pitchFamily="34" charset="0"/>
              <a:buChar char="•"/>
            </a:pPr>
            <a:endParaRPr lang="en-US" sz="800" dirty="0">
              <a:solidFill>
                <a:srgbClr val="000000"/>
              </a:solidFill>
              <a:latin typeface="+mj-lt"/>
              <a:ea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000" b="1" i="0" u="none" strike="noStrike" baseline="0" dirty="0">
                <a:solidFill>
                  <a:srgbClr val="000000"/>
                </a:solidFill>
                <a:latin typeface="+mj-lt"/>
                <a:ea typeface="Cambria Math" panose="02040503050406030204" pitchFamily="18" charset="0"/>
                <a:cs typeface="Times New Roman" panose="02020603050405020304" pitchFamily="18" charset="0"/>
              </a:rPr>
              <a:t>application stop </a:t>
            </a:r>
            <a:r>
              <a:rPr lang="en-US" sz="2000" b="0" i="0" u="none" strike="noStrike" baseline="0" dirty="0">
                <a:solidFill>
                  <a:srgbClr val="000000"/>
                </a:solidFill>
                <a:latin typeface="+mj-lt"/>
                <a:ea typeface="Cambria Math" panose="02040503050406030204" pitchFamily="18" charset="0"/>
                <a:cs typeface="Times New Roman" panose="02020603050405020304" pitchFamily="18" charset="0"/>
              </a:rPr>
              <a:t>function to free up DMA channels and disable USB endpoints when a USB reset or disconnect is detected.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36C5FF-9BC6-4156-8FD8-0119D190387A}"/>
              </a:ext>
            </a:extLst>
          </p:cNvPr>
          <p:cNvPicPr>
            <a:picLocks noChangeAspect="1"/>
          </p:cNvPicPr>
          <p:nvPr/>
        </p:nvPicPr>
        <p:blipFill rotWithShape="1">
          <a:blip r:embed="rId3"/>
          <a:srcRect l="5229" t="30581" r="58991" b="9725"/>
          <a:stretch/>
        </p:blipFill>
        <p:spPr>
          <a:xfrm>
            <a:off x="5568187" y="370754"/>
            <a:ext cx="6459967" cy="6062428"/>
          </a:xfrm>
          <a:prstGeom prst="rect">
            <a:avLst/>
          </a:prstGeom>
        </p:spPr>
      </p:pic>
      <p:sp>
        <p:nvSpPr>
          <p:cNvPr id="6" name="Rectangle 5">
            <a:extLst>
              <a:ext uri="{FF2B5EF4-FFF2-40B4-BE49-F238E27FC236}">
                <a16:creationId xmlns:a16="http://schemas.microsoft.com/office/drawing/2014/main" id="{FF9A78F0-32EF-49C8-8F2B-C5B2B73E5EFC}"/>
              </a:ext>
            </a:extLst>
          </p:cNvPr>
          <p:cNvSpPr/>
          <p:nvPr/>
        </p:nvSpPr>
        <p:spPr>
          <a:xfrm>
            <a:off x="350520" y="370754"/>
            <a:ext cx="116073" cy="709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FE7D0AFC-3090-40E6-B79E-803AA5E6EDB9}"/>
              </a:ext>
            </a:extLst>
          </p:cNvPr>
          <p:cNvSpPr txBox="1">
            <a:spLocks/>
          </p:cNvSpPr>
          <p:nvPr/>
        </p:nvSpPr>
        <p:spPr>
          <a:xfrm>
            <a:off x="726915" y="-77455"/>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
        <p:nvSpPr>
          <p:cNvPr id="8" name="TextBox 7">
            <a:extLst>
              <a:ext uri="{FF2B5EF4-FFF2-40B4-BE49-F238E27FC236}">
                <a16:creationId xmlns:a16="http://schemas.microsoft.com/office/drawing/2014/main" id="{B09AFB7C-44A6-4B9F-9CC3-D77433AF914B}"/>
              </a:ext>
            </a:extLst>
          </p:cNvPr>
          <p:cNvSpPr txBox="1"/>
          <p:nvPr/>
        </p:nvSpPr>
        <p:spPr>
          <a:xfrm>
            <a:off x="7229823" y="6487246"/>
            <a:ext cx="3136693" cy="307777"/>
          </a:xfrm>
          <a:prstGeom prst="rect">
            <a:avLst/>
          </a:prstGeom>
          <a:noFill/>
        </p:spPr>
        <p:txBody>
          <a:bodyPr wrap="none" rtlCol="0">
            <a:spAutoFit/>
          </a:bodyPr>
          <a:lstStyle/>
          <a:p>
            <a:r>
              <a:rPr lang="en-IN" sz="1400" b="1" dirty="0"/>
              <a:t>Fig. 9: </a:t>
            </a:r>
            <a:r>
              <a:rPr lang="en-IN" sz="1400" dirty="0"/>
              <a:t>Thread Entry and USB Events</a:t>
            </a:r>
          </a:p>
        </p:txBody>
      </p:sp>
    </p:spTree>
    <p:custDataLst>
      <p:tags r:id="rId1"/>
    </p:custDataLst>
    <p:extLst>
      <p:ext uri="{BB962C8B-B14F-4D97-AF65-F5344CB8AC3E}">
        <p14:creationId xmlns:p14="http://schemas.microsoft.com/office/powerpoint/2010/main" val="427913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B99B-4704-411D-8CDB-004E83DC7EDA}"/>
              </a:ext>
            </a:extLst>
          </p:cNvPr>
          <p:cNvSpPr>
            <a:spLocks noGrp="1"/>
          </p:cNvSpPr>
          <p:nvPr>
            <p:ph type="title"/>
          </p:nvPr>
        </p:nvSpPr>
        <p:spPr>
          <a:xfrm>
            <a:off x="850703" y="921866"/>
            <a:ext cx="10168128" cy="1179576"/>
          </a:xfrm>
        </p:spPr>
        <p:txBody>
          <a:bodyPr>
            <a:normAutofit/>
          </a:bodyPr>
          <a:lstStyle/>
          <a:p>
            <a:r>
              <a:rPr lang="en-IN" sz="2600" b="1" dirty="0">
                <a:ea typeface="Cambria Math" panose="02040503050406030204" pitchFamily="18" charset="0"/>
              </a:rPr>
              <a:t>Application Thread</a:t>
            </a:r>
          </a:p>
        </p:txBody>
      </p:sp>
      <p:graphicFrame>
        <p:nvGraphicFramePr>
          <p:cNvPr id="4" name="Table 4">
            <a:extLst>
              <a:ext uri="{FF2B5EF4-FFF2-40B4-BE49-F238E27FC236}">
                <a16:creationId xmlns:a16="http://schemas.microsoft.com/office/drawing/2014/main" id="{A2320D4A-647F-4F3A-BF08-2175F0305908}"/>
              </a:ext>
            </a:extLst>
          </p:cNvPr>
          <p:cNvGraphicFramePr>
            <a:graphicFrameLocks noGrp="1"/>
          </p:cNvGraphicFramePr>
          <p:nvPr>
            <p:extLst>
              <p:ext uri="{D42A27DB-BD31-4B8C-83A1-F6EECF244321}">
                <p14:modId xmlns:p14="http://schemas.microsoft.com/office/powerpoint/2010/main" val="972109546"/>
              </p:ext>
            </p:extLst>
          </p:nvPr>
        </p:nvGraphicFramePr>
        <p:xfrm>
          <a:off x="521516" y="2327430"/>
          <a:ext cx="11148968" cy="4221480"/>
        </p:xfrm>
        <a:graphic>
          <a:graphicData uri="http://schemas.openxmlformats.org/drawingml/2006/table">
            <a:tbl>
              <a:tblPr firstRow="1" bandRow="1">
                <a:tableStyleId>{2D5ABB26-0587-4C30-8999-92F81FD0307C}</a:tableStyleId>
              </a:tblPr>
              <a:tblGrid>
                <a:gridCol w="5574484">
                  <a:extLst>
                    <a:ext uri="{9D8B030D-6E8A-4147-A177-3AD203B41FA5}">
                      <a16:colId xmlns:a16="http://schemas.microsoft.com/office/drawing/2014/main" val="3820151512"/>
                    </a:ext>
                  </a:extLst>
                </a:gridCol>
                <a:gridCol w="5574484">
                  <a:extLst>
                    <a:ext uri="{9D8B030D-6E8A-4147-A177-3AD203B41FA5}">
                      <a16:colId xmlns:a16="http://schemas.microsoft.com/office/drawing/2014/main" val="2596797001"/>
                    </a:ext>
                  </a:extLst>
                </a:gridCol>
              </a:tblGrid>
              <a:tr h="2853800">
                <a:tc>
                  <a:txBody>
                    <a:bodyPr/>
                    <a:lstStyle/>
                    <a:p>
                      <a:pPr marL="0" lvl="0" indent="0">
                        <a:buNone/>
                      </a:pPr>
                      <a:r>
                        <a:rPr lang="en-IN" sz="2200" b="1" u="sng" dirty="0">
                          <a:solidFill>
                            <a:schemeClr val="tx1"/>
                          </a:solidFill>
                          <a:latin typeface="+mj-lt"/>
                          <a:ea typeface="Cambria Math" panose="02040503050406030204" pitchFamily="18" charset="0"/>
                          <a:cs typeface="Times New Roman" panose="02020603050405020304" pitchFamily="18" charset="0"/>
                        </a:rPr>
                        <a:t>Initializing the debug mechanism</a:t>
                      </a:r>
                    </a:p>
                    <a:p>
                      <a:pPr marL="0" lvl="0" indent="0">
                        <a:buNone/>
                      </a:pPr>
                      <a:endParaRPr lang="en-IN" sz="800" b="1" dirty="0">
                        <a:solidFill>
                          <a:schemeClr val="tx1"/>
                        </a:solidFill>
                        <a:latin typeface="+mj-lt"/>
                        <a:ea typeface="Cambria Math" panose="02040503050406030204" pitchFamily="18" charset="0"/>
                        <a:cs typeface="Times New Roman" panose="02020603050405020304" pitchFamily="18" charset="0"/>
                      </a:endParaRPr>
                    </a:p>
                    <a:p>
                      <a:pPr marL="0" lvl="0" inden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uses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UART</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to output debug messages. The UART </a:t>
                      </a:r>
                    </a:p>
                    <a:p>
                      <a:pPr marL="742950" lvl="1" indent="-285750">
                        <a:buFont typeface="Arial" panose="020B0604020202020204" pitchFamily="34" charset="0"/>
                        <a:buChar char="•"/>
                      </a:pPr>
                      <a:r>
                        <a:rPr lang="en-US" sz="2000" u="none" strike="noStrike" baseline="0" dirty="0">
                          <a:solidFill>
                            <a:schemeClr val="tx1"/>
                          </a:solidFill>
                          <a:latin typeface="+mj-lt"/>
                          <a:ea typeface="Cambria Math" panose="02040503050406030204" pitchFamily="18" charset="0"/>
                          <a:cs typeface="Times New Roman" panose="02020603050405020304" pitchFamily="18" charset="0"/>
                        </a:rPr>
                        <a:t>needs to be configured before the debug mechanism is initialized.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needs to be initialized with the requisite parameters. </a:t>
                      </a:r>
                    </a:p>
                    <a:p>
                      <a:pPr marL="742950" lvl="1" indent="-285750">
                        <a:buFont typeface="Arial" panose="020B0604020202020204" pitchFamily="34" charset="0"/>
                        <a:buChar char="•"/>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has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transfer size </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set to infinite</a:t>
                      </a:r>
                    </a:p>
                    <a:p>
                      <a:pPr marL="742950" lvl="1" indent="-285750">
                        <a:buFont typeface="Arial" panose="020B0604020202020204" pitchFamily="34" charset="0"/>
                        <a:buChar char="•"/>
                      </a:pPr>
                      <a:endParaRPr lang="en-US" sz="500" b="0" u="none" strike="noStrike" baseline="0" dirty="0">
                        <a:solidFill>
                          <a:schemeClr val="tx1"/>
                        </a:solidFill>
                        <a:latin typeface="+mj-lt"/>
                        <a:ea typeface="Cambria Math" panose="02040503050406030204" pitchFamily="18" charset="0"/>
                        <a:cs typeface="Times New Roman" panose="02020603050405020304" pitchFamily="18" charset="0"/>
                      </a:endParaRPr>
                    </a:p>
                    <a:p>
                      <a:pPr marL="0" lvl="0" indent="0">
                        <a:buFont typeface="Arial" panose="020B0604020202020204" pitchFamily="34" charset="0"/>
                        <a:buNone/>
                      </a:pP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The debug module is hence initialized, with two main parameters: the destination for the debug prints (UART socket) and the </a:t>
                      </a:r>
                      <a:r>
                        <a:rPr lang="en-US" sz="2000" b="1" u="none" strike="noStrike" baseline="0" dirty="0">
                          <a:solidFill>
                            <a:schemeClr val="tx1"/>
                          </a:solidFill>
                          <a:latin typeface="+mj-lt"/>
                          <a:ea typeface="Cambria Math" panose="02040503050406030204" pitchFamily="18" charset="0"/>
                          <a:cs typeface="Times New Roman" panose="02020603050405020304" pitchFamily="18" charset="0"/>
                        </a:rPr>
                        <a:t>verbosity</a:t>
                      </a:r>
                      <a:r>
                        <a:rPr lang="en-US" sz="2000" b="0" u="none" strike="noStrike" baseline="0" dirty="0">
                          <a:solidFill>
                            <a:schemeClr val="tx1"/>
                          </a:solidFill>
                          <a:latin typeface="+mj-lt"/>
                          <a:ea typeface="Cambria Math" panose="02040503050406030204" pitchFamily="18" charset="0"/>
                          <a:cs typeface="Times New Roman" panose="02020603050405020304" pitchFamily="18" charset="0"/>
                        </a:rPr>
                        <a:t> of the bug. </a:t>
                      </a:r>
                      <a:endParaRPr lang="en-IN" sz="2000" dirty="0">
                        <a:solidFill>
                          <a:schemeClr val="tx1"/>
                        </a:solidFill>
                        <a:latin typeface="+mj-lt"/>
                        <a:ea typeface="Cambria Math" panose="02040503050406030204" pitchFamily="18" charset="0"/>
                        <a:cs typeface="Times New Roman" panose="02020603050405020304" pitchFamily="18" charset="0"/>
                      </a:endParaRPr>
                    </a:p>
                    <a:p>
                      <a:endParaRPr lang="en-IN" sz="1600" dirty="0">
                        <a:latin typeface="Cambria Math" panose="02040503050406030204" pitchFamily="18" charset="0"/>
                        <a:ea typeface="Cambria Math" panose="020405030504060302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sz="2200" b="1" u="sng" strike="noStrike" kern="1200" baseline="0" dirty="0">
                          <a:solidFill>
                            <a:schemeClr val="tx1"/>
                          </a:solidFill>
                          <a:latin typeface="+mj-lt"/>
                          <a:ea typeface="Cambria Math" panose="02040503050406030204" pitchFamily="18" charset="0"/>
                          <a:cs typeface="Times New Roman" panose="02020603050405020304" pitchFamily="18" charset="0"/>
                        </a:rPr>
                        <a:t>Initializing the main slave FIFO application </a:t>
                      </a:r>
                    </a:p>
                    <a:p>
                      <a:endParaRPr lang="en-US" sz="800" b="1"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lvl="0"/>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The application initialization consists of the following steps: </a:t>
                      </a:r>
                    </a:p>
                    <a:p>
                      <a:pPr lvl="1"/>
                      <a:endParaRPr lang="en-US"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GPIF II Initialization </a:t>
                      </a:r>
                    </a:p>
                    <a:p>
                      <a:pPr marL="742950" lvl="1" indent="-285750">
                        <a:buFont typeface="Arial" panose="020B0604020202020204" pitchFamily="34" charset="0"/>
                        <a:buChar char="•"/>
                      </a:pPr>
                      <a:endParaRPr lang="en-IN" sz="8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742950" lvl="1" indent="-285750">
                        <a:buFont typeface="Arial" panose="020B0604020202020204" pitchFamily="34" charset="0"/>
                        <a:buChar char="•"/>
                      </a:pPr>
                      <a:r>
                        <a:rPr lang="en-IN" sz="2200" b="1" u="none" strike="noStrike" kern="1200" baseline="0" dirty="0">
                          <a:solidFill>
                            <a:schemeClr val="tx1"/>
                          </a:solidFill>
                          <a:latin typeface="+mj-lt"/>
                          <a:ea typeface="Cambria Math" panose="02040503050406030204" pitchFamily="18" charset="0"/>
                          <a:cs typeface="Times New Roman" panose="02020603050405020304" pitchFamily="18" charset="0"/>
                        </a:rPr>
                        <a:t>USB Initialization </a:t>
                      </a:r>
                      <a:endParaRPr lang="en-IN" sz="22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Initializing the USB stack</a:t>
                      </a:r>
                      <a:endPar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endParaRPr>
                    </a:p>
                    <a:p>
                      <a:pPr marL="1257300" lvl="2" indent="-342900">
                        <a:buFont typeface="+mj-lt"/>
                        <a:buAutoNum type="arabicPeriod"/>
                      </a:pPr>
                      <a:r>
                        <a:rPr lang="en-IN" sz="2000" b="0" u="none" strike="noStrike" kern="1200" baseline="0" dirty="0">
                          <a:solidFill>
                            <a:schemeClr val="tx1"/>
                          </a:solidFill>
                          <a:latin typeface="+mj-lt"/>
                          <a:ea typeface="Cambria Math" panose="02040503050406030204" pitchFamily="18" charset="0"/>
                          <a:cs typeface="Times New Roman" panose="02020603050405020304" pitchFamily="18" charset="0"/>
                        </a:rPr>
                        <a:t>Registering call-backs</a:t>
                      </a:r>
                    </a:p>
                    <a:p>
                      <a:pPr marL="1257300" lvl="2" indent="-342900">
                        <a:buFont typeface="+mj-lt"/>
                        <a:buAutoNum type="arabicPeriod"/>
                      </a:pPr>
                      <a:r>
                        <a:rPr lang="en-US" sz="2000" b="0" u="none" strike="noStrike" kern="1200" baseline="0" dirty="0">
                          <a:solidFill>
                            <a:schemeClr val="tx1"/>
                          </a:solidFill>
                          <a:latin typeface="+mj-lt"/>
                          <a:ea typeface="Cambria Math" panose="02040503050406030204" pitchFamily="18" charset="0"/>
                          <a:cs typeface="Times New Roman" panose="02020603050405020304" pitchFamily="18" charset="0"/>
                        </a:rPr>
                        <a:t>Defining USB descriptors</a:t>
                      </a:r>
                    </a:p>
                    <a:p>
                      <a:endParaRPr lang="en-IN" sz="1600" dirty="0">
                        <a:latin typeface="+mj-lt"/>
                        <a:ea typeface="Cambria Math" panose="02040503050406030204" pitchFamily="18" charset="0"/>
                        <a:cs typeface="Times New Roman" panose="02020603050405020304" pitchFamily="18" charset="0"/>
                      </a:endParaRPr>
                    </a:p>
                  </a:txBody>
                  <a:tcPr marL="36576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08617127"/>
                  </a:ext>
                </a:extLst>
              </a:tr>
            </a:tbl>
          </a:graphicData>
        </a:graphic>
      </p:graphicFrame>
      <p:sp>
        <p:nvSpPr>
          <p:cNvPr id="5" name="Title 1">
            <a:extLst>
              <a:ext uri="{FF2B5EF4-FFF2-40B4-BE49-F238E27FC236}">
                <a16:creationId xmlns:a16="http://schemas.microsoft.com/office/drawing/2014/main" id="{E10BFB52-6852-4242-962E-E55EE54606C2}"/>
              </a:ext>
            </a:extLst>
          </p:cNvPr>
          <p:cNvSpPr txBox="1">
            <a:spLocks/>
          </p:cNvSpPr>
          <p:nvPr/>
        </p:nvSpPr>
        <p:spPr>
          <a:xfrm>
            <a:off x="850703" y="332078"/>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Design and Analysis</a:t>
            </a:r>
          </a:p>
        </p:txBody>
      </p:sp>
    </p:spTree>
    <p:custDataLst>
      <p:tags r:id="rId1"/>
    </p:custDataLst>
    <p:extLst>
      <p:ext uri="{BB962C8B-B14F-4D97-AF65-F5344CB8AC3E}">
        <p14:creationId xmlns:p14="http://schemas.microsoft.com/office/powerpoint/2010/main" val="110585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7726-3E52-4EB7-8316-44D2F85C3826}"/>
              </a:ext>
            </a:extLst>
          </p:cNvPr>
          <p:cNvSpPr>
            <a:spLocks noGrp="1"/>
          </p:cNvSpPr>
          <p:nvPr>
            <p:ph type="title"/>
          </p:nvPr>
        </p:nvSpPr>
        <p:spPr/>
        <p:txBody>
          <a:bodyPr/>
          <a:lstStyle/>
          <a:p>
            <a:r>
              <a:rPr lang="en-IN" b="1" dirty="0">
                <a:ea typeface="Cambria Math" panose="02040503050406030204" pitchFamily="18" charset="0"/>
              </a:rPr>
              <a:t>Results and Discussions </a:t>
            </a:r>
          </a:p>
        </p:txBody>
      </p:sp>
      <p:sp>
        <p:nvSpPr>
          <p:cNvPr id="3" name="Content Placeholder 2">
            <a:extLst>
              <a:ext uri="{FF2B5EF4-FFF2-40B4-BE49-F238E27FC236}">
                <a16:creationId xmlns:a16="http://schemas.microsoft.com/office/drawing/2014/main" id="{12E7257B-A884-499B-AF43-399028E35B58}"/>
              </a:ext>
            </a:extLst>
          </p:cNvPr>
          <p:cNvSpPr>
            <a:spLocks noGrp="1"/>
          </p:cNvSpPr>
          <p:nvPr>
            <p:ph idx="1"/>
          </p:nvPr>
        </p:nvSpPr>
        <p:spPr>
          <a:xfrm>
            <a:off x="625147" y="2307913"/>
            <a:ext cx="11148969" cy="4354144"/>
          </a:xfrm>
        </p:spPr>
        <p:txBody>
          <a:bodyPr>
            <a:normAutofit/>
          </a:bodyPr>
          <a:lstStyle/>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USB was chosen as the high-speed data link between the FPGA and PC to leverage the simplicity of a VCP (virtual communication port).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FX3 SuperSpeed Explorer Kit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integrates all of the different operations that interface with the SSR (telemetry, telecommand, etc.) onto a single unit, coupling the advantage of USB 3.0’s high speed data transfer mechanism.  </a:t>
            </a:r>
          </a:p>
          <a:p>
            <a:endParaRPr lang="en-US" sz="500" b="0" i="0" u="none" strike="noStrike" baseline="0" dirty="0">
              <a:solidFill>
                <a:srgbClr val="000000"/>
              </a:solidFill>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As a precursor to testing solid state recorders, we first implement the Slave FIFO interface to the GPIF pins of the FX3 and configure the microcontroller as explained </a:t>
            </a:r>
            <a:r>
              <a:rPr lang="en-US" sz="2200" dirty="0">
                <a:solidFill>
                  <a:srgbClr val="000000"/>
                </a:solidFill>
                <a:latin typeface="+mj-lt"/>
                <a:ea typeface="Cambria Math" panose="02040503050406030204" pitchFamily="18" charset="0"/>
                <a:cs typeface="Times New Roman" panose="02020603050405020304" pitchFamily="18" charset="0"/>
              </a:rPr>
              <a:t>previously.</a:t>
            </a:r>
          </a:p>
          <a:p>
            <a:pPr marL="457200" lvl="1" indent="0">
              <a:buNone/>
            </a:pPr>
            <a:endParaRPr lang="en-US" sz="16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626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B5B3-837B-43A7-BC83-276FE5AA5F89}"/>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E09CCFE-497E-4CC2-85D9-01E9DFD0F2BE}"/>
              </a:ext>
            </a:extLst>
          </p:cNvPr>
          <p:cNvSpPr>
            <a:spLocks noGrp="1"/>
          </p:cNvSpPr>
          <p:nvPr>
            <p:ph idx="1"/>
          </p:nvPr>
        </p:nvSpPr>
        <p:spPr>
          <a:xfrm>
            <a:off x="675132" y="2295144"/>
            <a:ext cx="10841736" cy="4264276"/>
          </a:xfrm>
        </p:spPr>
        <p:txBody>
          <a:bodyPr>
            <a:normAutofit/>
          </a:bodyPr>
          <a:lstStyle/>
          <a:p>
            <a:r>
              <a:rPr lang="en-US" sz="2200" dirty="0"/>
              <a:t>The process of sampling signals that measure real-world physical conditions and converting the resulting samples into digital numeric values [1] that can be manipulated by a computer or sensors is known as </a:t>
            </a:r>
            <a:r>
              <a:rPr lang="en-US" sz="2200" b="1" dirty="0"/>
              <a:t>data acquisition</a:t>
            </a:r>
            <a:r>
              <a:rPr lang="en-US" sz="2200" dirty="0"/>
              <a:t>.</a:t>
            </a:r>
          </a:p>
          <a:p>
            <a:endParaRPr lang="en-US" sz="500" dirty="0"/>
          </a:p>
          <a:p>
            <a:r>
              <a:rPr lang="en-US" sz="2200" dirty="0"/>
              <a:t>Data acquisition systems, or DAQ, are critical in product testing. With the invention and development of data acquisition systems (DAQs) capable of collecting data from a wide range of sensors.</a:t>
            </a:r>
          </a:p>
          <a:p>
            <a:endParaRPr lang="en-US" sz="500" dirty="0"/>
          </a:p>
          <a:p>
            <a:r>
              <a:rPr lang="en-IN" sz="2200" b="1" dirty="0"/>
              <a:t>DAQ</a:t>
            </a:r>
            <a:r>
              <a:rPr lang="en-IN" sz="2200" dirty="0"/>
              <a:t> </a:t>
            </a:r>
            <a:r>
              <a:rPr lang="en-IN" sz="2200" b="1" dirty="0"/>
              <a:t>is classified into two types:</a:t>
            </a:r>
          </a:p>
          <a:p>
            <a:pPr lvl="1"/>
            <a:r>
              <a:rPr lang="en-IN" sz="2000" dirty="0"/>
              <a:t>Analog Data Acquisition Systems </a:t>
            </a:r>
          </a:p>
          <a:p>
            <a:pPr lvl="1"/>
            <a:r>
              <a:rPr lang="en-IN" sz="2000" dirty="0"/>
              <a:t>Digital Data Acquisition Systems </a:t>
            </a:r>
          </a:p>
        </p:txBody>
      </p:sp>
    </p:spTree>
    <p:extLst>
      <p:ext uri="{BB962C8B-B14F-4D97-AF65-F5344CB8AC3E}">
        <p14:creationId xmlns:p14="http://schemas.microsoft.com/office/powerpoint/2010/main" val="213146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6CEB-0220-4DD4-B6EF-459E99AF7CF3}"/>
              </a:ext>
            </a:extLst>
          </p:cNvPr>
          <p:cNvSpPr>
            <a:spLocks noGrp="1"/>
          </p:cNvSpPr>
          <p:nvPr>
            <p:ph type="title"/>
          </p:nvPr>
        </p:nvSpPr>
        <p:spPr/>
        <p:txBody>
          <a:bodyPr/>
          <a:lstStyle/>
          <a:p>
            <a:r>
              <a:rPr lang="en-IN" b="1" dirty="0">
                <a:ea typeface="Cambria Math" panose="02040503050406030204" pitchFamily="18" charset="0"/>
              </a:rPr>
              <a:t>Results and Discussions (Contd.) </a:t>
            </a:r>
            <a:endParaRPr lang="en-IN" dirty="0"/>
          </a:p>
        </p:txBody>
      </p:sp>
      <p:sp>
        <p:nvSpPr>
          <p:cNvPr id="3" name="Content Placeholder 2">
            <a:extLst>
              <a:ext uri="{FF2B5EF4-FFF2-40B4-BE49-F238E27FC236}">
                <a16:creationId xmlns:a16="http://schemas.microsoft.com/office/drawing/2014/main" id="{60CAA297-20A3-4F68-B013-96C176453D56}"/>
              </a:ext>
            </a:extLst>
          </p:cNvPr>
          <p:cNvSpPr>
            <a:spLocks noGrp="1"/>
          </p:cNvSpPr>
          <p:nvPr>
            <p:ph idx="1"/>
          </p:nvPr>
        </p:nvSpPr>
        <p:spPr>
          <a:xfrm>
            <a:off x="1011936" y="2258007"/>
            <a:ext cx="10168128" cy="4329404"/>
          </a:xfrm>
        </p:spPr>
        <p:txBody>
          <a:bodyPr>
            <a:normAutofit/>
          </a:bodyPr>
          <a:lstStyle/>
          <a:p>
            <a:pPr marL="0" indent="0" algn="l" rtl="0" eaLnBrk="1" latinLnBrk="0" hangingPunct="1">
              <a:lnSpc>
                <a:spcPct val="110000"/>
              </a:lnSpc>
              <a:spcBef>
                <a:spcPts val="1000"/>
              </a:spcBef>
              <a:spcAft>
                <a:spcPts val="0"/>
              </a:spcAft>
              <a:buNone/>
            </a:pPr>
            <a:r>
              <a:rPr lang="en-US" sz="2200" b="1"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To summarize the work and results for phase 1 of the project: </a:t>
            </a:r>
          </a:p>
          <a:p>
            <a:pPr marL="0" indent="0" algn="l" rtl="0" eaLnBrk="1" latinLnBrk="0" hangingPunct="1">
              <a:lnSpc>
                <a:spcPct val="110000"/>
              </a:lnSpc>
              <a:spcBef>
                <a:spcPts val="1000"/>
              </a:spcBef>
              <a:spcAft>
                <a:spcPts val="0"/>
              </a:spcAft>
              <a:buNone/>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GPIF II Designer is used to configure the I/O matrix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The state machine for slave FIFO interface is designed and commissioned for integration with the FX3 firmware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Read-write operations are observed with the configured GPIF interface as functions of time and input control signals </a:t>
            </a:r>
          </a:p>
          <a:p>
            <a:pPr marL="685800" indent="-228600" algn="l" rtl="0" eaLnBrk="1" latinLnBrk="0" hangingPunct="1">
              <a:lnSpc>
                <a:spcPct val="110000"/>
              </a:lnSpc>
              <a:spcBef>
                <a:spcPts val="500"/>
              </a:spcBef>
              <a:spcAft>
                <a:spcPts val="0"/>
              </a:spcAft>
            </a:pPr>
            <a:endParaRPr lang="en-IN" sz="500" dirty="0">
              <a:effectLst/>
            </a:endParaRPr>
          </a:p>
          <a:p>
            <a:pPr marL="685800" indent="-228600" algn="l" rtl="0" eaLnBrk="1" latinLnBrk="0" hangingPunct="1">
              <a:lnSpc>
                <a:spcPct val="110000"/>
              </a:lnSpc>
              <a:spcBef>
                <a:spcPts val="500"/>
              </a:spcBef>
              <a:spcAft>
                <a:spcPts val="0"/>
              </a:spcAft>
            </a:pPr>
            <a:r>
              <a:rPr lang="en-US" sz="2000" b="0" i="0" kern="1200" baseline="0" dirty="0">
                <a:solidFill>
                  <a:srgbClr val="000000"/>
                </a:solidFill>
                <a:effectLst/>
                <a:latin typeface="Avenir Next LT Pro" panose="020B0504020202020204" pitchFamily="34" charset="0"/>
                <a:ea typeface="Cambria Math" panose="02040503050406030204" pitchFamily="18" charset="0"/>
                <a:cs typeface="Times New Roman" panose="02020603050405020304" pitchFamily="18" charset="0"/>
              </a:rPr>
              <a:t>A comprehensive firmware application is designed to handle USB/ GPIF callbacks and events, along with DMA configurations, descriptor definitions, thread and process handling along with setting up debug mechanisms. </a:t>
            </a:r>
            <a:endParaRPr lang="en-IN" sz="2000" dirty="0">
              <a:effectLst/>
            </a:endParaRPr>
          </a:p>
          <a:p>
            <a:endParaRPr lang="en-IN" dirty="0"/>
          </a:p>
        </p:txBody>
      </p:sp>
    </p:spTree>
    <p:extLst>
      <p:ext uri="{BB962C8B-B14F-4D97-AF65-F5344CB8AC3E}">
        <p14:creationId xmlns:p14="http://schemas.microsoft.com/office/powerpoint/2010/main" val="2040553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F04-4CB0-411A-B75C-2A3BAA77CFDD}"/>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Read Sequence</a:t>
            </a:r>
            <a:endParaRPr lang="en-IN" sz="2600" b="1" dirty="0">
              <a:ea typeface="Cambria Math" panose="02040503050406030204" pitchFamily="18" charset="0"/>
            </a:endParaRPr>
          </a:p>
        </p:txBody>
      </p:sp>
      <p:sp>
        <p:nvSpPr>
          <p:cNvPr id="3" name="Content Placeholder 2">
            <a:extLst>
              <a:ext uri="{FF2B5EF4-FFF2-40B4-BE49-F238E27FC236}">
                <a16:creationId xmlns:a16="http://schemas.microsoft.com/office/drawing/2014/main" id="{80C3D906-F1F6-49EB-810B-E39610A5CF24}"/>
              </a:ext>
            </a:extLst>
          </p:cNvPr>
          <p:cNvSpPr>
            <a:spLocks noGrp="1"/>
          </p:cNvSpPr>
          <p:nvPr>
            <p:ph idx="1"/>
          </p:nvPr>
        </p:nvSpPr>
        <p:spPr>
          <a:xfrm>
            <a:off x="809462" y="2227040"/>
            <a:ext cx="4893858" cy="4554406"/>
          </a:xfrm>
        </p:spPr>
        <p:txBody>
          <a:bodyPr>
            <a:normAutofit/>
          </a:bodyPr>
          <a:lstStyle/>
          <a:p>
            <a:pPr marL="0" indent="0">
              <a:buNone/>
            </a:pPr>
            <a:r>
              <a:rPr lang="en-US" sz="2200" dirty="0">
                <a:latin typeface="+mj-lt"/>
                <a:ea typeface="Cambria Math" panose="02040503050406030204" pitchFamily="18" charset="0"/>
                <a:cs typeface="Times New Roman" panose="02020603050405020304" pitchFamily="18" charset="0"/>
              </a:rPr>
              <a:t>The external master drives the two-bit address on the ADDR lines and asserts the read or write strobes.</a:t>
            </a:r>
            <a:endParaRPr lang="en-US" sz="500" dirty="0">
              <a:latin typeface="+mj-lt"/>
              <a:ea typeface="Cambria Math" panose="02040503050406030204" pitchFamily="18" charset="0"/>
              <a:cs typeface="Times New Roman" panose="02020603050405020304" pitchFamily="18" charset="0"/>
            </a:endParaRPr>
          </a:p>
          <a:p>
            <a:pPr marL="0" indent="0">
              <a:buNone/>
            </a:pPr>
            <a:r>
              <a:rPr lang="en-US" sz="2200" b="1" dirty="0">
                <a:latin typeface="+mj-lt"/>
                <a:ea typeface="Cambria Math" panose="02040503050406030204" pitchFamily="18" charset="0"/>
                <a:cs typeface="Times New Roman" panose="02020603050405020304" pitchFamily="18" charset="0"/>
              </a:rPr>
              <a:t>As observed:</a:t>
            </a:r>
          </a:p>
          <a:p>
            <a:pPr lvl="1"/>
            <a:r>
              <a:rPr lang="en-US" sz="2000" dirty="0">
                <a:latin typeface="+mj-lt"/>
                <a:ea typeface="Cambria Math" panose="02040503050406030204" pitchFamily="18" charset="0"/>
                <a:cs typeface="Times New Roman" panose="02020603050405020304" pitchFamily="18" charset="0"/>
              </a:rPr>
              <a:t>The FIFO address is stable and </a:t>
            </a:r>
            <a:r>
              <a:rPr lang="en-US" sz="2000" b="1" dirty="0">
                <a:latin typeface="+mj-lt"/>
                <a:ea typeface="Cambria Math" panose="02040503050406030204" pitchFamily="18" charset="0"/>
                <a:cs typeface="Times New Roman" panose="02020603050405020304" pitchFamily="18" charset="0"/>
              </a:rPr>
              <a:t>SLCS</a:t>
            </a:r>
            <a:r>
              <a:rPr lang="en-US" sz="2000" dirty="0">
                <a:latin typeface="+mj-lt"/>
                <a:ea typeface="Cambria Math" panose="02040503050406030204" pitchFamily="18" charset="0"/>
                <a:cs typeface="Times New Roman" panose="02020603050405020304" pitchFamily="18" charset="0"/>
              </a:rPr>
              <a:t> (chip select) is asserted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SLOE</a:t>
            </a:r>
            <a:r>
              <a:rPr lang="en-US" sz="2000" dirty="0">
                <a:latin typeface="+mj-lt"/>
                <a:ea typeface="Cambria Math" panose="02040503050406030204" pitchFamily="18" charset="0"/>
                <a:cs typeface="Times New Roman" panose="02020603050405020304" pitchFamily="18" charset="0"/>
              </a:rPr>
              <a:t> (output enable) is asserted, and it signals the FX3 to drive the data bus. </a:t>
            </a:r>
          </a:p>
          <a:p>
            <a:pPr lvl="1"/>
            <a:endParaRPr lang="en-US" sz="500" dirty="0">
              <a:latin typeface="+mj-lt"/>
              <a:ea typeface="Cambria Math" panose="02040503050406030204" pitchFamily="18" charset="0"/>
              <a:cs typeface="Times New Roman" panose="02020603050405020304" pitchFamily="18" charset="0"/>
            </a:endParaRPr>
          </a:p>
          <a:p>
            <a:pPr lvl="1"/>
            <a:r>
              <a:rPr lang="en-US" sz="2000" b="1" dirty="0">
                <a:latin typeface="+mj-lt"/>
                <a:ea typeface="Cambria Math" panose="02040503050406030204" pitchFamily="18" charset="0"/>
                <a:cs typeface="Times New Roman" panose="02020603050405020304" pitchFamily="18" charset="0"/>
              </a:rPr>
              <a:t>SLRD</a:t>
            </a:r>
            <a:r>
              <a:rPr lang="en-US" sz="2000" dirty="0">
                <a:latin typeface="+mj-lt"/>
                <a:ea typeface="Cambria Math" panose="02040503050406030204" pitchFamily="18" charset="0"/>
                <a:cs typeface="Times New Roman" panose="02020603050405020304" pitchFamily="18" charset="0"/>
              </a:rPr>
              <a:t> (read) is asserted.</a:t>
            </a:r>
          </a:p>
          <a:p>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C38BCE-2D32-4E37-9F93-E3A3BF7C4241}"/>
              </a:ext>
            </a:extLst>
          </p:cNvPr>
          <p:cNvPicPr>
            <a:picLocks noChangeAspect="1"/>
          </p:cNvPicPr>
          <p:nvPr/>
        </p:nvPicPr>
        <p:blipFill>
          <a:blip r:embed="rId3"/>
          <a:stretch>
            <a:fillRect/>
          </a:stretch>
        </p:blipFill>
        <p:spPr>
          <a:xfrm>
            <a:off x="6372817" y="2167962"/>
            <a:ext cx="5026742" cy="4111362"/>
          </a:xfrm>
          <a:prstGeom prst="rect">
            <a:avLst/>
          </a:prstGeom>
        </p:spPr>
      </p:pic>
      <p:sp>
        <p:nvSpPr>
          <p:cNvPr id="5" name="Title 1">
            <a:extLst>
              <a:ext uri="{FF2B5EF4-FFF2-40B4-BE49-F238E27FC236}">
                <a16:creationId xmlns:a16="http://schemas.microsoft.com/office/drawing/2014/main" id="{CC6452E3-3FF2-4F6B-AFAC-939FE9FF7AF1}"/>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A8ECC79B-1EC4-47AC-8A2A-72A19DFE89CC}"/>
              </a:ext>
            </a:extLst>
          </p:cNvPr>
          <p:cNvSpPr txBox="1"/>
          <p:nvPr/>
        </p:nvSpPr>
        <p:spPr>
          <a:xfrm>
            <a:off x="7063221" y="6338402"/>
            <a:ext cx="3645934" cy="307777"/>
          </a:xfrm>
          <a:prstGeom prst="rect">
            <a:avLst/>
          </a:prstGeom>
          <a:noFill/>
        </p:spPr>
        <p:txBody>
          <a:bodyPr wrap="none" rtlCol="0">
            <a:spAutoFit/>
          </a:bodyPr>
          <a:lstStyle/>
          <a:p>
            <a:r>
              <a:rPr lang="en-IN" sz="1400" b="1" dirty="0"/>
              <a:t>Fig. 10: </a:t>
            </a:r>
            <a:r>
              <a:rPr lang="en-IN" sz="1400" dirty="0"/>
              <a:t>Read Sequence – Timing Diagram</a:t>
            </a:r>
          </a:p>
        </p:txBody>
      </p:sp>
    </p:spTree>
    <p:custDataLst>
      <p:tags r:id="rId1"/>
    </p:custDataLst>
    <p:extLst>
      <p:ext uri="{BB962C8B-B14F-4D97-AF65-F5344CB8AC3E}">
        <p14:creationId xmlns:p14="http://schemas.microsoft.com/office/powerpoint/2010/main" val="186186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0F04-4CB0-411A-B75C-2A3BAA77CFDD}"/>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Read Sequence</a:t>
            </a:r>
            <a:endParaRPr lang="en-IN" sz="2600" b="1" dirty="0">
              <a:ea typeface="Cambria Math" panose="02040503050406030204" pitchFamily="18" charset="0"/>
            </a:endParaRPr>
          </a:p>
        </p:txBody>
      </p:sp>
      <p:sp>
        <p:nvSpPr>
          <p:cNvPr id="5" name="Title 1">
            <a:extLst>
              <a:ext uri="{FF2B5EF4-FFF2-40B4-BE49-F238E27FC236}">
                <a16:creationId xmlns:a16="http://schemas.microsoft.com/office/drawing/2014/main" id="{CC6452E3-3FF2-4F6B-AFAC-939FE9FF7AF1}"/>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A8ECC79B-1EC4-47AC-8A2A-72A19DFE89CC}"/>
              </a:ext>
            </a:extLst>
          </p:cNvPr>
          <p:cNvSpPr txBox="1"/>
          <p:nvPr/>
        </p:nvSpPr>
        <p:spPr>
          <a:xfrm>
            <a:off x="4495868" y="6426325"/>
            <a:ext cx="3645934" cy="307777"/>
          </a:xfrm>
          <a:prstGeom prst="rect">
            <a:avLst/>
          </a:prstGeom>
          <a:noFill/>
        </p:spPr>
        <p:txBody>
          <a:bodyPr wrap="none" rtlCol="0">
            <a:spAutoFit/>
          </a:bodyPr>
          <a:lstStyle/>
          <a:p>
            <a:r>
              <a:rPr lang="en-IN" sz="1400" b="1" dirty="0"/>
              <a:t>Fig. 11: </a:t>
            </a:r>
            <a:r>
              <a:rPr lang="en-IN" sz="1400" dirty="0"/>
              <a:t>Read Sequence – Timing Diagram</a:t>
            </a:r>
          </a:p>
        </p:txBody>
      </p:sp>
      <p:pic>
        <p:nvPicPr>
          <p:cNvPr id="7" name="Picture 6">
            <a:extLst>
              <a:ext uri="{FF2B5EF4-FFF2-40B4-BE49-F238E27FC236}">
                <a16:creationId xmlns:a16="http://schemas.microsoft.com/office/drawing/2014/main" id="{6CF5EFD1-ECDD-41F4-B4DB-A106049519E7}"/>
              </a:ext>
            </a:extLst>
          </p:cNvPr>
          <p:cNvPicPr>
            <a:picLocks noChangeAspect="1"/>
          </p:cNvPicPr>
          <p:nvPr/>
        </p:nvPicPr>
        <p:blipFill>
          <a:blip r:embed="rId3"/>
          <a:stretch>
            <a:fillRect/>
          </a:stretch>
        </p:blipFill>
        <p:spPr>
          <a:xfrm>
            <a:off x="1115568" y="2132875"/>
            <a:ext cx="9229227" cy="4293450"/>
          </a:xfrm>
          <a:prstGeom prst="rect">
            <a:avLst/>
          </a:prstGeom>
        </p:spPr>
      </p:pic>
    </p:spTree>
    <p:custDataLst>
      <p:tags r:id="rId1"/>
    </p:custDataLst>
    <p:extLst>
      <p:ext uri="{BB962C8B-B14F-4D97-AF65-F5344CB8AC3E}">
        <p14:creationId xmlns:p14="http://schemas.microsoft.com/office/powerpoint/2010/main" val="315964566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AC285-224C-44DE-8EB0-A6ABD2C12A27}"/>
              </a:ext>
            </a:extLst>
          </p:cNvPr>
          <p:cNvSpPr>
            <a:spLocks noGrp="1"/>
          </p:cNvSpPr>
          <p:nvPr>
            <p:ph idx="1"/>
          </p:nvPr>
        </p:nvSpPr>
        <p:spPr>
          <a:xfrm>
            <a:off x="762630" y="2224124"/>
            <a:ext cx="4907560" cy="4630930"/>
          </a:xfrm>
        </p:spPr>
        <p:txBody>
          <a:bodyPr>
            <a:normAutofit fontScale="92500" lnSpcReduction="20000"/>
          </a:bodyPr>
          <a:lstStyle/>
          <a:p>
            <a:r>
              <a:rPr lang="en-US" sz="2200" dirty="0">
                <a:latin typeface="+mj-lt"/>
                <a:ea typeface="Cambria Math" panose="02040503050406030204" pitchFamily="18" charset="0"/>
                <a:cs typeface="Times New Roman" panose="02020603050405020304" pitchFamily="18" charset="0"/>
              </a:rPr>
              <a:t>FIFO address is stable and the signal </a:t>
            </a:r>
            <a:r>
              <a:rPr lang="en-US" sz="2200" b="1" dirty="0">
                <a:latin typeface="+mj-lt"/>
                <a:ea typeface="Cambria Math" panose="02040503050406030204" pitchFamily="18" charset="0"/>
                <a:cs typeface="Times New Roman" panose="02020603050405020304" pitchFamily="18" charset="0"/>
              </a:rPr>
              <a:t>SLCS</a:t>
            </a:r>
            <a:r>
              <a:rPr lang="en-US" sz="2200" dirty="0">
                <a:latin typeface="+mj-lt"/>
                <a:ea typeface="Cambria Math" panose="02040503050406030204" pitchFamily="18" charset="0"/>
                <a:cs typeface="Times New Roman" panose="02020603050405020304" pitchFamily="18" charset="0"/>
              </a:rPr>
              <a:t> (chip select)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External master/ peripheral outputs the data onto the data bus.</a:t>
            </a:r>
          </a:p>
          <a:p>
            <a:endParaRPr lang="en-US" sz="600" dirty="0">
              <a:latin typeface="+mj-lt"/>
              <a:ea typeface="Cambria Math" panose="02040503050406030204" pitchFamily="18" charset="0"/>
              <a:cs typeface="Times New Roman" panose="02020603050405020304" pitchFamily="18" charset="0"/>
            </a:endParaRPr>
          </a:p>
          <a:p>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(write) is asserted.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While </a:t>
            </a:r>
            <a:r>
              <a:rPr lang="en-US" sz="2200" b="1" dirty="0">
                <a:latin typeface="+mj-lt"/>
                <a:ea typeface="Cambria Math" panose="02040503050406030204" pitchFamily="18" charset="0"/>
                <a:cs typeface="Times New Roman" panose="02020603050405020304" pitchFamily="18" charset="0"/>
              </a:rPr>
              <a:t>SLWR</a:t>
            </a:r>
            <a:r>
              <a:rPr lang="en-US" sz="2200" dirty="0">
                <a:latin typeface="+mj-lt"/>
                <a:ea typeface="Cambria Math" panose="02040503050406030204" pitchFamily="18" charset="0"/>
                <a:cs typeface="Times New Roman" panose="02020603050405020304" pitchFamily="18" charset="0"/>
              </a:rPr>
              <a:t> is asserted, data is written to the FIFO. On the rising edge of the clock, the FIFO pointer is incremented.</a:t>
            </a:r>
          </a:p>
          <a:p>
            <a:endParaRPr lang="en-US" sz="6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FIFO flag is updated after a slight delay from the rising edge of the clock.</a:t>
            </a:r>
          </a:p>
          <a:p>
            <a:endParaRPr lang="en-IN" dirty="0"/>
          </a:p>
        </p:txBody>
      </p:sp>
      <p:pic>
        <p:nvPicPr>
          <p:cNvPr id="4" name="Picture 3">
            <a:extLst>
              <a:ext uri="{FF2B5EF4-FFF2-40B4-BE49-F238E27FC236}">
                <a16:creationId xmlns:a16="http://schemas.microsoft.com/office/drawing/2014/main" id="{6ABF5F3F-4B92-4E2D-8741-2F91157F7027}"/>
              </a:ext>
            </a:extLst>
          </p:cNvPr>
          <p:cNvPicPr>
            <a:picLocks noChangeAspect="1"/>
          </p:cNvPicPr>
          <p:nvPr/>
        </p:nvPicPr>
        <p:blipFill>
          <a:blip r:embed="rId4"/>
          <a:stretch>
            <a:fillRect/>
          </a:stretch>
        </p:blipFill>
        <p:spPr>
          <a:xfrm>
            <a:off x="6480697" y="2224124"/>
            <a:ext cx="4909068" cy="4046047"/>
          </a:xfrm>
          <a:prstGeom prst="rect">
            <a:avLst/>
          </a:prstGeom>
        </p:spPr>
      </p:pic>
      <p:sp>
        <p:nvSpPr>
          <p:cNvPr id="5" name="Title 1">
            <a:extLst>
              <a:ext uri="{FF2B5EF4-FFF2-40B4-BE49-F238E27FC236}">
                <a16:creationId xmlns:a16="http://schemas.microsoft.com/office/drawing/2014/main" id="{D8572A8C-C9B3-47AE-A420-DE183067AA17}"/>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9" name="Title 1">
            <a:extLst>
              <a:ext uri="{FF2B5EF4-FFF2-40B4-BE49-F238E27FC236}">
                <a16:creationId xmlns:a16="http://schemas.microsoft.com/office/drawing/2014/main" id="{5815AF89-7D65-4E34-B13C-977082B55CB6}"/>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Write Sequence</a:t>
            </a:r>
            <a:endParaRPr lang="en-IN" sz="2600" b="1" dirty="0">
              <a:ea typeface="Cambria Math" panose="02040503050406030204" pitchFamily="18" charset="0"/>
            </a:endParaRPr>
          </a:p>
        </p:txBody>
      </p:sp>
      <p:sp>
        <p:nvSpPr>
          <p:cNvPr id="6" name="TextBox 5">
            <a:extLst>
              <a:ext uri="{FF2B5EF4-FFF2-40B4-BE49-F238E27FC236}">
                <a16:creationId xmlns:a16="http://schemas.microsoft.com/office/drawing/2014/main" id="{854FC8CA-720B-4F68-B5F2-30BFA3CB43E3}"/>
              </a:ext>
            </a:extLst>
          </p:cNvPr>
          <p:cNvSpPr txBox="1"/>
          <p:nvPr/>
        </p:nvSpPr>
        <p:spPr>
          <a:xfrm>
            <a:off x="7101588" y="6359221"/>
            <a:ext cx="3667286" cy="307777"/>
          </a:xfrm>
          <a:prstGeom prst="rect">
            <a:avLst/>
          </a:prstGeom>
          <a:noFill/>
        </p:spPr>
        <p:txBody>
          <a:bodyPr wrap="none" rtlCol="0">
            <a:spAutoFit/>
          </a:bodyPr>
          <a:lstStyle/>
          <a:p>
            <a:r>
              <a:rPr lang="en-IN" sz="1400" b="1" dirty="0"/>
              <a:t>Fig. 12: </a:t>
            </a:r>
            <a:r>
              <a:rPr lang="en-IN" sz="1400" dirty="0"/>
              <a:t>Write Sequence – Timing Diagram</a:t>
            </a:r>
          </a:p>
        </p:txBody>
      </p:sp>
    </p:spTree>
    <p:custDataLst>
      <p:tags r:id="rId1"/>
    </p:custDataLst>
    <p:extLst>
      <p:ext uri="{BB962C8B-B14F-4D97-AF65-F5344CB8AC3E}">
        <p14:creationId xmlns:p14="http://schemas.microsoft.com/office/powerpoint/2010/main" val="30719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572A8C-C9B3-47AE-A420-DE183067AA17}"/>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9" name="Title 1">
            <a:extLst>
              <a:ext uri="{FF2B5EF4-FFF2-40B4-BE49-F238E27FC236}">
                <a16:creationId xmlns:a16="http://schemas.microsoft.com/office/drawing/2014/main" id="{5815AF89-7D65-4E34-B13C-977082B55CB6}"/>
              </a:ext>
            </a:extLst>
          </p:cNvPr>
          <p:cNvSpPr>
            <a:spLocks noGrp="1"/>
          </p:cNvSpPr>
          <p:nvPr>
            <p:ph type="title"/>
          </p:nvPr>
        </p:nvSpPr>
        <p:spPr>
          <a:xfrm>
            <a:off x="1115568" y="801609"/>
            <a:ext cx="10168128" cy="1179576"/>
          </a:xfrm>
        </p:spPr>
        <p:txBody>
          <a:bodyPr>
            <a:normAutofit/>
          </a:bodyPr>
          <a:lstStyle/>
          <a:p>
            <a:r>
              <a:rPr lang="en-US" sz="2600" b="1" dirty="0">
                <a:ea typeface="Cambria Math" panose="02040503050406030204" pitchFamily="18" charset="0"/>
              </a:rPr>
              <a:t>Slave FIFO - Write Sequence</a:t>
            </a:r>
            <a:endParaRPr lang="en-IN" sz="2600" b="1" dirty="0">
              <a:ea typeface="Cambria Math" panose="02040503050406030204" pitchFamily="18" charset="0"/>
            </a:endParaRPr>
          </a:p>
        </p:txBody>
      </p:sp>
      <p:sp>
        <p:nvSpPr>
          <p:cNvPr id="6" name="TextBox 5">
            <a:extLst>
              <a:ext uri="{FF2B5EF4-FFF2-40B4-BE49-F238E27FC236}">
                <a16:creationId xmlns:a16="http://schemas.microsoft.com/office/drawing/2014/main" id="{854FC8CA-720B-4F68-B5F2-30BFA3CB43E3}"/>
              </a:ext>
            </a:extLst>
          </p:cNvPr>
          <p:cNvSpPr txBox="1"/>
          <p:nvPr/>
        </p:nvSpPr>
        <p:spPr>
          <a:xfrm>
            <a:off x="4438287" y="6338402"/>
            <a:ext cx="3667286" cy="307777"/>
          </a:xfrm>
          <a:prstGeom prst="rect">
            <a:avLst/>
          </a:prstGeom>
          <a:noFill/>
        </p:spPr>
        <p:txBody>
          <a:bodyPr wrap="none" rtlCol="0">
            <a:spAutoFit/>
          </a:bodyPr>
          <a:lstStyle/>
          <a:p>
            <a:r>
              <a:rPr lang="en-IN" sz="1400" b="1" dirty="0"/>
              <a:t>Fig. 13: </a:t>
            </a:r>
            <a:r>
              <a:rPr lang="en-IN" sz="1400" dirty="0"/>
              <a:t>Write Sequence – Timing Diagram</a:t>
            </a:r>
          </a:p>
        </p:txBody>
      </p:sp>
      <p:pic>
        <p:nvPicPr>
          <p:cNvPr id="2" name="Picture 1">
            <a:extLst>
              <a:ext uri="{FF2B5EF4-FFF2-40B4-BE49-F238E27FC236}">
                <a16:creationId xmlns:a16="http://schemas.microsoft.com/office/drawing/2014/main" id="{51C8492C-1459-4EC7-A126-6CD9BF98085A}"/>
              </a:ext>
            </a:extLst>
          </p:cNvPr>
          <p:cNvPicPr>
            <a:picLocks noChangeAspect="1"/>
          </p:cNvPicPr>
          <p:nvPr/>
        </p:nvPicPr>
        <p:blipFill>
          <a:blip r:embed="rId4"/>
          <a:stretch>
            <a:fillRect/>
          </a:stretch>
        </p:blipFill>
        <p:spPr>
          <a:xfrm>
            <a:off x="1178973" y="2116570"/>
            <a:ext cx="9222278" cy="4221831"/>
          </a:xfrm>
          <a:prstGeom prst="rect">
            <a:avLst/>
          </a:prstGeom>
        </p:spPr>
      </p:pic>
    </p:spTree>
    <p:custDataLst>
      <p:tags r:id="rId1"/>
    </p:custDataLst>
    <p:extLst>
      <p:ext uri="{BB962C8B-B14F-4D97-AF65-F5344CB8AC3E}">
        <p14:creationId xmlns:p14="http://schemas.microsoft.com/office/powerpoint/2010/main" val="310317332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19B0-69C0-4B50-92C8-E4D3608AD8CE}"/>
              </a:ext>
            </a:extLst>
          </p:cNvPr>
          <p:cNvSpPr>
            <a:spLocks noGrp="1"/>
          </p:cNvSpPr>
          <p:nvPr>
            <p:ph type="title"/>
          </p:nvPr>
        </p:nvSpPr>
        <p:spPr>
          <a:xfrm>
            <a:off x="1115568" y="801609"/>
            <a:ext cx="10168128" cy="1179576"/>
          </a:xfrm>
        </p:spPr>
        <p:txBody>
          <a:bodyPr>
            <a:normAutofit/>
          </a:bodyPr>
          <a:lstStyle/>
          <a:p>
            <a:r>
              <a:rPr lang="en-IN" sz="2600" b="1" dirty="0">
                <a:ea typeface="Cambria Math" panose="02040503050406030204" pitchFamily="18" charset="0"/>
              </a:rPr>
              <a:t>Streaming Transfers onto the FX3</a:t>
            </a:r>
          </a:p>
        </p:txBody>
      </p:sp>
      <p:sp>
        <p:nvSpPr>
          <p:cNvPr id="3" name="Content Placeholder 2">
            <a:extLst>
              <a:ext uri="{FF2B5EF4-FFF2-40B4-BE49-F238E27FC236}">
                <a16:creationId xmlns:a16="http://schemas.microsoft.com/office/drawing/2014/main" id="{16A2FF5B-15C5-4FB2-856D-1180E2534D02}"/>
              </a:ext>
            </a:extLst>
          </p:cNvPr>
          <p:cNvSpPr>
            <a:spLocks noGrp="1"/>
          </p:cNvSpPr>
          <p:nvPr>
            <p:ph idx="1"/>
          </p:nvPr>
        </p:nvSpPr>
        <p:spPr>
          <a:xfrm>
            <a:off x="595618" y="2158391"/>
            <a:ext cx="5963802" cy="4673127"/>
          </a:xfrm>
        </p:spPr>
        <p:txBody>
          <a:bodyPr>
            <a:normAutofit lnSpcReduction="10000"/>
          </a:bodyPr>
          <a:lstStyle/>
          <a:p>
            <a:r>
              <a:rPr lang="en-US" sz="2200" dirty="0">
                <a:latin typeface="+mj-lt"/>
                <a:ea typeface="Cambria Math" panose="02040503050406030204" pitchFamily="18" charset="0"/>
                <a:cs typeface="Times New Roman" panose="02020603050405020304" pitchFamily="18" charset="0"/>
              </a:rPr>
              <a:t>The SDK provides a couple of useful tools to track and gauge the extent of data transfer within the microcontroller.</a:t>
            </a:r>
          </a:p>
          <a:p>
            <a:endParaRPr lang="en-US" sz="500" dirty="0">
              <a:latin typeface="+mj-lt"/>
              <a:ea typeface="Cambria Math" panose="02040503050406030204" pitchFamily="18" charset="0"/>
              <a:cs typeface="Times New Roman" panose="02020603050405020304" pitchFamily="18" charset="0"/>
            </a:endParaRPr>
          </a:p>
          <a:p>
            <a:r>
              <a:rPr lang="en-US" sz="2200" dirty="0">
                <a:latin typeface="+mj-lt"/>
                <a:ea typeface="Cambria Math" panose="02040503050406030204" pitchFamily="18" charset="0"/>
                <a:cs typeface="Times New Roman" panose="02020603050405020304" pitchFamily="18" charset="0"/>
              </a:rPr>
              <a:t>The FX3 firmware application is developed to facilitate data transfer between peripherals.</a:t>
            </a:r>
          </a:p>
          <a:p>
            <a:endParaRPr lang="en-US" sz="500" dirty="0">
              <a:latin typeface="+mj-lt"/>
              <a:ea typeface="Cambria Math" panose="02040503050406030204" pitchFamily="18" charset="0"/>
              <a:cs typeface="Times New Roman" panose="02020603050405020304" pitchFamily="18" charset="0"/>
            </a:endParaRPr>
          </a:p>
          <a:p>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USB Control Centre Utility</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 along with the </a:t>
            </a:r>
            <a:r>
              <a:rPr lang="en-US" sz="2200" b="1" i="0" u="none" strike="noStrike" baseline="0" dirty="0">
                <a:solidFill>
                  <a:srgbClr val="000000"/>
                </a:solidFill>
                <a:latin typeface="+mj-lt"/>
                <a:ea typeface="Cambria Math" panose="02040503050406030204" pitchFamily="18" charset="0"/>
                <a:cs typeface="Times New Roman" panose="02020603050405020304" pitchFamily="18" charset="0"/>
              </a:rPr>
              <a:t>C++ Streamer tool </a:t>
            </a:r>
            <a:r>
              <a:rPr lang="en-US" sz="2200" b="0" i="0" u="none" strike="noStrike" baseline="0" dirty="0">
                <a:solidFill>
                  <a:srgbClr val="000000"/>
                </a:solidFill>
                <a:latin typeface="+mj-lt"/>
                <a:ea typeface="Cambria Math" panose="02040503050406030204" pitchFamily="18" charset="0"/>
                <a:cs typeface="Times New Roman" panose="02020603050405020304" pitchFamily="18" charset="0"/>
              </a:rPr>
              <a:t>can be used to quantitatively measure the average throughput observed at the USB and GPIF endpoints. </a:t>
            </a:r>
            <a:endParaRPr lang="en-US" sz="2200" dirty="0">
              <a:latin typeface="+mj-lt"/>
              <a:ea typeface="Cambria Math" panose="020405030504060302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5770F3-07B4-4B39-A196-D158BCE5F9AE}"/>
              </a:ext>
            </a:extLst>
          </p:cNvPr>
          <p:cNvPicPr>
            <a:picLocks noChangeAspect="1"/>
          </p:cNvPicPr>
          <p:nvPr/>
        </p:nvPicPr>
        <p:blipFill>
          <a:blip r:embed="rId3"/>
          <a:stretch>
            <a:fillRect/>
          </a:stretch>
        </p:blipFill>
        <p:spPr>
          <a:xfrm>
            <a:off x="7548465" y="2158391"/>
            <a:ext cx="3735231" cy="4035249"/>
          </a:xfrm>
          <a:prstGeom prst="rect">
            <a:avLst/>
          </a:prstGeom>
        </p:spPr>
      </p:pic>
      <p:sp>
        <p:nvSpPr>
          <p:cNvPr id="5" name="Title 1">
            <a:extLst>
              <a:ext uri="{FF2B5EF4-FFF2-40B4-BE49-F238E27FC236}">
                <a16:creationId xmlns:a16="http://schemas.microsoft.com/office/drawing/2014/main" id="{24AC7DFC-A7C9-4A3A-B716-343FCCDDF5EF}"/>
              </a:ext>
            </a:extLst>
          </p:cNvPr>
          <p:cNvSpPr txBox="1">
            <a:spLocks/>
          </p:cNvSpPr>
          <p:nvPr/>
        </p:nvSpPr>
        <p:spPr>
          <a:xfrm>
            <a:off x="1115568" y="211821"/>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ea typeface="Cambria Math" panose="02040503050406030204" pitchFamily="18" charset="0"/>
              </a:rPr>
              <a:t>Results and Discussions </a:t>
            </a:r>
          </a:p>
        </p:txBody>
      </p:sp>
      <p:sp>
        <p:nvSpPr>
          <p:cNvPr id="6" name="TextBox 5">
            <a:extLst>
              <a:ext uri="{FF2B5EF4-FFF2-40B4-BE49-F238E27FC236}">
                <a16:creationId xmlns:a16="http://schemas.microsoft.com/office/drawing/2014/main" id="{285F7307-4539-42CA-9A12-0C5DDF9B460F}"/>
              </a:ext>
            </a:extLst>
          </p:cNvPr>
          <p:cNvSpPr txBox="1"/>
          <p:nvPr/>
        </p:nvSpPr>
        <p:spPr>
          <a:xfrm>
            <a:off x="7556201" y="6338402"/>
            <a:ext cx="3693832" cy="307777"/>
          </a:xfrm>
          <a:prstGeom prst="rect">
            <a:avLst/>
          </a:prstGeom>
          <a:noFill/>
        </p:spPr>
        <p:txBody>
          <a:bodyPr wrap="none" rtlCol="0">
            <a:spAutoFit/>
          </a:bodyPr>
          <a:lstStyle/>
          <a:p>
            <a:r>
              <a:rPr lang="en-IN" sz="1400" b="1" dirty="0"/>
              <a:t>Fig. 14: </a:t>
            </a:r>
            <a:r>
              <a:rPr lang="en-IN" sz="1400" dirty="0"/>
              <a:t>Cypress</a:t>
            </a:r>
            <a:r>
              <a:rPr lang="en-IN" sz="1400" b="1" dirty="0"/>
              <a:t> </a:t>
            </a:r>
            <a:r>
              <a:rPr lang="en-IN" sz="1400" dirty="0"/>
              <a:t>USB Streamer Application</a:t>
            </a:r>
          </a:p>
        </p:txBody>
      </p:sp>
    </p:spTree>
    <p:custDataLst>
      <p:tags r:id="rId1"/>
    </p:custDataLst>
    <p:extLst>
      <p:ext uri="{BB962C8B-B14F-4D97-AF65-F5344CB8AC3E}">
        <p14:creationId xmlns:p14="http://schemas.microsoft.com/office/powerpoint/2010/main" val="415320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B8CA-88ED-4F00-A329-442CDD5FBA0E}"/>
              </a:ext>
            </a:extLst>
          </p:cNvPr>
          <p:cNvSpPr>
            <a:spLocks noGrp="1"/>
          </p:cNvSpPr>
          <p:nvPr>
            <p:ph type="title"/>
          </p:nvPr>
        </p:nvSpPr>
        <p:spPr/>
        <p:txBody>
          <a:bodyPr/>
          <a:lstStyle/>
          <a:p>
            <a:r>
              <a:rPr lang="en-IN" b="1" dirty="0">
                <a:ea typeface="Cambria Math" panose="02040503050406030204" pitchFamily="18" charset="0"/>
              </a:rPr>
              <a:t>Conclusion and Future Enhancements </a:t>
            </a:r>
            <a:endParaRPr lang="en-IN" dirty="0"/>
          </a:p>
        </p:txBody>
      </p:sp>
      <p:sp>
        <p:nvSpPr>
          <p:cNvPr id="3" name="Content Placeholder 2">
            <a:extLst>
              <a:ext uri="{FF2B5EF4-FFF2-40B4-BE49-F238E27FC236}">
                <a16:creationId xmlns:a16="http://schemas.microsoft.com/office/drawing/2014/main" id="{C84D02E9-378E-4A2A-AEF9-7AA4D3EC6FCD}"/>
              </a:ext>
            </a:extLst>
          </p:cNvPr>
          <p:cNvSpPr>
            <a:spLocks noGrp="1"/>
          </p:cNvSpPr>
          <p:nvPr>
            <p:ph idx="1"/>
          </p:nvPr>
        </p:nvSpPr>
        <p:spPr>
          <a:xfrm>
            <a:off x="675909" y="2394048"/>
            <a:ext cx="11047445" cy="4361316"/>
          </a:xfrm>
        </p:spPr>
        <p:txBody>
          <a:bodyPr>
            <a:normAutofit/>
          </a:bodyPr>
          <a:lstStyle/>
          <a:p>
            <a:r>
              <a:rPr lang="en-IN" sz="2200" kern="1200" dirty="0">
                <a:solidFill>
                  <a:srgbClr val="000000"/>
                </a:solidFill>
                <a:effectLst/>
                <a:latin typeface="Avenir Next LT Pro" panose="020B0504020202020204" pitchFamily="34" charset="0"/>
                <a:ea typeface="+mn-ea"/>
                <a:cs typeface="+mn-cs"/>
              </a:rPr>
              <a:t>A </a:t>
            </a:r>
            <a:r>
              <a:rPr lang="en-IN" sz="2200" b="1" kern="1200" dirty="0">
                <a:solidFill>
                  <a:srgbClr val="000000"/>
                </a:solidFill>
                <a:effectLst/>
                <a:latin typeface="Avenir Next LT Pro" panose="020B0504020202020204" pitchFamily="34" charset="0"/>
                <a:ea typeface="+mn-ea"/>
                <a:cs typeface="+mn-cs"/>
              </a:rPr>
              <a:t>system image/ firmware </a:t>
            </a:r>
            <a:r>
              <a:rPr lang="en-IN" sz="2200" kern="1200" dirty="0">
                <a:solidFill>
                  <a:srgbClr val="000000"/>
                </a:solidFill>
                <a:effectLst/>
                <a:latin typeface="Avenir Next LT Pro" panose="020B0504020202020204" pitchFamily="34" charset="0"/>
                <a:ea typeface="+mn-ea"/>
                <a:cs typeface="+mn-cs"/>
              </a:rPr>
              <a:t>built to implement the </a:t>
            </a:r>
            <a:r>
              <a:rPr lang="en-IN" sz="2200" b="1" kern="1200" dirty="0">
                <a:solidFill>
                  <a:srgbClr val="000000"/>
                </a:solidFill>
                <a:effectLst/>
                <a:latin typeface="Avenir Next LT Pro" panose="020B0504020202020204" pitchFamily="34" charset="0"/>
                <a:ea typeface="+mn-ea"/>
                <a:cs typeface="+mn-cs"/>
              </a:rPr>
              <a:t>2 – bit Slave FIFO mechanism</a:t>
            </a:r>
            <a:r>
              <a:rPr lang="en-IN" sz="2200" kern="1200" dirty="0">
                <a:solidFill>
                  <a:srgbClr val="000000"/>
                </a:solidFill>
                <a:effectLst/>
                <a:latin typeface="Avenir Next LT Pro" panose="020B0504020202020204" pitchFamily="34" charset="0"/>
                <a:ea typeface="+mn-ea"/>
                <a:cs typeface="+mn-cs"/>
              </a:rPr>
              <a:t>, and to verify </a:t>
            </a:r>
            <a:r>
              <a:rPr lang="en-IN" sz="2200" b="1" kern="1200" dirty="0">
                <a:solidFill>
                  <a:srgbClr val="000000"/>
                </a:solidFill>
                <a:effectLst/>
                <a:latin typeface="Avenir Next LT Pro" panose="020B0504020202020204" pitchFamily="34" charset="0"/>
                <a:ea typeface="+mn-ea"/>
                <a:cs typeface="+mn-cs"/>
              </a:rPr>
              <a:t>bulk – IN </a:t>
            </a:r>
            <a:r>
              <a:rPr lang="en-IN" sz="2200" kern="1200" dirty="0">
                <a:solidFill>
                  <a:srgbClr val="000000"/>
                </a:solidFill>
                <a:effectLst/>
                <a:latin typeface="Avenir Next LT Pro" panose="020B0504020202020204" pitchFamily="34" charset="0"/>
                <a:ea typeface="+mn-ea"/>
                <a:cs typeface="+mn-cs"/>
              </a:rPr>
              <a:t>and </a:t>
            </a:r>
            <a:r>
              <a:rPr lang="en-IN" sz="2200" b="1" kern="1200" dirty="0">
                <a:solidFill>
                  <a:srgbClr val="000000"/>
                </a:solidFill>
                <a:effectLst/>
                <a:latin typeface="Avenir Next LT Pro" panose="020B0504020202020204" pitchFamily="34" charset="0"/>
                <a:ea typeface="+mn-ea"/>
                <a:cs typeface="+mn-cs"/>
              </a:rPr>
              <a:t>loopback transfers</a:t>
            </a:r>
            <a:r>
              <a:rPr lang="en-IN" sz="2200" kern="1200" dirty="0">
                <a:solidFill>
                  <a:srgbClr val="000000"/>
                </a:solidFill>
                <a:effectLst/>
                <a:latin typeface="Avenir Next LT Pro" panose="020B0504020202020204" pitchFamily="34" charset="0"/>
                <a:ea typeface="+mn-ea"/>
                <a:cs typeface="+mn-cs"/>
              </a:rPr>
              <a:t> across an external master (FPGA).</a:t>
            </a:r>
            <a:br>
              <a:rPr lang="en-IN" sz="2200" kern="1200" dirty="0">
                <a:solidFill>
                  <a:srgbClr val="000000"/>
                </a:solidFill>
                <a:effectLst/>
                <a:latin typeface="Avenir Next LT Pro" panose="020B0504020202020204" pitchFamily="34" charset="0"/>
                <a:ea typeface="+mn-ea"/>
                <a:cs typeface="+mn-cs"/>
              </a:rPr>
            </a:br>
            <a:r>
              <a:rPr lang="en-IN" sz="2200" b="1" kern="1200" dirty="0">
                <a:solidFill>
                  <a:srgbClr val="000000"/>
                </a:solidFill>
                <a:effectLst/>
                <a:latin typeface="Avenir Next LT Pro" panose="020B0504020202020204" pitchFamily="34" charset="0"/>
                <a:ea typeface="+mn-ea"/>
                <a:cs typeface="+mn-cs"/>
              </a:rPr>
              <a:t>In order to achieve th</a:t>
            </a:r>
            <a:r>
              <a:rPr lang="en-IN" sz="2200" b="1" dirty="0">
                <a:solidFill>
                  <a:srgbClr val="000000"/>
                </a:solidFill>
                <a:latin typeface="Avenir Next LT Pro" panose="020B0504020202020204" pitchFamily="34" charset="0"/>
              </a:rPr>
              <a:t>e above:</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kern="1200" dirty="0">
                <a:solidFill>
                  <a:srgbClr val="000000"/>
                </a:solidFill>
                <a:effectLst/>
                <a:latin typeface="Avenir Next LT Pro" panose="020B0504020202020204" pitchFamily="34" charset="0"/>
                <a:ea typeface="+mn-ea"/>
                <a:cs typeface="+mn-cs"/>
              </a:rPr>
              <a:t>The </a:t>
            </a:r>
            <a:r>
              <a:rPr lang="en-US" sz="2000" b="1" kern="1200" dirty="0">
                <a:solidFill>
                  <a:srgbClr val="000000"/>
                </a:solidFill>
                <a:effectLst/>
                <a:latin typeface="Avenir Next LT Pro" panose="020B0504020202020204" pitchFamily="34" charset="0"/>
                <a:ea typeface="+mn-ea"/>
                <a:cs typeface="+mn-cs"/>
              </a:rPr>
              <a:t>GPIF state machine </a:t>
            </a:r>
            <a:r>
              <a:rPr lang="en-US" sz="2000" kern="1200" dirty="0">
                <a:solidFill>
                  <a:srgbClr val="000000"/>
                </a:solidFill>
                <a:effectLst/>
                <a:latin typeface="Avenir Next LT Pro" panose="020B0504020202020204" pitchFamily="34" charset="0"/>
                <a:ea typeface="+mn-ea"/>
                <a:cs typeface="+mn-cs"/>
              </a:rPr>
              <a:t>and I/O matrix were configured</a:t>
            </a:r>
          </a:p>
          <a:p>
            <a:pPr marL="685800" indent="-228600" algn="l" rtl="0" eaLnBrk="1" latinLnBrk="0" hangingPunct="1">
              <a:lnSpc>
                <a:spcPct val="110000"/>
              </a:lnSpc>
              <a:spcBef>
                <a:spcPts val="500"/>
              </a:spcBef>
              <a:spcAft>
                <a:spcPts val="0"/>
              </a:spcAft>
              <a:buClrTx/>
              <a:buSzPts val="2200"/>
              <a:buFont typeface="Arial" panose="020B0604020202020204" pitchFamily="34" charset="0"/>
              <a:buChar char="•"/>
            </a:pPr>
            <a:r>
              <a:rPr lang="en-US" sz="2000" b="1" kern="1200" dirty="0">
                <a:solidFill>
                  <a:srgbClr val="000000"/>
                </a:solidFill>
                <a:effectLst/>
                <a:latin typeface="Avenir Next LT Pro" panose="020B0504020202020204" pitchFamily="34" charset="0"/>
                <a:ea typeface="+mn-ea"/>
                <a:cs typeface="+mn-cs"/>
              </a:rPr>
              <a:t>Bulk-IN data transfers </a:t>
            </a:r>
            <a:r>
              <a:rPr lang="en-US" sz="2000" kern="1200" dirty="0">
                <a:solidFill>
                  <a:srgbClr val="000000"/>
                </a:solidFill>
                <a:effectLst/>
                <a:latin typeface="Avenir Next LT Pro" panose="020B0504020202020204" pitchFamily="34" charset="0"/>
                <a:ea typeface="+mn-ea"/>
                <a:cs typeface="+mn-cs"/>
              </a:rPr>
              <a:t>via the FX3 to the FPGA and USB host were executed</a:t>
            </a:r>
            <a:endParaRPr lang="en-IN" sz="2000" dirty="0">
              <a:effectLst/>
            </a:endParaRPr>
          </a:p>
          <a:p>
            <a:pPr marL="685800" indent="-228600" algn="l" rtl="0" eaLnBrk="1" latinLnBrk="0" hangingPunct="1">
              <a:lnSpc>
                <a:spcPct val="110000"/>
              </a:lnSpc>
              <a:spcBef>
                <a:spcPts val="500"/>
              </a:spcBef>
              <a:spcAft>
                <a:spcPts val="0"/>
              </a:spcAft>
            </a:pPr>
            <a:r>
              <a:rPr lang="en-US" sz="2000" b="1" dirty="0">
                <a:solidFill>
                  <a:srgbClr val="000000"/>
                </a:solidFill>
                <a:latin typeface="Avenir Next LT Pro" panose="020B0504020202020204" pitchFamily="34" charset="0"/>
              </a:rPr>
              <a:t>L</a:t>
            </a:r>
            <a:r>
              <a:rPr lang="en-US" sz="2000" b="1" kern="1200" dirty="0">
                <a:solidFill>
                  <a:srgbClr val="000000"/>
                </a:solidFill>
                <a:effectLst/>
                <a:latin typeface="Avenir Next LT Pro" panose="020B0504020202020204" pitchFamily="34" charset="0"/>
                <a:ea typeface="+mn-ea"/>
                <a:cs typeface="+mn-cs"/>
              </a:rPr>
              <a:t>oopback transfer </a:t>
            </a:r>
            <a:r>
              <a:rPr lang="en-US" sz="2000" kern="1200" dirty="0">
                <a:solidFill>
                  <a:srgbClr val="000000"/>
                </a:solidFill>
                <a:effectLst/>
                <a:latin typeface="Avenir Next LT Pro" panose="020B0504020202020204" pitchFamily="34" charset="0"/>
                <a:ea typeface="+mn-ea"/>
                <a:cs typeface="+mn-cs"/>
              </a:rPr>
              <a:t>of data occurred successfully</a:t>
            </a:r>
          </a:p>
          <a:p>
            <a:pPr marL="457200" indent="0" algn="l" rtl="0" eaLnBrk="1" latinLnBrk="0" hangingPunct="1">
              <a:lnSpc>
                <a:spcPct val="110000"/>
              </a:lnSpc>
              <a:spcBef>
                <a:spcPts val="500"/>
              </a:spcBef>
              <a:spcAft>
                <a:spcPts val="0"/>
              </a:spcAft>
              <a:buNone/>
            </a:pPr>
            <a:endParaRPr lang="en-IN" sz="500" dirty="0">
              <a:effectLst/>
            </a:endParaRPr>
          </a:p>
          <a:p>
            <a:r>
              <a:rPr lang="en-IN" sz="2200" dirty="0"/>
              <a:t>A number of faults and challenges including IDE mismanagement, obsolete APIs, timeout errors, streamer and GPIF definition conflicts were encountered.</a:t>
            </a:r>
          </a:p>
        </p:txBody>
      </p:sp>
    </p:spTree>
    <p:extLst>
      <p:ext uri="{BB962C8B-B14F-4D97-AF65-F5344CB8AC3E}">
        <p14:creationId xmlns:p14="http://schemas.microsoft.com/office/powerpoint/2010/main" val="266982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21C1-D6A7-4B44-ACE5-BB39F4697DA2}"/>
              </a:ext>
            </a:extLst>
          </p:cNvPr>
          <p:cNvSpPr>
            <a:spLocks noGrp="1"/>
          </p:cNvSpPr>
          <p:nvPr>
            <p:ph type="title"/>
          </p:nvPr>
        </p:nvSpPr>
        <p:spPr/>
        <p:txBody>
          <a:bodyPr/>
          <a:lstStyle/>
          <a:p>
            <a:r>
              <a:rPr lang="en-IN" b="1" dirty="0"/>
              <a:t>Future Enhancements</a:t>
            </a:r>
          </a:p>
        </p:txBody>
      </p:sp>
      <p:graphicFrame>
        <p:nvGraphicFramePr>
          <p:cNvPr id="4" name="Table 4">
            <a:extLst>
              <a:ext uri="{FF2B5EF4-FFF2-40B4-BE49-F238E27FC236}">
                <a16:creationId xmlns:a16="http://schemas.microsoft.com/office/drawing/2014/main" id="{7135422B-AF63-4B1E-B910-85B11D5CC1D8}"/>
              </a:ext>
            </a:extLst>
          </p:cNvPr>
          <p:cNvGraphicFramePr>
            <a:graphicFrameLocks noGrp="1"/>
          </p:cNvGraphicFramePr>
          <p:nvPr>
            <p:extLst>
              <p:ext uri="{D42A27DB-BD31-4B8C-83A1-F6EECF244321}">
                <p14:modId xmlns:p14="http://schemas.microsoft.com/office/powerpoint/2010/main" val="656323707"/>
              </p:ext>
            </p:extLst>
          </p:nvPr>
        </p:nvGraphicFramePr>
        <p:xfrm>
          <a:off x="2032000" y="2268548"/>
          <a:ext cx="8128000" cy="4253550"/>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914400">
                <a:tc>
                  <a:txBody>
                    <a:bodyPr/>
                    <a:lstStyle/>
                    <a:p>
                      <a:pPr algn="l"/>
                      <a:r>
                        <a:rPr lang="en-IN" sz="1600" kern="1200" dirty="0">
                          <a:solidFill>
                            <a:schemeClr val="dk1"/>
                          </a:solidFill>
                          <a:effectLst/>
                          <a:latin typeface="+mn-lt"/>
                          <a:ea typeface="+mn-ea"/>
                          <a:cs typeface="+mn-cs"/>
                        </a:rPr>
                        <a:t>Implementing a 1553 Bus Controller and building software to target the same</a:t>
                      </a:r>
                      <a:endParaRPr lang="en-IN" sz="1600" dirty="0"/>
                    </a:p>
                  </a:txBody>
                  <a:tcPr anchor="ctr"/>
                </a:tc>
                <a:tc>
                  <a:txBody>
                    <a:bodyPr/>
                    <a:lstStyle/>
                    <a:p>
                      <a:pPr algn="ctr"/>
                      <a:r>
                        <a:rPr lang="en-IN" sz="1600" kern="1200" dirty="0">
                          <a:solidFill>
                            <a:schemeClr val="dk1"/>
                          </a:solidFill>
                          <a:effectLst/>
                          <a:latin typeface="+mn-lt"/>
                          <a:ea typeface="+mn-ea"/>
                          <a:cs typeface="+mn-cs"/>
                        </a:rPr>
                        <a:t>January – March 2022</a:t>
                      </a:r>
                      <a:endParaRPr lang="en-IN" sz="1600" dirty="0"/>
                    </a:p>
                  </a:txBody>
                  <a:tcPr anchor="ctr"/>
                </a:tc>
                <a:extLst>
                  <a:ext uri="{0D108BD9-81ED-4DB2-BD59-A6C34878D82A}">
                    <a16:rowId xmlns:a16="http://schemas.microsoft.com/office/drawing/2014/main" val="2834757569"/>
                  </a:ext>
                </a:extLst>
              </a:tr>
              <a:tr h="914400">
                <a:tc>
                  <a:txBody>
                    <a:bodyPr/>
                    <a:lstStyle/>
                    <a:p>
                      <a:pPr algn="l"/>
                      <a:r>
                        <a:rPr lang="en-IN" sz="1600" kern="1200" dirty="0">
                          <a:solidFill>
                            <a:schemeClr val="dk1"/>
                          </a:solidFill>
                          <a:effectLst/>
                          <a:latin typeface="+mn-lt"/>
                          <a:ea typeface="+mn-ea"/>
                          <a:cs typeface="+mn-cs"/>
                        </a:rPr>
                        <a:t>Generating and receiving command packets for 1553 BC, pulse command and simulator FPGA to forward over an SPI interface</a:t>
                      </a:r>
                      <a:endParaRPr lang="en-IN" sz="1600" dirty="0"/>
                    </a:p>
                  </a:txBody>
                  <a:tcPr anchor="ctr"/>
                </a:tc>
                <a:tc>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914400">
                <a:tc>
                  <a:txBody>
                    <a:bodyPr/>
                    <a:lstStyle/>
                    <a:p>
                      <a:pPr algn="l"/>
                      <a:r>
                        <a:rPr lang="en-IN" sz="1600" kern="1200" dirty="0">
                          <a:solidFill>
                            <a:schemeClr val="dk1"/>
                          </a:solidFill>
                          <a:effectLst/>
                          <a:latin typeface="+mn-lt"/>
                          <a:ea typeface="+mn-ea"/>
                          <a:cs typeface="+mn-cs"/>
                        </a:rPr>
                        <a:t>Configuring the FPGA using VHDL to accept commands from the USB host via FX3 and run tests on the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914400">
                <a:tc>
                  <a:txBody>
                    <a:bodyPr/>
                    <a:lstStyle/>
                    <a:p>
                      <a:pPr algn="l"/>
                      <a:r>
                        <a:rPr lang="en-IN" sz="1600" kern="1200" dirty="0">
                          <a:solidFill>
                            <a:schemeClr val="dk1"/>
                          </a:solidFill>
                          <a:effectLst/>
                          <a:latin typeface="+mn-lt"/>
                          <a:ea typeface="+mn-ea"/>
                          <a:cs typeface="+mn-cs"/>
                        </a:rPr>
                        <a:t>Implementing compression and decompression algorithms to handle image and video data from SSR on the fly via FPGA</a:t>
                      </a:r>
                      <a:endParaRPr lang="en-IN" sz="1600" dirty="0"/>
                    </a:p>
                  </a:txBody>
                  <a:tcPr anchor="ctr"/>
                </a:tc>
                <a:tc vMerge="1">
                  <a:txBody>
                    <a:bodyPr/>
                    <a:lstStyle/>
                    <a:p>
                      <a:pPr algn="ctr"/>
                      <a:endParaRPr lang="en-IN" dirty="0"/>
                    </a:p>
                  </a:txBody>
                  <a:tcPr anchor="ctr"/>
                </a:tc>
                <a:extLst>
                  <a:ext uri="{0D108BD9-81ED-4DB2-BD59-A6C34878D82A}">
                    <a16:rowId xmlns:a16="http://schemas.microsoft.com/office/drawing/2014/main" val="2704758591"/>
                  </a:ext>
                </a:extLst>
              </a:tr>
            </a:tbl>
          </a:graphicData>
        </a:graphic>
      </p:graphicFrame>
    </p:spTree>
    <p:extLst>
      <p:ext uri="{BB962C8B-B14F-4D97-AF65-F5344CB8AC3E}">
        <p14:creationId xmlns:p14="http://schemas.microsoft.com/office/powerpoint/2010/main" val="1956714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204E-CA78-4B9D-8311-372CC1408564}"/>
              </a:ext>
            </a:extLst>
          </p:cNvPr>
          <p:cNvSpPr>
            <a:spLocks noGrp="1"/>
          </p:cNvSpPr>
          <p:nvPr>
            <p:ph type="title"/>
          </p:nvPr>
        </p:nvSpPr>
        <p:spPr/>
        <p:txBody>
          <a:bodyPr/>
          <a:lstStyle/>
          <a:p>
            <a:r>
              <a:rPr lang="en-IN" b="1" dirty="0"/>
              <a:t>Future Enhancements (Contd.)</a:t>
            </a:r>
            <a:endParaRPr lang="en-IN" dirty="0"/>
          </a:p>
        </p:txBody>
      </p:sp>
      <p:graphicFrame>
        <p:nvGraphicFramePr>
          <p:cNvPr id="4" name="Table 4">
            <a:extLst>
              <a:ext uri="{FF2B5EF4-FFF2-40B4-BE49-F238E27FC236}">
                <a16:creationId xmlns:a16="http://schemas.microsoft.com/office/drawing/2014/main" id="{EC21B0B1-AB81-4546-900F-65189583548E}"/>
              </a:ext>
            </a:extLst>
          </p:cNvPr>
          <p:cNvGraphicFramePr>
            <a:graphicFrameLocks noGrp="1"/>
          </p:cNvGraphicFramePr>
          <p:nvPr>
            <p:extLst>
              <p:ext uri="{D42A27DB-BD31-4B8C-83A1-F6EECF244321}">
                <p14:modId xmlns:p14="http://schemas.microsoft.com/office/powerpoint/2010/main" val="2333872899"/>
              </p:ext>
            </p:extLst>
          </p:nvPr>
        </p:nvGraphicFramePr>
        <p:xfrm>
          <a:off x="2032000" y="2203235"/>
          <a:ext cx="8128000" cy="4283408"/>
        </p:xfrm>
        <a:graphic>
          <a:graphicData uri="http://schemas.openxmlformats.org/drawingml/2006/table">
            <a:tbl>
              <a:tblPr firstRow="1" bandRow="1">
                <a:tableStyleId>{5C22544A-7EE6-4342-B048-85BDC9FD1C3A}</a:tableStyleId>
              </a:tblPr>
              <a:tblGrid>
                <a:gridCol w="5292531">
                  <a:extLst>
                    <a:ext uri="{9D8B030D-6E8A-4147-A177-3AD203B41FA5}">
                      <a16:colId xmlns:a16="http://schemas.microsoft.com/office/drawing/2014/main" val="1322317103"/>
                    </a:ext>
                  </a:extLst>
                </a:gridCol>
                <a:gridCol w="2835469">
                  <a:extLst>
                    <a:ext uri="{9D8B030D-6E8A-4147-A177-3AD203B41FA5}">
                      <a16:colId xmlns:a16="http://schemas.microsoft.com/office/drawing/2014/main" val="2758438216"/>
                    </a:ext>
                  </a:extLst>
                </a:gridCol>
              </a:tblGrid>
              <a:tr h="595950">
                <a:tc>
                  <a:txBody>
                    <a:bodyPr/>
                    <a:lstStyle/>
                    <a:p>
                      <a:pPr algn="ctr"/>
                      <a:r>
                        <a:rPr lang="en-IN" dirty="0"/>
                        <a:t>Task</a:t>
                      </a:r>
                    </a:p>
                  </a:txBody>
                  <a:tcPr anchor="ctr"/>
                </a:tc>
                <a:tc>
                  <a:txBody>
                    <a:bodyPr/>
                    <a:lstStyle/>
                    <a:p>
                      <a:pPr algn="ctr"/>
                      <a:r>
                        <a:rPr lang="en-IN" dirty="0"/>
                        <a:t>Tentative Completion</a:t>
                      </a:r>
                    </a:p>
                  </a:txBody>
                  <a:tcPr anchor="ctr"/>
                </a:tc>
                <a:extLst>
                  <a:ext uri="{0D108BD9-81ED-4DB2-BD59-A6C34878D82A}">
                    <a16:rowId xmlns:a16="http://schemas.microsoft.com/office/drawing/2014/main" val="3070232735"/>
                  </a:ext>
                </a:extLst>
              </a:tr>
              <a:tr h="783771">
                <a:tc>
                  <a:txBody>
                    <a:bodyPr/>
                    <a:lstStyle/>
                    <a:p>
                      <a:pPr algn="l"/>
                      <a:r>
                        <a:rPr lang="en-IN" sz="1600" kern="1200" dirty="0">
                          <a:solidFill>
                            <a:schemeClr val="dk1"/>
                          </a:solidFill>
                          <a:effectLst/>
                          <a:latin typeface="+mn-lt"/>
                          <a:ea typeface="+mn-ea"/>
                          <a:cs typeface="+mn-cs"/>
                        </a:rPr>
                        <a:t>Implementing the command receiver to receive and interpret commands over SPI to the FPGA</a:t>
                      </a:r>
                      <a:endParaRPr lang="en-IN" sz="1600" dirty="0"/>
                    </a:p>
                  </a:txBody>
                  <a:tcPr anchor="ctr"/>
                </a:tc>
                <a:tc rowSpan="3">
                  <a:txBody>
                    <a:bodyPr/>
                    <a:lstStyle/>
                    <a:p>
                      <a:pPr algn="ctr"/>
                      <a:r>
                        <a:rPr lang="en-IN" sz="1600" kern="1200" dirty="0">
                          <a:solidFill>
                            <a:schemeClr val="dk1"/>
                          </a:solidFill>
                          <a:effectLst/>
                          <a:latin typeface="+mn-lt"/>
                          <a:ea typeface="+mn-ea"/>
                          <a:cs typeface="+mn-cs"/>
                        </a:rPr>
                        <a:t>April 2022</a:t>
                      </a:r>
                    </a:p>
                  </a:txBody>
                  <a:tcPr anchor="ctr"/>
                </a:tc>
                <a:extLst>
                  <a:ext uri="{0D108BD9-81ED-4DB2-BD59-A6C34878D82A}">
                    <a16:rowId xmlns:a16="http://schemas.microsoft.com/office/drawing/2014/main" val="2834757569"/>
                  </a:ext>
                </a:extLst>
              </a:tr>
              <a:tr h="737119">
                <a:tc>
                  <a:txBody>
                    <a:bodyPr/>
                    <a:lstStyle/>
                    <a:p>
                      <a:pPr algn="l"/>
                      <a:r>
                        <a:rPr lang="en-IN" sz="1600" kern="1200" dirty="0">
                          <a:solidFill>
                            <a:schemeClr val="dk1"/>
                          </a:solidFill>
                          <a:effectLst/>
                          <a:latin typeface="+mn-lt"/>
                          <a:ea typeface="+mn-ea"/>
                          <a:cs typeface="+mn-cs"/>
                        </a:rPr>
                        <a:t>Defining and executing appropriate record/ playback protocols for data retrieval from SSR</a:t>
                      </a:r>
                      <a:endParaRPr lang="en-IN" sz="1600" dirty="0"/>
                    </a:p>
                  </a:txBody>
                  <a:tcPr anchor="ctr"/>
                </a:tc>
                <a:tc vMerge="1">
                  <a:txBody>
                    <a:bodyPr/>
                    <a:lstStyle/>
                    <a:p>
                      <a:pPr algn="ctr"/>
                      <a:r>
                        <a:rPr lang="en-IN" sz="1600" kern="1200" dirty="0">
                          <a:solidFill>
                            <a:schemeClr val="dk1"/>
                          </a:solidFill>
                          <a:effectLst/>
                          <a:latin typeface="+mn-lt"/>
                          <a:ea typeface="+mn-ea"/>
                          <a:cs typeface="+mn-cs"/>
                        </a:rPr>
                        <a:t>February – March 2022</a:t>
                      </a:r>
                      <a:endParaRPr lang="en-IN" sz="1600" dirty="0"/>
                    </a:p>
                  </a:txBody>
                  <a:tcPr anchor="ctr"/>
                </a:tc>
                <a:extLst>
                  <a:ext uri="{0D108BD9-81ED-4DB2-BD59-A6C34878D82A}">
                    <a16:rowId xmlns:a16="http://schemas.microsoft.com/office/drawing/2014/main" val="1772071078"/>
                  </a:ext>
                </a:extLst>
              </a:tr>
              <a:tr h="690465">
                <a:tc>
                  <a:txBody>
                    <a:bodyPr/>
                    <a:lstStyle/>
                    <a:p>
                      <a:pPr algn="l"/>
                      <a:r>
                        <a:rPr lang="en-IN" sz="1600" b="1" kern="1200" dirty="0">
                          <a:solidFill>
                            <a:schemeClr val="dk1"/>
                          </a:solidFill>
                          <a:effectLst/>
                          <a:latin typeface="+mn-lt"/>
                          <a:ea typeface="+mn-ea"/>
                          <a:cs typeface="+mn-cs"/>
                        </a:rPr>
                        <a:t>(Optional) </a:t>
                      </a:r>
                      <a:r>
                        <a:rPr lang="en-IN" sz="1600" kern="1200" dirty="0">
                          <a:solidFill>
                            <a:schemeClr val="dk1"/>
                          </a:solidFill>
                          <a:effectLst/>
                          <a:latin typeface="+mn-lt"/>
                          <a:ea typeface="+mn-ea"/>
                          <a:cs typeface="+mn-cs"/>
                        </a:rPr>
                        <a:t>– Use FPGA compute resources to perform video analysis and image processing</a:t>
                      </a:r>
                      <a:endParaRPr lang="en-IN" sz="1600" dirty="0"/>
                    </a:p>
                  </a:txBody>
                  <a:tcPr anchor="ctr"/>
                </a:tc>
                <a:tc vMerge="1">
                  <a:txBody>
                    <a:bodyPr/>
                    <a:lstStyle/>
                    <a:p>
                      <a:pPr algn="ctr"/>
                      <a:r>
                        <a:rPr lang="en-IN" sz="1600" kern="1200" dirty="0">
                          <a:solidFill>
                            <a:schemeClr val="dk1"/>
                          </a:solidFill>
                          <a:effectLst/>
                          <a:latin typeface="+mn-lt"/>
                          <a:ea typeface="+mn-ea"/>
                          <a:cs typeface="+mn-cs"/>
                        </a:rPr>
                        <a:t>March 2022</a:t>
                      </a:r>
                      <a:endParaRPr lang="en-IN" sz="1600" dirty="0"/>
                    </a:p>
                  </a:txBody>
                  <a:tcPr anchor="ctr"/>
                </a:tc>
                <a:extLst>
                  <a:ext uri="{0D108BD9-81ED-4DB2-BD59-A6C34878D82A}">
                    <a16:rowId xmlns:a16="http://schemas.microsoft.com/office/drawing/2014/main" val="681855398"/>
                  </a:ext>
                </a:extLst>
              </a:tr>
              <a:tr h="653143">
                <a:tc>
                  <a:txBody>
                    <a:bodyPr/>
                    <a:lstStyle/>
                    <a:p>
                      <a:pPr algn="l"/>
                      <a:r>
                        <a:rPr lang="en-IN" sz="1600" kern="1200" dirty="0">
                          <a:solidFill>
                            <a:schemeClr val="dk1"/>
                          </a:solidFill>
                          <a:effectLst/>
                          <a:latin typeface="+mn-lt"/>
                          <a:ea typeface="+mn-ea"/>
                          <a:cs typeface="+mn-cs"/>
                        </a:rPr>
                        <a:t>Redesign FX3 firmware and FPGA configurations to facilitate real-time video streaming to FPGA/ from SSR</a:t>
                      </a:r>
                      <a:endParaRPr lang="en-IN" sz="1600" dirty="0"/>
                    </a:p>
                  </a:txBody>
                  <a:tcPr anchor="ctr"/>
                </a:tc>
                <a:tc rowSpan="2">
                  <a:txBody>
                    <a:bodyPr/>
                    <a:lstStyle/>
                    <a:p>
                      <a:pPr algn="ctr"/>
                      <a:r>
                        <a:rPr lang="en-IN" sz="1600" kern="1200" dirty="0">
                          <a:solidFill>
                            <a:schemeClr val="dk1"/>
                          </a:solidFill>
                          <a:effectLst/>
                          <a:latin typeface="+mn-lt"/>
                          <a:ea typeface="+mn-ea"/>
                          <a:cs typeface="+mn-cs"/>
                        </a:rPr>
                        <a:t>April – May 2022</a:t>
                      </a:r>
                      <a:endParaRPr lang="en-IN" sz="1600" dirty="0"/>
                    </a:p>
                  </a:txBody>
                  <a:tcPr anchor="ctr"/>
                </a:tc>
                <a:extLst>
                  <a:ext uri="{0D108BD9-81ED-4DB2-BD59-A6C34878D82A}">
                    <a16:rowId xmlns:a16="http://schemas.microsoft.com/office/drawing/2014/main" val="2704758591"/>
                  </a:ext>
                </a:extLst>
              </a:tr>
              <a:tr h="780038">
                <a:tc>
                  <a:txBody>
                    <a:bodyPr/>
                    <a:lstStyle/>
                    <a:p>
                      <a:pPr algn="l"/>
                      <a:r>
                        <a:rPr lang="en-IN" sz="1600" kern="1200" dirty="0">
                          <a:solidFill>
                            <a:schemeClr val="dk1"/>
                          </a:solidFill>
                          <a:effectLst/>
                          <a:latin typeface="+mn-lt"/>
                          <a:ea typeface="+mn-ea"/>
                          <a:cs typeface="+mn-cs"/>
                        </a:rPr>
                        <a:t>Designing an application using Visual Studio to issue telecommand, telemetry and toggle compression for incoming or outgoing data</a:t>
                      </a:r>
                      <a:endParaRPr lang="en-IN" sz="1600" dirty="0"/>
                    </a:p>
                  </a:txBody>
                  <a:tcPr anchor="ctr"/>
                </a:tc>
                <a:tc vMerge="1">
                  <a:txBody>
                    <a:bodyPr/>
                    <a:lstStyle/>
                    <a:p>
                      <a:pPr algn="ctr"/>
                      <a:endParaRPr lang="en-IN" sz="1600" dirty="0"/>
                    </a:p>
                  </a:txBody>
                  <a:tcPr anchor="ctr"/>
                </a:tc>
                <a:extLst>
                  <a:ext uri="{0D108BD9-81ED-4DB2-BD59-A6C34878D82A}">
                    <a16:rowId xmlns:a16="http://schemas.microsoft.com/office/drawing/2014/main" val="1691771132"/>
                  </a:ext>
                </a:extLst>
              </a:tr>
            </a:tbl>
          </a:graphicData>
        </a:graphic>
      </p:graphicFrame>
    </p:spTree>
    <p:extLst>
      <p:ext uri="{BB962C8B-B14F-4D97-AF65-F5344CB8AC3E}">
        <p14:creationId xmlns:p14="http://schemas.microsoft.com/office/powerpoint/2010/main" val="947954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DC37-A2EC-4171-A609-2F0EE2496419}"/>
              </a:ext>
            </a:extLst>
          </p:cNvPr>
          <p:cNvSpPr>
            <a:spLocks noGrp="1"/>
          </p:cNvSpPr>
          <p:nvPr>
            <p:ph type="title"/>
          </p:nvPr>
        </p:nvSpPr>
        <p:spPr/>
        <p:txBody>
          <a:bodyPr/>
          <a:lstStyle/>
          <a:p>
            <a:r>
              <a:rPr lang="en-IN" b="1" dirty="0"/>
              <a:t>Project Extension – Phase II</a:t>
            </a:r>
            <a:endParaRPr lang="en-IN" dirty="0"/>
          </a:p>
        </p:txBody>
      </p:sp>
      <p:pic>
        <p:nvPicPr>
          <p:cNvPr id="7" name="Picture 6">
            <a:extLst>
              <a:ext uri="{FF2B5EF4-FFF2-40B4-BE49-F238E27FC236}">
                <a16:creationId xmlns:a16="http://schemas.microsoft.com/office/drawing/2014/main" id="{64BB0C4D-C7FF-4C9B-B1BD-FE0BA3F82DE0}"/>
              </a:ext>
            </a:extLst>
          </p:cNvPr>
          <p:cNvPicPr>
            <a:picLocks noChangeAspect="1"/>
          </p:cNvPicPr>
          <p:nvPr/>
        </p:nvPicPr>
        <p:blipFill>
          <a:blip r:embed="rId2"/>
          <a:stretch>
            <a:fillRect/>
          </a:stretch>
        </p:blipFill>
        <p:spPr>
          <a:xfrm>
            <a:off x="1133475" y="2286778"/>
            <a:ext cx="9925050" cy="3124200"/>
          </a:xfrm>
          <a:prstGeom prst="rect">
            <a:avLst/>
          </a:prstGeom>
        </p:spPr>
      </p:pic>
      <p:sp>
        <p:nvSpPr>
          <p:cNvPr id="8" name="TextBox 7">
            <a:extLst>
              <a:ext uri="{FF2B5EF4-FFF2-40B4-BE49-F238E27FC236}">
                <a16:creationId xmlns:a16="http://schemas.microsoft.com/office/drawing/2014/main" id="{A45F1A9C-2B3C-4599-8C85-95ED427DFC49}"/>
              </a:ext>
            </a:extLst>
          </p:cNvPr>
          <p:cNvSpPr txBox="1"/>
          <p:nvPr/>
        </p:nvSpPr>
        <p:spPr>
          <a:xfrm>
            <a:off x="3312848" y="5661763"/>
            <a:ext cx="5773568" cy="307777"/>
          </a:xfrm>
          <a:prstGeom prst="rect">
            <a:avLst/>
          </a:prstGeom>
          <a:noFill/>
        </p:spPr>
        <p:txBody>
          <a:bodyPr wrap="none" rtlCol="0">
            <a:spAutoFit/>
          </a:bodyPr>
          <a:lstStyle/>
          <a:p>
            <a:r>
              <a:rPr lang="en-IN" sz="1400" b="1" dirty="0"/>
              <a:t>Fig. 15:</a:t>
            </a:r>
            <a:r>
              <a:rPr lang="en-IN" sz="1400" dirty="0"/>
              <a:t> Rough schematic to depict the project extension for phase II.</a:t>
            </a:r>
          </a:p>
        </p:txBody>
      </p:sp>
    </p:spTree>
    <p:extLst>
      <p:ext uri="{BB962C8B-B14F-4D97-AF65-F5344CB8AC3E}">
        <p14:creationId xmlns:p14="http://schemas.microsoft.com/office/powerpoint/2010/main" val="2427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1AB2-277F-4B01-89AC-E908D1AE74FE}"/>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7669791-E2F2-4C03-B939-8D9FEC3809DE}"/>
              </a:ext>
            </a:extLst>
          </p:cNvPr>
          <p:cNvSpPr>
            <a:spLocks noGrp="1"/>
          </p:cNvSpPr>
          <p:nvPr>
            <p:ph idx="1"/>
          </p:nvPr>
        </p:nvSpPr>
        <p:spPr>
          <a:xfrm>
            <a:off x="544285" y="2347395"/>
            <a:ext cx="11103429" cy="3694176"/>
          </a:xfrm>
        </p:spPr>
        <p:txBody>
          <a:bodyPr>
            <a:noAutofit/>
          </a:bodyPr>
          <a:lstStyle/>
          <a:p>
            <a:r>
              <a:rPr lang="en-IN" sz="2200" dirty="0"/>
              <a:t>Space exploration (unmanned/ manual) involve logging data using </a:t>
            </a:r>
            <a:r>
              <a:rPr lang="en-IN" sz="2200" b="1" dirty="0"/>
              <a:t>magnetic tape recorders.</a:t>
            </a:r>
          </a:p>
          <a:p>
            <a:pPr lvl="1"/>
            <a:r>
              <a:rPr lang="en-IN" sz="2000" dirty="0"/>
              <a:t>Limited data gathering and storage capabilities</a:t>
            </a:r>
          </a:p>
          <a:p>
            <a:pPr lvl="1"/>
            <a:r>
              <a:rPr lang="en-IN" sz="2000" dirty="0"/>
              <a:t>Mechanical systems prone to failure</a:t>
            </a:r>
          </a:p>
          <a:p>
            <a:pPr lvl="1"/>
            <a:endParaRPr lang="en-IN" sz="1000" dirty="0"/>
          </a:p>
          <a:p>
            <a:r>
              <a:rPr lang="en-IN" sz="2200" b="1" dirty="0"/>
              <a:t>Solid-state technology </a:t>
            </a:r>
            <a:r>
              <a:rPr lang="en-IN" sz="2200" dirty="0"/>
              <a:t>was found as an alternative for these problems.</a:t>
            </a:r>
          </a:p>
          <a:p>
            <a:pPr lvl="1"/>
            <a:r>
              <a:rPr lang="en-IN" sz="2000" dirty="0"/>
              <a:t>Information stored in </a:t>
            </a:r>
            <a:r>
              <a:rPr lang="en-IN" sz="2000" b="1" dirty="0"/>
              <a:t>binary</a:t>
            </a:r>
            <a:r>
              <a:rPr lang="en-IN" sz="2000" dirty="0"/>
              <a:t> [1] can only be altered by </a:t>
            </a:r>
            <a:r>
              <a:rPr lang="en-IN" sz="2000" b="1" dirty="0"/>
              <a:t>voltage changes </a:t>
            </a:r>
            <a:r>
              <a:rPr lang="en-IN" sz="2000" dirty="0"/>
              <a:t>in transistors</a:t>
            </a:r>
          </a:p>
          <a:p>
            <a:pPr lvl="1"/>
            <a:r>
              <a:rPr lang="en-IN" sz="2000" dirty="0"/>
              <a:t>Highly reliable, durable and compact.</a:t>
            </a:r>
          </a:p>
          <a:p>
            <a:pPr lvl="1"/>
            <a:r>
              <a:rPr lang="en-IN" sz="2000" dirty="0"/>
              <a:t>Availability of multiple interfaces for </a:t>
            </a:r>
            <a:r>
              <a:rPr lang="en-IN" sz="2000" b="1" dirty="0"/>
              <a:t>telecommand</a:t>
            </a:r>
            <a:r>
              <a:rPr lang="en-IN" sz="2000" dirty="0"/>
              <a:t> and </a:t>
            </a:r>
            <a:r>
              <a:rPr lang="en-IN" sz="2000" b="1" dirty="0"/>
              <a:t>telemetry</a:t>
            </a:r>
            <a:r>
              <a:rPr lang="en-IN" sz="2000" dirty="0"/>
              <a:t>.</a:t>
            </a:r>
            <a:endParaRPr lang="en-IN" sz="2000" b="1" dirty="0"/>
          </a:p>
          <a:p>
            <a:pPr lvl="1"/>
            <a:endParaRPr lang="en-IN" sz="500" dirty="0"/>
          </a:p>
        </p:txBody>
      </p:sp>
    </p:spTree>
    <p:extLst>
      <p:ext uri="{BB962C8B-B14F-4D97-AF65-F5344CB8AC3E}">
        <p14:creationId xmlns:p14="http://schemas.microsoft.com/office/powerpoint/2010/main" val="36113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9E61-94E8-4CED-9CD0-5AAE40F475E3}"/>
              </a:ext>
            </a:extLst>
          </p:cNvPr>
          <p:cNvSpPr>
            <a:spLocks noGrp="1"/>
          </p:cNvSpPr>
          <p:nvPr>
            <p:ph type="title"/>
          </p:nvPr>
        </p:nvSpPr>
        <p:spPr/>
        <p:txBody>
          <a:bodyPr/>
          <a:lstStyle/>
          <a:p>
            <a:r>
              <a:rPr lang="en-IN" b="1" dirty="0">
                <a:ea typeface="Cambria Math" panose="02040503050406030204" pitchFamily="18" charset="0"/>
              </a:rPr>
              <a:t>References</a:t>
            </a:r>
            <a:r>
              <a:rPr lang="en-IN" dirty="0">
                <a:latin typeface="Cambria Math" panose="02040503050406030204" pitchFamily="18" charset="0"/>
                <a:ea typeface="Cambria Math" panose="02040503050406030204" pitchFamily="18" charset="0"/>
              </a:rPr>
              <a:t> </a:t>
            </a:r>
          </a:p>
        </p:txBody>
      </p:sp>
      <p:sp>
        <p:nvSpPr>
          <p:cNvPr id="3" name="Content Placeholder 2">
            <a:extLst>
              <a:ext uri="{FF2B5EF4-FFF2-40B4-BE49-F238E27FC236}">
                <a16:creationId xmlns:a16="http://schemas.microsoft.com/office/drawing/2014/main" id="{842F4086-CDA8-4ABA-BD33-3AB55519E3E7}"/>
              </a:ext>
            </a:extLst>
          </p:cNvPr>
          <p:cNvSpPr>
            <a:spLocks noGrp="1"/>
          </p:cNvSpPr>
          <p:nvPr>
            <p:ph idx="1"/>
          </p:nvPr>
        </p:nvSpPr>
        <p:spPr>
          <a:xfrm>
            <a:off x="595786" y="2395057"/>
            <a:ext cx="11207692" cy="4462943"/>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[1] 	</a:t>
            </a:r>
            <a:r>
              <a:rPr lang="en-US" sz="1600" dirty="0">
                <a:latin typeface="+mj-lt"/>
                <a:ea typeface="Cambria Math" panose="02040503050406030204" pitchFamily="18" charset="0"/>
                <a:cs typeface="Times New Roman" panose="02020603050405020304" pitchFamily="18" charset="0"/>
              </a:rPr>
              <a:t>Y. J. Qian and K. Cui, "Design of high speed CCD data acquisition system based on FPGA and USB3.0," 2015 	International Conference on Information and Communication Technology Convergence (ICTC)</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[2] 	</a:t>
            </a:r>
            <a:r>
              <a:rPr lang="en-US" sz="1600" dirty="0">
                <a:solidFill>
                  <a:srgbClr val="000000"/>
                </a:solidFill>
                <a:latin typeface="+mj-lt"/>
                <a:ea typeface="Cambria Math" panose="02040503050406030204" pitchFamily="18" charset="0"/>
                <a:cs typeface="Times New Roman" panose="02020603050405020304" pitchFamily="18" charset="0"/>
              </a:rPr>
              <a:t>Y. Gong and F. Yu, "Design of high-speed real-time sensor image processing based on FPGA and DDR3," 	2017 3rd IEEE International Conference on Computer and Communications (ICCC)</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[3] 	</a:t>
            </a:r>
            <a:r>
              <a:rPr lang="en-IN" sz="1600" dirty="0" err="1">
                <a:solidFill>
                  <a:srgbClr val="000000"/>
                </a:solidFill>
                <a:latin typeface="+mj-lt"/>
                <a:ea typeface="Cambria Math" panose="02040503050406030204" pitchFamily="18" charset="0"/>
                <a:cs typeface="Times New Roman" panose="02020603050405020304" pitchFamily="18" charset="0"/>
              </a:rPr>
              <a:t>Fenxian</a:t>
            </a:r>
            <a:r>
              <a:rPr lang="en-IN" sz="1600" dirty="0">
                <a:solidFill>
                  <a:srgbClr val="000000"/>
                </a:solidFill>
                <a:latin typeface="+mj-lt"/>
                <a:ea typeface="Cambria Math" panose="02040503050406030204" pitchFamily="18" charset="0"/>
                <a:cs typeface="Times New Roman" panose="02020603050405020304" pitchFamily="18" charset="0"/>
              </a:rPr>
              <a:t> Tian, Juan Li, </a:t>
            </a:r>
            <a:r>
              <a:rPr lang="en-IN" sz="1600" dirty="0" err="1">
                <a:solidFill>
                  <a:srgbClr val="000000"/>
                </a:solidFill>
                <a:latin typeface="+mj-lt"/>
                <a:ea typeface="Cambria Math" panose="02040503050406030204" pitchFamily="18" charset="0"/>
                <a:cs typeface="Times New Roman" panose="02020603050405020304" pitchFamily="18" charset="0"/>
              </a:rPr>
              <a:t>Xinxin</a:t>
            </a:r>
            <a:r>
              <a:rPr lang="en-IN" sz="1600" dirty="0">
                <a:solidFill>
                  <a:srgbClr val="000000"/>
                </a:solidFill>
                <a:latin typeface="+mj-lt"/>
                <a:ea typeface="Cambria Math" panose="02040503050406030204" pitchFamily="18" charset="0"/>
                <a:cs typeface="Times New Roman" panose="02020603050405020304" pitchFamily="18" charset="0"/>
              </a:rPr>
              <a:t> Sun and Jun Yang. Design and implementation of USB3.0 Data Transmission 	System based on FPGA. 3rd International Conference on Computer Engineering, Information Science &amp; 	Application Technology (ICCIA 2019), Advances in Computer Science Research, 2019.</a:t>
            </a:r>
          </a:p>
          <a:p>
            <a:pPr marL="0" indent="0">
              <a:lnSpc>
                <a:spcPct val="150000"/>
              </a:lnSpc>
              <a:buNone/>
            </a:pPr>
            <a:endParaRPr lang="en-US" sz="1200" b="0" i="0" u="none" strike="noStrike" baseline="0"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8971838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9916-DBFD-4292-81B4-9EA3F7F0BBF0}"/>
              </a:ext>
            </a:extLst>
          </p:cNvPr>
          <p:cNvSpPr>
            <a:spLocks noGrp="1"/>
          </p:cNvSpPr>
          <p:nvPr>
            <p:ph type="title"/>
          </p:nvPr>
        </p:nvSpPr>
        <p:spPr/>
        <p:txBody>
          <a:bodyPr/>
          <a:lstStyle/>
          <a:p>
            <a:r>
              <a:rPr lang="en-IN" b="1" dirty="0">
                <a:ea typeface="Cambria Math" panose="02040503050406030204" pitchFamily="18" charset="0"/>
              </a:rPr>
              <a:t>References</a:t>
            </a:r>
            <a:endParaRPr lang="en-IN" dirty="0"/>
          </a:p>
        </p:txBody>
      </p:sp>
      <p:sp>
        <p:nvSpPr>
          <p:cNvPr id="6" name="Content Placeholder 2">
            <a:extLst>
              <a:ext uri="{FF2B5EF4-FFF2-40B4-BE49-F238E27FC236}">
                <a16:creationId xmlns:a16="http://schemas.microsoft.com/office/drawing/2014/main" id="{B111118D-5012-4A5B-8BD8-433E6B6025F9}"/>
              </a:ext>
            </a:extLst>
          </p:cNvPr>
          <p:cNvSpPr>
            <a:spLocks noGrp="1"/>
          </p:cNvSpPr>
          <p:nvPr>
            <p:ph idx="1"/>
          </p:nvPr>
        </p:nvSpPr>
        <p:spPr>
          <a:xfrm>
            <a:off x="492154" y="2273761"/>
            <a:ext cx="11207692" cy="4127040"/>
          </a:xfrm>
        </p:spPr>
        <p:txBody>
          <a:bodyPr>
            <a:noAutofit/>
          </a:bodyPr>
          <a:lstStyle/>
          <a:p>
            <a:pPr marL="0" indent="0">
              <a:lnSpc>
                <a:spcPct val="150000"/>
              </a:lnSpc>
              <a:buNone/>
            </a:pPr>
            <a:r>
              <a:rPr lang="en-IN" sz="1600" b="1" dirty="0">
                <a:latin typeface="+mj-lt"/>
                <a:ea typeface="Cambria Math" panose="02040503050406030204" pitchFamily="18" charset="0"/>
                <a:cs typeface="Times New Roman" panose="02020603050405020304" pitchFamily="18" charset="0"/>
              </a:rPr>
              <a:t>[4] 	</a:t>
            </a:r>
            <a:r>
              <a:rPr lang="en-IN" sz="1600" dirty="0">
                <a:latin typeface="+mj-lt"/>
                <a:ea typeface="Cambria Math" panose="02040503050406030204" pitchFamily="18" charset="0"/>
                <a:cs typeface="Times New Roman" panose="02020603050405020304" pitchFamily="18" charset="0"/>
              </a:rPr>
              <a:t>C. K. A. </a:t>
            </a:r>
            <a:r>
              <a:rPr lang="en-IN" sz="1600" dirty="0" err="1">
                <a:latin typeface="+mj-lt"/>
                <a:ea typeface="Cambria Math" panose="02040503050406030204" pitchFamily="18" charset="0"/>
                <a:cs typeface="Times New Roman" panose="02020603050405020304" pitchFamily="18" charset="0"/>
              </a:rPr>
              <a:t>Rangan</a:t>
            </a:r>
            <a:r>
              <a:rPr lang="en-IN" sz="1600" dirty="0">
                <a:latin typeface="+mj-lt"/>
                <a:ea typeface="Cambria Math" panose="02040503050406030204" pitchFamily="18" charset="0"/>
                <a:cs typeface="Times New Roman" panose="02020603050405020304" pitchFamily="18" charset="0"/>
              </a:rPr>
              <a:t>, K. A. Holla, V. Kulkarni, A. Kumar and A. Patil, "Data rate based performance analysis and 	optimization of bulk OUT transactions in USB 3.0 SuperSpeed protocol," 2017 3rd International Conference 	on Applied and Theoretical Computing and Communication Technology (</a:t>
            </a:r>
            <a:r>
              <a:rPr lang="en-IN" sz="1600" dirty="0" err="1">
                <a:latin typeface="+mj-lt"/>
                <a:ea typeface="Cambria Math" panose="02040503050406030204" pitchFamily="18" charset="0"/>
                <a:cs typeface="Times New Roman" panose="02020603050405020304" pitchFamily="18" charset="0"/>
              </a:rPr>
              <a:t>iCATccT</a:t>
            </a:r>
            <a:r>
              <a:rPr lang="en-IN" sz="1600" dirty="0">
                <a:latin typeface="+mj-lt"/>
                <a:ea typeface="Cambria Math" panose="02040503050406030204" pitchFamily="18" charset="0"/>
                <a:cs typeface="Times New Roman" panose="02020603050405020304" pitchFamily="18" charset="0"/>
              </a:rPr>
              <a:t>), 2017, pp. 114-119, </a:t>
            </a:r>
            <a:r>
              <a:rPr lang="en-IN" sz="1600" dirty="0" err="1">
                <a:latin typeface="+mj-lt"/>
                <a:ea typeface="Cambria Math" panose="02040503050406030204" pitchFamily="18" charset="0"/>
                <a:cs typeface="Times New Roman" panose="02020603050405020304" pitchFamily="18" charset="0"/>
              </a:rPr>
              <a:t>doi</a:t>
            </a:r>
            <a:r>
              <a:rPr lang="en-IN" sz="1600" dirty="0">
                <a:latin typeface="+mj-lt"/>
                <a:ea typeface="Cambria Math" panose="02040503050406030204" pitchFamily="18" charset="0"/>
                <a:cs typeface="Times New Roman" panose="02020603050405020304" pitchFamily="18" charset="0"/>
              </a:rPr>
              <a:t>: 	10.1109/ICATCCT.2017.8389117. </a:t>
            </a:r>
          </a:p>
          <a:p>
            <a:pPr marL="0" indent="0">
              <a:lnSpc>
                <a:spcPct val="150000"/>
              </a:lnSpc>
              <a:buNone/>
            </a:pPr>
            <a:endParaRPr lang="en-IN" sz="500" b="1"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[5] 	</a:t>
            </a:r>
            <a:r>
              <a:rPr lang="en-US" sz="1600" kern="1200" dirty="0" err="1">
                <a:solidFill>
                  <a:srgbClr val="000000"/>
                </a:solidFill>
                <a:effectLst/>
                <a:latin typeface="Avenir Next LT Pro" panose="020B0504020202020204" pitchFamily="34" charset="0"/>
                <a:ea typeface="+mn-ea"/>
                <a:cs typeface="+mn-cs"/>
              </a:rPr>
              <a:t>Minyeol</a:t>
            </a:r>
            <a:r>
              <a:rPr lang="en-US" sz="1600" kern="1200" dirty="0">
                <a:solidFill>
                  <a:srgbClr val="000000"/>
                </a:solidFill>
                <a:effectLst/>
                <a:latin typeface="Avenir Next LT Pro" panose="020B0504020202020204" pitchFamily="34" charset="0"/>
                <a:ea typeface="+mn-ea"/>
                <a:cs typeface="+mn-cs"/>
              </a:rPr>
              <a:t> </a:t>
            </a:r>
            <a:r>
              <a:rPr lang="en-US" sz="1600" kern="1200" dirty="0" err="1">
                <a:solidFill>
                  <a:srgbClr val="000000"/>
                </a:solidFill>
                <a:effectLst/>
                <a:latin typeface="Avenir Next LT Pro" panose="020B0504020202020204" pitchFamily="34" charset="0"/>
                <a:ea typeface="+mn-ea"/>
                <a:cs typeface="+mn-cs"/>
              </a:rPr>
              <a:t>Seo</a:t>
            </a:r>
            <a:r>
              <a:rPr lang="en-US" sz="1600" kern="1200" dirty="0">
                <a:solidFill>
                  <a:srgbClr val="000000"/>
                </a:solidFill>
                <a:effectLst/>
                <a:latin typeface="Avenir Next LT Pro" panose="020B0504020202020204" pitchFamily="34" charset="0"/>
                <a:ea typeface="+mn-ea"/>
                <a:cs typeface="+mn-cs"/>
              </a:rPr>
              <a:t> et al. “An Effective Design of Master-Slave Operating System Architecture for 	Multiprocessor Embedded Systems,” </a:t>
            </a:r>
            <a:r>
              <a:rPr lang="en-US" sz="1600" i="1" kern="1200" dirty="0">
                <a:solidFill>
                  <a:srgbClr val="000000"/>
                </a:solidFill>
                <a:effectLst/>
                <a:latin typeface="Avenir Next LT Pro" panose="020B0504020202020204" pitchFamily="34" charset="0"/>
                <a:ea typeface="+mn-ea"/>
                <a:cs typeface="+mn-cs"/>
              </a:rPr>
              <a:t>Advances in Computer Systems Architecture, 12th Asia-Pacific 	Conference, ACSAC, 2007</a:t>
            </a:r>
          </a:p>
          <a:p>
            <a:pPr marL="0" indent="0">
              <a:lnSpc>
                <a:spcPct val="150000"/>
              </a:lnSpc>
              <a:buNone/>
            </a:pPr>
            <a:endParaRPr lang="en-IN" sz="500" dirty="0">
              <a:solidFill>
                <a:srgbClr val="000000"/>
              </a:solidFill>
              <a:latin typeface="+mj-lt"/>
              <a:ea typeface="Cambria Math" panose="02040503050406030204" pitchFamily="18" charset="0"/>
              <a:cs typeface="Times New Roman" panose="02020603050405020304" pitchFamily="18" charset="0"/>
            </a:endParaRPr>
          </a:p>
          <a:p>
            <a:pPr marL="0" indent="0">
              <a:lnSpc>
                <a:spcPct val="150000"/>
              </a:lnSpc>
              <a:buNone/>
            </a:pPr>
            <a:r>
              <a:rPr lang="en-IN" sz="1600" b="1" dirty="0">
                <a:solidFill>
                  <a:srgbClr val="000000"/>
                </a:solidFill>
                <a:latin typeface="+mj-lt"/>
                <a:ea typeface="Cambria Math" panose="02040503050406030204" pitchFamily="18" charset="0"/>
                <a:cs typeface="Times New Roman" panose="02020603050405020304" pitchFamily="18" charset="0"/>
              </a:rPr>
              <a:t>[6] 	</a:t>
            </a:r>
            <a:r>
              <a:rPr lang="en-IN" sz="1600" dirty="0">
                <a:solidFill>
                  <a:srgbClr val="000000"/>
                </a:solidFill>
                <a:latin typeface="+mj-lt"/>
                <a:ea typeface="Cambria Math" panose="02040503050406030204" pitchFamily="18" charset="0"/>
                <a:cs typeface="Times New Roman" panose="02020603050405020304" pitchFamily="18" charset="0"/>
              </a:rPr>
              <a:t>J. G. V. </a:t>
            </a:r>
            <a:r>
              <a:rPr lang="en-IN" sz="1600" dirty="0" err="1">
                <a:solidFill>
                  <a:srgbClr val="000000"/>
                </a:solidFill>
                <a:latin typeface="+mj-lt"/>
                <a:ea typeface="Cambria Math" panose="02040503050406030204" pitchFamily="18" charset="0"/>
                <a:cs typeface="Times New Roman" panose="02020603050405020304" pitchFamily="18" charset="0"/>
              </a:rPr>
              <a:t>Leañez</a:t>
            </a:r>
            <a:r>
              <a:rPr lang="en-IN" sz="1600" dirty="0">
                <a:solidFill>
                  <a:srgbClr val="000000"/>
                </a:solidFill>
                <a:latin typeface="+mj-lt"/>
                <a:ea typeface="Cambria Math" panose="02040503050406030204" pitchFamily="18" charset="0"/>
                <a:cs typeface="Times New Roman" panose="02020603050405020304" pitchFamily="18" charset="0"/>
              </a:rPr>
              <a:t> et al., "High-Speed Data Acquisition System for GNSS Applications," 2020 Argentine 	Conference on Electronics (CAE), 2020, pp. 14-19, </a:t>
            </a:r>
            <a:r>
              <a:rPr lang="en-IN" sz="1600" dirty="0" err="1">
                <a:solidFill>
                  <a:srgbClr val="000000"/>
                </a:solidFill>
                <a:latin typeface="+mj-lt"/>
                <a:ea typeface="Cambria Math" panose="02040503050406030204" pitchFamily="18" charset="0"/>
                <a:cs typeface="Times New Roman" panose="02020603050405020304" pitchFamily="18" charset="0"/>
              </a:rPr>
              <a:t>doi</a:t>
            </a:r>
            <a:r>
              <a:rPr lang="en-IN" sz="1600" dirty="0">
                <a:solidFill>
                  <a:srgbClr val="000000"/>
                </a:solidFill>
                <a:latin typeface="+mj-lt"/>
                <a:ea typeface="Cambria Math" panose="02040503050406030204" pitchFamily="18" charset="0"/>
                <a:cs typeface="Times New Roman" panose="02020603050405020304" pitchFamily="18" charset="0"/>
              </a:rPr>
              <a:t>: 10.1109/CAE48787.2020.9046375.</a:t>
            </a:r>
          </a:p>
          <a:p>
            <a:pPr marL="0" indent="0">
              <a:lnSpc>
                <a:spcPct val="150000"/>
              </a:lnSpc>
              <a:buNone/>
            </a:pPr>
            <a:endParaRPr lang="en-IN" sz="1800" b="0" i="0" u="none" strike="noStrike" baseline="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buNone/>
            </a:pPr>
            <a:endParaRPr lang="en-IN" sz="18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9475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2EFC-F772-49AA-BC93-828D2E8D6692}"/>
              </a:ext>
            </a:extLst>
          </p:cNvPr>
          <p:cNvSpPr>
            <a:spLocks noGrp="1"/>
          </p:cNvSpPr>
          <p:nvPr>
            <p:ph type="title"/>
          </p:nvPr>
        </p:nvSpPr>
        <p:spPr/>
        <p:txBody>
          <a:bodyPr>
            <a:normAutofit/>
          </a:bodyPr>
          <a:lstStyle/>
          <a:p>
            <a:pPr algn="ctr"/>
            <a:r>
              <a:rPr lang="en-IN" b="1" dirty="0">
                <a:ea typeface="Cambria Math" panose="02040503050406030204" pitchFamily="18" charset="0"/>
              </a:rPr>
              <a:t>Thank You </a:t>
            </a:r>
          </a:p>
        </p:txBody>
      </p:sp>
    </p:spTree>
    <p:extLst>
      <p:ext uri="{BB962C8B-B14F-4D97-AF65-F5344CB8AC3E}">
        <p14:creationId xmlns:p14="http://schemas.microsoft.com/office/powerpoint/2010/main" val="309718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7745-2C53-4F98-BD1D-97399404E2A9}"/>
              </a:ext>
            </a:extLst>
          </p:cNvPr>
          <p:cNvSpPr>
            <a:spLocks noGrp="1"/>
          </p:cNvSpPr>
          <p:nvPr>
            <p:ph type="title"/>
          </p:nvPr>
        </p:nvSpPr>
        <p:spPr/>
        <p:txBody>
          <a:bodyPr/>
          <a:lstStyle/>
          <a:p>
            <a:r>
              <a:rPr lang="en-IN" b="1" dirty="0"/>
              <a:t>Introduction (Contd.)</a:t>
            </a:r>
          </a:p>
        </p:txBody>
      </p:sp>
      <p:sp>
        <p:nvSpPr>
          <p:cNvPr id="3" name="Content Placeholder 2">
            <a:extLst>
              <a:ext uri="{FF2B5EF4-FFF2-40B4-BE49-F238E27FC236}">
                <a16:creationId xmlns:a16="http://schemas.microsoft.com/office/drawing/2014/main" id="{8FEFB42A-8B5F-49F3-A9BC-2462261CB5C1}"/>
              </a:ext>
            </a:extLst>
          </p:cNvPr>
          <p:cNvSpPr>
            <a:spLocks noGrp="1"/>
          </p:cNvSpPr>
          <p:nvPr>
            <p:ph idx="1"/>
          </p:nvPr>
        </p:nvSpPr>
        <p:spPr>
          <a:xfrm>
            <a:off x="569167" y="2478024"/>
            <a:ext cx="11122090" cy="4379976"/>
          </a:xfrm>
        </p:spPr>
        <p:txBody>
          <a:bodyPr>
            <a:noAutofit/>
          </a:bodyPr>
          <a:lstStyle/>
          <a:p>
            <a:r>
              <a:rPr lang="en-IN" sz="2200" dirty="0"/>
              <a:t>Solid state recorders (</a:t>
            </a:r>
            <a:r>
              <a:rPr lang="en-IN" sz="2200" b="1" dirty="0"/>
              <a:t>SSRs</a:t>
            </a:r>
            <a:r>
              <a:rPr lang="en-IN" sz="2200" dirty="0"/>
              <a:t>) are developed to [2] </a:t>
            </a:r>
          </a:p>
          <a:p>
            <a:pPr lvl="1"/>
            <a:r>
              <a:rPr lang="en-IN" sz="2000" dirty="0"/>
              <a:t>Store data during imaging or continuous </a:t>
            </a:r>
            <a:r>
              <a:rPr lang="en-IN" sz="2000" b="1" dirty="0"/>
              <a:t>recording</a:t>
            </a:r>
            <a:r>
              <a:rPr lang="en-IN" sz="2000" dirty="0"/>
              <a:t>, and then retrieve during ground station visibility (</a:t>
            </a:r>
            <a:r>
              <a:rPr lang="en-IN" sz="2000" b="1" dirty="0"/>
              <a:t>playback</a:t>
            </a:r>
            <a:r>
              <a:rPr lang="en-IN" sz="2000" dirty="0"/>
              <a:t>)</a:t>
            </a:r>
          </a:p>
          <a:p>
            <a:pPr lvl="1"/>
            <a:r>
              <a:rPr lang="en-IN" sz="2000" dirty="0"/>
              <a:t>Monitor during remote sensing and experimental missions</a:t>
            </a:r>
          </a:p>
          <a:p>
            <a:pPr lvl="1"/>
            <a:r>
              <a:rPr lang="en-IN" sz="2000" dirty="0"/>
              <a:t>Store data and health parameters from multiple flight payloads</a:t>
            </a:r>
          </a:p>
          <a:p>
            <a:endParaRPr lang="en-IN" sz="1000" dirty="0"/>
          </a:p>
          <a:p>
            <a:r>
              <a:rPr lang="en-IN" sz="2200" dirty="0"/>
              <a:t>The project focusses on </a:t>
            </a:r>
          </a:p>
          <a:p>
            <a:pPr lvl="1"/>
            <a:r>
              <a:rPr lang="en-IN" sz="2000" dirty="0"/>
              <a:t>developing a robust </a:t>
            </a:r>
            <a:r>
              <a:rPr lang="en-IN" sz="2000" b="1" dirty="0"/>
              <a:t>end – to – end system </a:t>
            </a:r>
            <a:r>
              <a:rPr lang="en-IN" sz="2000" dirty="0"/>
              <a:t>to </a:t>
            </a:r>
            <a:r>
              <a:rPr lang="en-IN" sz="2000" b="1" dirty="0"/>
              <a:t>evaluate</a:t>
            </a:r>
            <a:r>
              <a:rPr lang="en-IN" sz="2000" dirty="0"/>
              <a:t> the flight model of SSRs</a:t>
            </a:r>
          </a:p>
          <a:p>
            <a:pPr lvl="1"/>
            <a:r>
              <a:rPr lang="en-IN" sz="2000" dirty="0"/>
              <a:t>ensuring </a:t>
            </a:r>
            <a:r>
              <a:rPr lang="en-IN" sz="2000" b="1" dirty="0"/>
              <a:t>SuperSpeed data recording and playback </a:t>
            </a:r>
            <a:r>
              <a:rPr lang="en-IN" sz="2000" dirty="0"/>
              <a:t>with implementation of compression algorithms among other features using a custom board simulator.</a:t>
            </a:r>
          </a:p>
        </p:txBody>
      </p:sp>
    </p:spTree>
    <p:extLst>
      <p:ext uri="{BB962C8B-B14F-4D97-AF65-F5344CB8AC3E}">
        <p14:creationId xmlns:p14="http://schemas.microsoft.com/office/powerpoint/2010/main" val="18184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25A-FB04-41CE-8BBE-7FA0DF826FFF}"/>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DD9B96CA-5A9D-4DAD-9B64-028244547281}"/>
              </a:ext>
            </a:extLst>
          </p:cNvPr>
          <p:cNvSpPr>
            <a:spLocks noGrp="1"/>
          </p:cNvSpPr>
          <p:nvPr>
            <p:ph idx="1"/>
          </p:nvPr>
        </p:nvSpPr>
        <p:spPr>
          <a:xfrm>
            <a:off x="1115567" y="2888385"/>
            <a:ext cx="10168129" cy="2241400"/>
          </a:xfrm>
        </p:spPr>
        <p:txBody>
          <a:bodyPr>
            <a:normAutofit/>
          </a:bodyPr>
          <a:lstStyle/>
          <a:p>
            <a:pPr marL="0" indent="0">
              <a:buNone/>
            </a:pPr>
            <a:r>
              <a:rPr lang="en-IN" sz="2400" b="1" dirty="0"/>
              <a:t>Main Objective:</a:t>
            </a:r>
          </a:p>
          <a:p>
            <a:pPr marL="457200" lvl="1" indent="0">
              <a:buNone/>
            </a:pPr>
            <a:r>
              <a:rPr lang="en-IN" sz="2200" dirty="0"/>
              <a:t>To build and deploy a </a:t>
            </a:r>
            <a:r>
              <a:rPr lang="en-IN" sz="2200" b="1" dirty="0"/>
              <a:t>system image/ firmware </a:t>
            </a:r>
            <a:r>
              <a:rPr lang="en-IN" sz="2200" dirty="0"/>
              <a:t>which implements super-speed data transfers between </a:t>
            </a:r>
            <a:r>
              <a:rPr lang="en-IN" sz="2200" b="1" dirty="0"/>
              <a:t>USB</a:t>
            </a:r>
            <a:r>
              <a:rPr lang="en-IN" sz="2200" dirty="0"/>
              <a:t>, </a:t>
            </a:r>
            <a:r>
              <a:rPr lang="en-IN" sz="2200" b="1" dirty="0"/>
              <a:t>GPIF </a:t>
            </a:r>
            <a:r>
              <a:rPr lang="en-IN" sz="2200" dirty="0"/>
              <a:t>and</a:t>
            </a:r>
            <a:r>
              <a:rPr lang="en-IN" sz="2200" b="1" dirty="0"/>
              <a:t> SPI interfaces </a:t>
            </a:r>
            <a:r>
              <a:rPr lang="en-IN" sz="2200" dirty="0"/>
              <a:t>using the </a:t>
            </a:r>
            <a:r>
              <a:rPr lang="en-IN" sz="2200" b="1" dirty="0"/>
              <a:t>2 – bit Slave FIFO mechanism</a:t>
            </a:r>
            <a:r>
              <a:rPr lang="en-IN" sz="2200" dirty="0"/>
              <a:t>, and to verify </a:t>
            </a:r>
            <a:r>
              <a:rPr lang="en-IN" sz="2200" b="1" dirty="0"/>
              <a:t>bulk – IN </a:t>
            </a:r>
            <a:r>
              <a:rPr lang="en-IN" sz="2200" dirty="0"/>
              <a:t>and </a:t>
            </a:r>
            <a:r>
              <a:rPr lang="en-IN" sz="2200" b="1" dirty="0"/>
              <a:t>loopback transfers</a:t>
            </a:r>
            <a:r>
              <a:rPr lang="en-IN" sz="2200" dirty="0"/>
              <a:t> across an external master (FPGA or ASIC).</a:t>
            </a:r>
          </a:p>
          <a:p>
            <a:pPr marL="457200" lvl="1" indent="0">
              <a:buNone/>
            </a:pPr>
            <a:endParaRPr lang="en-IN" sz="1600" dirty="0"/>
          </a:p>
        </p:txBody>
      </p:sp>
    </p:spTree>
    <p:extLst>
      <p:ext uri="{BB962C8B-B14F-4D97-AF65-F5344CB8AC3E}">
        <p14:creationId xmlns:p14="http://schemas.microsoft.com/office/powerpoint/2010/main" val="2133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E234-A3DB-44DC-A913-AE2E14AD2364}"/>
              </a:ext>
            </a:extLst>
          </p:cNvPr>
          <p:cNvSpPr>
            <a:spLocks noGrp="1"/>
          </p:cNvSpPr>
          <p:nvPr>
            <p:ph type="title"/>
          </p:nvPr>
        </p:nvSpPr>
        <p:spPr/>
        <p:txBody>
          <a:bodyPr/>
          <a:lstStyle/>
          <a:p>
            <a:r>
              <a:rPr lang="en-IN" b="1" dirty="0"/>
              <a:t>Objectives</a:t>
            </a:r>
            <a:endParaRPr lang="en-IN" dirty="0"/>
          </a:p>
        </p:txBody>
      </p:sp>
      <p:sp>
        <p:nvSpPr>
          <p:cNvPr id="3" name="Content Placeholder 2">
            <a:extLst>
              <a:ext uri="{FF2B5EF4-FFF2-40B4-BE49-F238E27FC236}">
                <a16:creationId xmlns:a16="http://schemas.microsoft.com/office/drawing/2014/main" id="{5A2F6B77-FE8B-4581-AA63-7B9DCF3781B5}"/>
              </a:ext>
            </a:extLst>
          </p:cNvPr>
          <p:cNvSpPr>
            <a:spLocks noGrp="1"/>
          </p:cNvSpPr>
          <p:nvPr>
            <p:ph idx="1"/>
          </p:nvPr>
        </p:nvSpPr>
        <p:spPr>
          <a:xfrm>
            <a:off x="1115567" y="2615184"/>
            <a:ext cx="10249119" cy="3694176"/>
          </a:xfrm>
        </p:spPr>
        <p:txBody>
          <a:bodyPr>
            <a:normAutofit fontScale="92500"/>
          </a:bodyPr>
          <a:lstStyle/>
          <a:p>
            <a:pPr marL="0" indent="0">
              <a:buNone/>
            </a:pPr>
            <a:r>
              <a:rPr lang="en-IN" sz="2400" b="1" dirty="0"/>
              <a:t>Sub Objectives:</a:t>
            </a:r>
          </a:p>
          <a:p>
            <a:pPr lvl="1"/>
            <a:r>
              <a:rPr lang="en-US" dirty="0"/>
              <a:t>Configuration of the </a:t>
            </a:r>
            <a:r>
              <a:rPr lang="en-US" b="1" dirty="0"/>
              <a:t>GPIF state machine </a:t>
            </a:r>
            <a:r>
              <a:rPr lang="en-US" dirty="0"/>
              <a:t>and I/O matrix.</a:t>
            </a:r>
          </a:p>
          <a:p>
            <a:pPr lvl="1"/>
            <a:r>
              <a:rPr lang="en-US" dirty="0"/>
              <a:t>Provide </a:t>
            </a:r>
            <a:r>
              <a:rPr lang="en-US" b="1" dirty="0"/>
              <a:t>DMA transfer </a:t>
            </a:r>
            <a:r>
              <a:rPr lang="en-US" dirty="0"/>
              <a:t>of data for record and playback within the FX3.</a:t>
            </a:r>
          </a:p>
          <a:p>
            <a:pPr lvl="1"/>
            <a:r>
              <a:rPr lang="en-US" dirty="0"/>
              <a:t>Testing the GPIF state machine with timing diagrams, streamer module and USB Control Utility.</a:t>
            </a:r>
          </a:p>
          <a:p>
            <a:pPr lvl="1"/>
            <a:r>
              <a:rPr lang="en-US" dirty="0"/>
              <a:t>Testing </a:t>
            </a:r>
            <a:r>
              <a:rPr lang="en-US" b="1" dirty="0"/>
              <a:t>Bulk-IN data transfers </a:t>
            </a:r>
            <a:r>
              <a:rPr lang="en-US" dirty="0"/>
              <a:t>via the FX3 to the FPGA or USB host.</a:t>
            </a:r>
          </a:p>
          <a:p>
            <a:pPr lvl="1"/>
            <a:r>
              <a:rPr lang="en-US" dirty="0"/>
              <a:t>Verifying the </a:t>
            </a:r>
            <a:r>
              <a:rPr lang="en-US" b="1" dirty="0"/>
              <a:t>loopback transfer </a:t>
            </a:r>
            <a:r>
              <a:rPr lang="en-US" dirty="0"/>
              <a:t>of data.</a:t>
            </a:r>
            <a:endParaRPr lang="en-IN" dirty="0"/>
          </a:p>
          <a:p>
            <a:endParaRPr lang="en-IN" dirty="0"/>
          </a:p>
        </p:txBody>
      </p:sp>
    </p:spTree>
    <p:extLst>
      <p:ext uri="{BB962C8B-B14F-4D97-AF65-F5344CB8AC3E}">
        <p14:creationId xmlns:p14="http://schemas.microsoft.com/office/powerpoint/2010/main" val="291669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A455-F379-4538-9025-7B92054CC096}"/>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9FD4F33B-98CD-45E4-8FEF-6005FA2365D8}"/>
              </a:ext>
            </a:extLst>
          </p:cNvPr>
          <p:cNvSpPr>
            <a:spLocks noGrp="1"/>
          </p:cNvSpPr>
          <p:nvPr>
            <p:ph idx="1"/>
          </p:nvPr>
        </p:nvSpPr>
        <p:spPr>
          <a:xfrm>
            <a:off x="1115568" y="2384717"/>
            <a:ext cx="10168128" cy="4174704"/>
          </a:xfrm>
        </p:spPr>
        <p:txBody>
          <a:bodyPr>
            <a:normAutofit/>
          </a:bodyPr>
          <a:lstStyle/>
          <a:p>
            <a:r>
              <a:rPr lang="en-US" sz="2200" kern="1200" dirty="0">
                <a:solidFill>
                  <a:srgbClr val="000000"/>
                </a:solidFill>
                <a:effectLst/>
                <a:latin typeface="+mj-lt"/>
                <a:ea typeface="Cambria Math" panose="02040503050406030204" pitchFamily="18" charset="0"/>
                <a:cs typeface="+mn-cs"/>
              </a:rPr>
              <a:t>The </a:t>
            </a:r>
            <a:r>
              <a:rPr lang="en-US" sz="2200" b="1" kern="1200" dirty="0">
                <a:solidFill>
                  <a:srgbClr val="000000"/>
                </a:solidFill>
                <a:effectLst/>
                <a:latin typeface="+mj-lt"/>
                <a:ea typeface="Cambria Math" panose="02040503050406030204" pitchFamily="18" charset="0"/>
                <a:cs typeface="+mn-cs"/>
              </a:rPr>
              <a:t>Cypress FX3 SuperSpeed Explorer Kit </a:t>
            </a:r>
            <a:r>
              <a:rPr lang="en-US" sz="2200" kern="1200" dirty="0">
                <a:solidFill>
                  <a:srgbClr val="000000"/>
                </a:solidFill>
                <a:effectLst/>
                <a:latin typeface="+mj-lt"/>
                <a:ea typeface="Cambria Math" panose="02040503050406030204" pitchFamily="18" charset="0"/>
                <a:cs typeface="+mn-cs"/>
              </a:rPr>
              <a:t>offers a one-package solution for the integration of all aforementioned interfaces. It s</a:t>
            </a:r>
            <a:r>
              <a:rPr lang="en-US" sz="2200" dirty="0">
                <a:solidFill>
                  <a:srgbClr val="000000"/>
                </a:solidFill>
                <a:latin typeface="+mj-lt"/>
                <a:ea typeface="Cambria Math" panose="02040503050406030204" pitchFamily="18" charset="0"/>
              </a:rPr>
              <a:t>upports </a:t>
            </a:r>
            <a:r>
              <a:rPr lang="en-US" sz="2200" b="1" dirty="0">
                <a:solidFill>
                  <a:srgbClr val="000000"/>
                </a:solidFill>
                <a:latin typeface="+mj-lt"/>
                <a:ea typeface="Cambria Math" panose="02040503050406030204" pitchFamily="18" charset="0"/>
              </a:rPr>
              <a:t>SuperSpeed</a:t>
            </a:r>
            <a:r>
              <a:rPr lang="en-US" sz="2200" dirty="0">
                <a:solidFill>
                  <a:srgbClr val="000000"/>
                </a:solidFill>
                <a:latin typeface="+mj-lt"/>
                <a:ea typeface="Cambria Math" panose="02040503050406030204" pitchFamily="18" charset="0"/>
              </a:rPr>
              <a:t> data transfers over </a:t>
            </a:r>
            <a:r>
              <a:rPr lang="en-US" sz="2200" b="1" dirty="0">
                <a:solidFill>
                  <a:srgbClr val="000000"/>
                </a:solidFill>
                <a:latin typeface="+mj-lt"/>
                <a:ea typeface="Cambria Math" panose="02040503050406030204" pitchFamily="18" charset="0"/>
              </a:rPr>
              <a:t>USB 3.0 </a:t>
            </a:r>
            <a:r>
              <a:rPr lang="en-US" sz="2200" dirty="0">
                <a:solidFill>
                  <a:srgbClr val="000000"/>
                </a:solidFill>
                <a:latin typeface="+mj-lt"/>
                <a:ea typeface="Cambria Math" panose="02040503050406030204" pitchFamily="18" charset="0"/>
              </a:rPr>
              <a:t>to other peripherals (</a:t>
            </a:r>
            <a:r>
              <a:rPr lang="en-US" sz="2200" b="1" dirty="0">
                <a:solidFill>
                  <a:srgbClr val="000000"/>
                </a:solidFill>
                <a:latin typeface="+mj-lt"/>
                <a:ea typeface="Cambria Math" panose="02040503050406030204" pitchFamily="18" charset="0"/>
              </a:rPr>
              <a:t>GPIF</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SPI</a:t>
            </a:r>
            <a:r>
              <a:rPr lang="en-US" sz="2200" dirty="0">
                <a:solidFill>
                  <a:srgbClr val="000000"/>
                </a:solidFill>
                <a:latin typeface="+mj-lt"/>
                <a:ea typeface="Cambria Math" panose="02040503050406030204" pitchFamily="18" charset="0"/>
              </a:rPr>
              <a:t>, </a:t>
            </a:r>
            <a:r>
              <a:rPr lang="en-US" sz="2200" b="1" dirty="0">
                <a:solidFill>
                  <a:srgbClr val="000000"/>
                </a:solidFill>
                <a:latin typeface="+mj-lt"/>
                <a:ea typeface="Cambria Math" panose="02040503050406030204" pitchFamily="18" charset="0"/>
              </a:rPr>
              <a:t>UART</a:t>
            </a:r>
            <a:r>
              <a:rPr lang="en-US" sz="2200" dirty="0">
                <a:solidFill>
                  <a:srgbClr val="000000"/>
                </a:solidFill>
                <a:latin typeface="+mj-lt"/>
                <a:ea typeface="Cambria Math" panose="02040503050406030204" pitchFamily="18" charset="0"/>
              </a:rPr>
              <a:t>) within the kit.</a:t>
            </a:r>
          </a:p>
          <a:p>
            <a:endParaRPr lang="en-US" sz="500" dirty="0">
              <a:solidFill>
                <a:srgbClr val="000000"/>
              </a:solidFill>
              <a:latin typeface="+mj-lt"/>
              <a:ea typeface="Cambria Math" panose="02040503050406030204" pitchFamily="18" charset="0"/>
            </a:endParaRPr>
          </a:p>
          <a:p>
            <a:r>
              <a:rPr lang="en-US" sz="2200" dirty="0"/>
              <a:t>The kit uses the </a:t>
            </a:r>
            <a:r>
              <a:rPr lang="en-US" sz="2200" b="1" dirty="0"/>
              <a:t>AHB architecture </a:t>
            </a:r>
            <a:r>
              <a:rPr lang="en-US" sz="2200" dirty="0"/>
              <a:t>for internal DMA and system data transfers, along with the GPIF and SPI interfaces for our application. </a:t>
            </a:r>
          </a:p>
          <a:p>
            <a:endParaRPr lang="en-US" sz="500" dirty="0"/>
          </a:p>
          <a:p>
            <a:r>
              <a:rPr lang="en-US" sz="2200" dirty="0"/>
              <a:t>The project focusses on developing a firmware for the FX3 to facilitate data transfer between peripherals. The adjoint FPGA will be programmed to run tests on the SSR over multiple interfaces to gauge its reliability.</a:t>
            </a:r>
          </a:p>
          <a:p>
            <a:pPr marL="0" indent="0">
              <a:buNone/>
            </a:pPr>
            <a:endParaRPr lang="en-US" sz="2400" dirty="0"/>
          </a:p>
          <a:p>
            <a:pPr marL="0" indent="0">
              <a:buNone/>
            </a:pPr>
            <a:endParaRPr lang="en-US" sz="2400" dirty="0"/>
          </a:p>
          <a:p>
            <a:pPr marL="0" indent="0">
              <a:buNone/>
            </a:pPr>
            <a:endParaRPr lang="en-US" sz="200" dirty="0"/>
          </a:p>
        </p:txBody>
      </p:sp>
    </p:spTree>
    <p:extLst>
      <p:ext uri="{BB962C8B-B14F-4D97-AF65-F5344CB8AC3E}">
        <p14:creationId xmlns:p14="http://schemas.microsoft.com/office/powerpoint/2010/main" val="71047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98FE9D1-AAC9-40F1-9C35-FCD609C3D624}"/>
              </a:ext>
            </a:extLst>
          </p:cNvPr>
          <p:cNvSpPr>
            <a:spLocks noGrp="1"/>
          </p:cNvSpPr>
          <p:nvPr>
            <p:ph idx="1"/>
          </p:nvPr>
        </p:nvSpPr>
        <p:spPr>
          <a:xfrm>
            <a:off x="850703" y="2359152"/>
            <a:ext cx="10490594" cy="4025413"/>
          </a:xfrm>
        </p:spPr>
        <p:txBody>
          <a:bodyPr>
            <a:normAutofit/>
          </a:bodyPr>
          <a:lstStyle/>
          <a:p>
            <a:pPr>
              <a:spcBef>
                <a:spcPts val="600"/>
              </a:spcBef>
            </a:pPr>
            <a:r>
              <a:rPr lang="en-IN" sz="2200" dirty="0">
                <a:latin typeface="+mj-lt"/>
              </a:rPr>
              <a:t>Investigates </a:t>
            </a:r>
            <a:r>
              <a:rPr lang="en-US" sz="2200" dirty="0">
                <a:latin typeface="+mj-lt"/>
              </a:rPr>
              <a:t>building a framework for a </a:t>
            </a:r>
            <a:r>
              <a:rPr lang="en-US" sz="2200" b="1" dirty="0">
                <a:latin typeface="+mj-lt"/>
              </a:rPr>
              <a:t>test bench </a:t>
            </a:r>
            <a:r>
              <a:rPr lang="en-US" sz="2200" dirty="0">
                <a:latin typeface="+mj-lt"/>
              </a:rPr>
              <a:t>that is inexpensive, scalable, open source, and easily implemented.</a:t>
            </a:r>
          </a:p>
          <a:p>
            <a:pPr>
              <a:spcBef>
                <a:spcPts val="600"/>
              </a:spcBef>
            </a:pPr>
            <a:endParaRPr lang="en-US" sz="500" dirty="0">
              <a:latin typeface="+mj-lt"/>
            </a:endParaRPr>
          </a:p>
          <a:p>
            <a:pPr>
              <a:spcBef>
                <a:spcPts val="600"/>
              </a:spcBef>
            </a:pPr>
            <a:r>
              <a:rPr lang="en-US" sz="2200" dirty="0">
                <a:latin typeface="+mj-lt"/>
              </a:rPr>
              <a:t>Reviews modern protocols to rely on </a:t>
            </a:r>
            <a:r>
              <a:rPr lang="en-US" sz="2200" b="1" dirty="0">
                <a:latin typeface="+mj-lt"/>
              </a:rPr>
              <a:t>USB to provide the physical link </a:t>
            </a:r>
            <a:r>
              <a:rPr lang="en-US" sz="2200" dirty="0">
                <a:latin typeface="+mj-lt"/>
              </a:rPr>
              <a:t>and data protocol to interface an </a:t>
            </a:r>
            <a:r>
              <a:rPr lang="en-US" sz="2200" b="1" dirty="0">
                <a:latin typeface="+mj-lt"/>
              </a:rPr>
              <a:t>FPGA to a PC</a:t>
            </a:r>
            <a:r>
              <a:rPr lang="en-US" sz="2200" dirty="0">
                <a:latin typeface="+mj-lt"/>
              </a:rPr>
              <a:t>.</a:t>
            </a:r>
          </a:p>
          <a:p>
            <a:pPr>
              <a:spcBef>
                <a:spcPts val="600"/>
              </a:spcBef>
            </a:pPr>
            <a:endParaRPr lang="en-US" sz="500" dirty="0">
              <a:latin typeface="+mj-lt"/>
            </a:endParaRPr>
          </a:p>
          <a:p>
            <a:pPr>
              <a:spcBef>
                <a:spcPts val="600"/>
              </a:spcBef>
            </a:pPr>
            <a:r>
              <a:rPr lang="en-US" sz="2200" dirty="0">
                <a:latin typeface="+mj-lt"/>
              </a:rPr>
              <a:t>Each </a:t>
            </a:r>
            <a:r>
              <a:rPr lang="en-US" sz="2200" b="1" dirty="0">
                <a:latin typeface="+mj-lt"/>
              </a:rPr>
              <a:t>state</a:t>
            </a:r>
            <a:r>
              <a:rPr lang="en-US" sz="2200" dirty="0">
                <a:latin typeface="+mj-lt"/>
              </a:rPr>
              <a:t> is programmed to perform certain </a:t>
            </a:r>
            <a:r>
              <a:rPr lang="en-US" sz="2200" b="1" dirty="0">
                <a:latin typeface="+mj-lt"/>
              </a:rPr>
              <a:t>actions</a:t>
            </a:r>
            <a:r>
              <a:rPr lang="en-US" sz="2200" dirty="0">
                <a:latin typeface="+mj-lt"/>
              </a:rPr>
              <a:t>, and the conditions are checked on each GPIF II clock edge.</a:t>
            </a:r>
          </a:p>
          <a:p>
            <a:pPr>
              <a:spcBef>
                <a:spcPts val="600"/>
              </a:spcBef>
            </a:pPr>
            <a:endParaRPr lang="en-US" sz="500" dirty="0">
              <a:latin typeface="+mj-lt"/>
            </a:endParaRPr>
          </a:p>
          <a:p>
            <a:pPr>
              <a:spcBef>
                <a:spcPts val="600"/>
              </a:spcBef>
            </a:pPr>
            <a:r>
              <a:rPr lang="en-US" sz="2200" dirty="0">
                <a:latin typeface="+mj-lt"/>
              </a:rPr>
              <a:t>The FX3 device has an </a:t>
            </a:r>
            <a:r>
              <a:rPr lang="en-US" sz="2200" b="1" dirty="0">
                <a:latin typeface="+mj-lt"/>
              </a:rPr>
              <a:t>internal DMA fabric </a:t>
            </a:r>
            <a:r>
              <a:rPr lang="en-US" sz="2200" dirty="0">
                <a:latin typeface="+mj-lt"/>
              </a:rPr>
              <a:t>that connects the GPIF interface to the internal system memory. </a:t>
            </a:r>
            <a:endParaRPr lang="en-US" sz="1400" dirty="0">
              <a:latin typeface="+mj-lt"/>
            </a:endParaRPr>
          </a:p>
          <a:p>
            <a:pPr lvl="1">
              <a:spcBef>
                <a:spcPts val="600"/>
              </a:spcBef>
            </a:pPr>
            <a:endParaRPr lang="en-US" sz="1400" dirty="0">
              <a:latin typeface="+mj-lt"/>
            </a:endParaRPr>
          </a:p>
          <a:p>
            <a:pPr lvl="1">
              <a:spcBef>
                <a:spcPts val="600"/>
              </a:spcBef>
            </a:pPr>
            <a:endParaRPr lang="en-US" sz="1400" dirty="0">
              <a:latin typeface="+mj-lt"/>
            </a:endParaRPr>
          </a:p>
          <a:p>
            <a:pPr lvl="1">
              <a:spcBef>
                <a:spcPts val="600"/>
              </a:spcBef>
            </a:pPr>
            <a:endParaRPr lang="en-IN" sz="1400" dirty="0">
              <a:latin typeface="+mj-lt"/>
            </a:endParaRPr>
          </a:p>
          <a:p>
            <a:pPr marL="457200" lvl="1" indent="0">
              <a:spcBef>
                <a:spcPts val="600"/>
              </a:spcBef>
              <a:buNone/>
            </a:pPr>
            <a:endParaRPr lang="en-IN" sz="1000" i="1" dirty="0">
              <a:latin typeface="+mj-lt"/>
            </a:endParaRPr>
          </a:p>
          <a:p>
            <a:pPr lvl="1">
              <a:spcBef>
                <a:spcPts val="600"/>
              </a:spcBef>
            </a:pPr>
            <a:endParaRPr lang="en-IN" sz="1400" i="1" dirty="0">
              <a:latin typeface="+mj-lt"/>
            </a:endParaRPr>
          </a:p>
        </p:txBody>
      </p:sp>
      <p:sp>
        <p:nvSpPr>
          <p:cNvPr id="7" name="Title 1">
            <a:extLst>
              <a:ext uri="{FF2B5EF4-FFF2-40B4-BE49-F238E27FC236}">
                <a16:creationId xmlns:a16="http://schemas.microsoft.com/office/drawing/2014/main" id="{7F184462-19E3-4223-8F83-74EAF4211EC8}"/>
              </a:ext>
            </a:extLst>
          </p:cNvPr>
          <p:cNvSpPr txBox="1">
            <a:spLocks/>
          </p:cNvSpPr>
          <p:nvPr/>
        </p:nvSpPr>
        <p:spPr>
          <a:xfrm>
            <a:off x="850703" y="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IN" b="1" dirty="0"/>
              <a:t>Literature Survey</a:t>
            </a:r>
          </a:p>
        </p:txBody>
      </p:sp>
      <p:sp>
        <p:nvSpPr>
          <p:cNvPr id="8" name="TextBox 7">
            <a:extLst>
              <a:ext uri="{FF2B5EF4-FFF2-40B4-BE49-F238E27FC236}">
                <a16:creationId xmlns:a16="http://schemas.microsoft.com/office/drawing/2014/main" id="{3101BC07-B3DB-486E-858C-EB08FCF8C9F3}"/>
              </a:ext>
            </a:extLst>
          </p:cNvPr>
          <p:cNvSpPr txBox="1"/>
          <p:nvPr/>
        </p:nvSpPr>
        <p:spPr>
          <a:xfrm>
            <a:off x="850703" y="1179576"/>
            <a:ext cx="10952521" cy="584775"/>
          </a:xfrm>
          <a:prstGeom prst="rect">
            <a:avLst/>
          </a:prstGeom>
          <a:noFill/>
        </p:spPr>
        <p:txBody>
          <a:bodyPr wrap="square" rtlCol="0">
            <a:spAutoFit/>
          </a:bodyPr>
          <a:lstStyle/>
          <a:p>
            <a:pPr defTabSz="548640"/>
            <a:r>
              <a:rPr lang="en-IN" sz="1600" b="1" dirty="0"/>
              <a:t>[1]</a:t>
            </a:r>
            <a:r>
              <a:rPr lang="en-IN" sz="1600" dirty="0"/>
              <a:t>	</a:t>
            </a:r>
            <a:r>
              <a:rPr lang="en-US" sz="1600" dirty="0"/>
              <a:t>Y. J. Qian and K. Cui, </a:t>
            </a:r>
            <a:r>
              <a:rPr lang="en-US" sz="1600" b="1" dirty="0"/>
              <a:t>"Design of high speed CCD data acquisition system based on FPGA and USB3.0," </a:t>
            </a:r>
            <a:br>
              <a:rPr lang="en-US" sz="1600" dirty="0"/>
            </a:br>
            <a:r>
              <a:rPr lang="en-US" sz="1600" dirty="0"/>
              <a:t>	</a:t>
            </a:r>
            <a:r>
              <a:rPr lang="en-US" sz="1600" i="1" dirty="0"/>
              <a:t>2015 International Conference on Information and Communication Technology Convergence (ICTC)</a:t>
            </a:r>
            <a:endParaRPr lang="en-IN" sz="1600" i="1" dirty="0"/>
          </a:p>
        </p:txBody>
      </p:sp>
    </p:spTree>
    <p:extLst>
      <p:ext uri="{BB962C8B-B14F-4D97-AF65-F5344CB8AC3E}">
        <p14:creationId xmlns:p14="http://schemas.microsoft.com/office/powerpoint/2010/main" val="1240611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4"/>
</p:tagLst>
</file>

<file path=ppt/tags/tag10.xml><?xml version="1.0" encoding="utf-8"?>
<p:tagLst xmlns:a="http://schemas.openxmlformats.org/drawingml/2006/main" xmlns:r="http://schemas.openxmlformats.org/officeDocument/2006/relationships" xmlns:p="http://schemas.openxmlformats.org/presentationml/2006/main">
  <p:tag name="TIMING" val="|0.2|0.4"/>
</p:tagLst>
</file>

<file path=ppt/tags/tag11.xml><?xml version="1.0" encoding="utf-8"?>
<p:tagLst xmlns:a="http://schemas.openxmlformats.org/drawingml/2006/main" xmlns:r="http://schemas.openxmlformats.org/officeDocument/2006/relationships" xmlns:p="http://schemas.openxmlformats.org/presentationml/2006/main">
  <p:tag name="TIMING" val="|0.2|0.4"/>
</p:tagLst>
</file>

<file path=ppt/tags/tag12.xml><?xml version="1.0" encoding="utf-8"?>
<p:tagLst xmlns:a="http://schemas.openxmlformats.org/drawingml/2006/main" xmlns:r="http://schemas.openxmlformats.org/officeDocument/2006/relationships" xmlns:p="http://schemas.openxmlformats.org/presentationml/2006/main">
  <p:tag name="TIMING" val="|0.3|0.3"/>
</p:tagLst>
</file>

<file path=ppt/tags/tag2.xml><?xml version="1.0" encoding="utf-8"?>
<p:tagLst xmlns:a="http://schemas.openxmlformats.org/drawingml/2006/main" xmlns:r="http://schemas.openxmlformats.org/officeDocument/2006/relationships" xmlns:p="http://schemas.openxmlformats.org/presentationml/2006/main">
  <p:tag name="TIMING" val="|0.3|0.3|0.2|0.2|0.2"/>
</p:tagLst>
</file>

<file path=ppt/tags/tag3.xml><?xml version="1.0" encoding="utf-8"?>
<p:tagLst xmlns:a="http://schemas.openxmlformats.org/drawingml/2006/main" xmlns:r="http://schemas.openxmlformats.org/officeDocument/2006/relationships" xmlns:p="http://schemas.openxmlformats.org/presentationml/2006/main">
  <p:tag name="TIMING" val="|0.3|0.3|0.2|0.2|0.2"/>
</p:tagLst>
</file>

<file path=ppt/tags/tag4.xml><?xml version="1.0" encoding="utf-8"?>
<p:tagLst xmlns:a="http://schemas.openxmlformats.org/drawingml/2006/main" xmlns:r="http://schemas.openxmlformats.org/officeDocument/2006/relationships" xmlns:p="http://schemas.openxmlformats.org/presentationml/2006/main">
  <p:tag name="TIMING" val="|0.2|0.3"/>
</p:tagLst>
</file>

<file path=ppt/tags/tag5.xml><?xml version="1.0" encoding="utf-8"?>
<p:tagLst xmlns:a="http://schemas.openxmlformats.org/drawingml/2006/main" xmlns:r="http://schemas.openxmlformats.org/officeDocument/2006/relationships" xmlns:p="http://schemas.openxmlformats.org/presentationml/2006/main">
  <p:tag name="TIMING" val="|0.1|0.3"/>
</p:tagLst>
</file>

<file path=ppt/tags/tag6.xml><?xml version="1.0" encoding="utf-8"?>
<p:tagLst xmlns:a="http://schemas.openxmlformats.org/drawingml/2006/main" xmlns:r="http://schemas.openxmlformats.org/officeDocument/2006/relationships" xmlns:p="http://schemas.openxmlformats.org/presentationml/2006/main">
  <p:tag name="TIMING" val="|0.1|0.2"/>
</p:tagLst>
</file>

<file path=ppt/tags/tag7.xml><?xml version="1.0" encoding="utf-8"?>
<p:tagLst xmlns:a="http://schemas.openxmlformats.org/drawingml/2006/main" xmlns:r="http://schemas.openxmlformats.org/officeDocument/2006/relationships" xmlns:p="http://schemas.openxmlformats.org/presentationml/2006/main">
  <p:tag name="TIMING" val="|0.1|0.2"/>
</p:tagLst>
</file>

<file path=ppt/tags/tag8.xml><?xml version="1.0" encoding="utf-8"?>
<p:tagLst xmlns:a="http://schemas.openxmlformats.org/drawingml/2006/main" xmlns:r="http://schemas.openxmlformats.org/officeDocument/2006/relationships" xmlns:p="http://schemas.openxmlformats.org/presentationml/2006/main">
  <p:tag name="TIMING" val="|0.3|0.3"/>
</p:tagLst>
</file>

<file path=ppt/tags/tag9.xml><?xml version="1.0" encoding="utf-8"?>
<p:tagLst xmlns:a="http://schemas.openxmlformats.org/drawingml/2006/main" xmlns:r="http://schemas.openxmlformats.org/officeDocument/2006/relationships" xmlns:p="http://schemas.openxmlformats.org/presentationml/2006/main">
  <p:tag name="TIMING" val="|0.3|0.3"/>
</p:tagLst>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2891</TotalTime>
  <Words>3747</Words>
  <Application>Microsoft Office PowerPoint</Application>
  <PresentationFormat>Widescreen</PresentationFormat>
  <Paragraphs>386</Paragraphs>
  <Slides>42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Avenir Next LT Pro</vt:lpstr>
      <vt:lpstr>Calibri</vt:lpstr>
      <vt:lpstr>Cambria Math</vt:lpstr>
      <vt:lpstr>Times New Roman</vt:lpstr>
      <vt:lpstr>AccentBoxVTI</vt:lpstr>
      <vt:lpstr>USB 3.0-based Super Speed Data Acquisition Systems</vt:lpstr>
      <vt:lpstr>Agenda</vt:lpstr>
      <vt:lpstr>Introduction</vt:lpstr>
      <vt:lpstr>Introduction</vt:lpstr>
      <vt:lpstr>Introduction (Contd.)</vt:lpstr>
      <vt:lpstr>Objectives</vt:lpstr>
      <vt:lpstr>Objectives</vt:lpstr>
      <vt:lpstr>Methodology</vt:lpstr>
      <vt:lpstr>PowerPoint Presentation</vt:lpstr>
      <vt:lpstr>PowerPoint Presentation</vt:lpstr>
      <vt:lpstr>PowerPoint Presentation</vt:lpstr>
      <vt:lpstr>Literature Survey</vt:lpstr>
      <vt:lpstr>PowerPoint Presentation</vt:lpstr>
      <vt:lpstr>PowerPoint Presentation</vt:lpstr>
      <vt:lpstr>Summarising the papers</vt:lpstr>
      <vt:lpstr>Summarising the papers</vt:lpstr>
      <vt:lpstr>Design and Analysis</vt:lpstr>
      <vt:lpstr>Design and Analysis (Contd.)</vt:lpstr>
      <vt:lpstr>Configuring the I/O Matrix</vt:lpstr>
      <vt:lpstr>Configuring the I/O Matrix</vt:lpstr>
      <vt:lpstr>Programming the GPIF II State Machine</vt:lpstr>
      <vt:lpstr>PowerPoint Presentation</vt:lpstr>
      <vt:lpstr>Implementation Logic</vt:lpstr>
      <vt:lpstr>Implementation Logic</vt:lpstr>
      <vt:lpstr>FX3 Firmware Application Structure</vt:lpstr>
      <vt:lpstr>PowerPoint Presentation</vt:lpstr>
      <vt:lpstr>PowerPoint Presentation</vt:lpstr>
      <vt:lpstr>Application Thread</vt:lpstr>
      <vt:lpstr>Results and Discussions </vt:lpstr>
      <vt:lpstr>Results and Discussions (Contd.) </vt:lpstr>
      <vt:lpstr>Slave FIFO - Read Sequence</vt:lpstr>
      <vt:lpstr>Slave FIFO - Read Sequence</vt:lpstr>
      <vt:lpstr>Slave FIFO - Write Sequence</vt:lpstr>
      <vt:lpstr>Slave FIFO - Write Sequence</vt:lpstr>
      <vt:lpstr>Streaming Transfers onto the FX3</vt:lpstr>
      <vt:lpstr>Conclusion and Future Enhancements </vt:lpstr>
      <vt:lpstr>Future Enhancements</vt:lpstr>
      <vt:lpstr>Future Enhancements (Contd.)</vt:lpstr>
      <vt:lpstr>Project Extension – Phase II</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USB 3.0-based Super Speed Data Acquisition Systems</dc:title>
  <dc:creator>Sathya Sri</dc:creator>
  <cp:lastModifiedBy>sathya sri</cp:lastModifiedBy>
  <cp:revision>169</cp:revision>
  <dcterms:created xsi:type="dcterms:W3CDTF">2021-11-04T15:38:51Z</dcterms:created>
  <dcterms:modified xsi:type="dcterms:W3CDTF">2022-01-28T05:17:23Z</dcterms:modified>
</cp:coreProperties>
</file>