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3" r:id="rId6"/>
    <p:sldId id="268" r:id="rId7"/>
    <p:sldId id="266" r:id="rId8"/>
    <p:sldId id="267" r:id="rId9"/>
    <p:sldId id="271" r:id="rId10"/>
    <p:sldId id="269" r:id="rId11"/>
    <p:sldId id="273" r:id="rId12"/>
    <p:sldId id="270" r:id="rId13"/>
    <p:sldId id="272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46F22-655B-473B-9A79-536390B0041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E2EA2-9708-4545-B587-F18F072C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2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E2EA2-9708-4545-B587-F18F072CFE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5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E2EA2-9708-4545-B587-F18F072CFE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6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8A35-E34D-4DF5-B2A2-79C27811E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2038F2-B990-4C5E-A4BB-84826BAF7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2273F-481C-45F7-A000-A141FB91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DD6BB-CC4F-466F-84ED-608BFBD8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39D94-3491-4410-B42E-6654EEFB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EE750-BCF4-4214-929E-DFC6C585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A858B-80E9-44C5-B7A0-6F591213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7B098-7F5D-4DA0-A6DC-BF40F26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2B168-4BF3-42BA-8159-4AA205E2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8EE35-9E00-47CA-8ABB-E2981CE0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0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97FE24-34C3-476E-A8F8-C153E1DB1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3E5F0-3727-4834-A956-914A0A11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AABAE-736C-4C8F-8582-59933C85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4F98D-EFB0-474D-A175-8C2CA692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31874-A659-4444-90E1-B51DDC5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1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CE9B-16D6-47DD-B64E-9D8265D9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1FDFC-894F-4877-AADB-3FA87149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8A66E-EE6B-4083-85C1-7A00E64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A18E7-56AE-46FF-94A5-8AF6A184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CD810-2094-4709-83BA-F2885837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0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6213-5195-4088-844F-6E2F418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6702C-3D5A-465C-905C-F597A3C56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13CE7-FAD1-4F14-BCEC-5B856C3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16E70-3796-41ED-82D6-1818AAFB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9F146-E3F2-4F07-9571-87CCBF3B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42C9-FF81-4285-AB61-52DFBDF0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90BEE-73BB-4FAA-A274-31C2155AE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2B4D4-E34E-4EE4-999D-C48E50E1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1CABE-56E1-4E50-AB12-914CF5D6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15D24-4CA6-4BC7-A531-4710717D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86F20-F39B-4AC0-9E0E-258CC977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6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F23C-2E26-48E9-9DF5-E01067E3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4358B-2C15-45AD-A9C3-27EF4B8E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FBCAA-939F-4020-89FC-A3969C73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CA3F1C-D3AA-4625-9845-B923C863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81163-5514-4355-9721-63D2BAFD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77FC7-83C3-4EAD-964C-400A697A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C6F76D-BE8E-4198-B709-BC5E423A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FE847D-9C36-4BA5-86F7-5BAED31E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0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CC2B7-A1EB-43BF-8916-8EB482D2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9AFC8E-92D0-4650-96BE-C40EAB2D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3C257A-D20E-4ED6-851F-DA81C8FC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628833-35E1-4191-930A-3093B5D9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80B6E-7270-4965-908A-704E1478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64BD80-8A86-4C89-9D4F-FB2B65E6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5B0D9-DA80-4DC5-B16C-2C4D508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8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212D-6F22-468F-A9A3-3C1FB575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55499-8EB0-49EC-AB86-FE7AC39F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06D8A-90F2-4C14-BD32-82A12E111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3F657-68D5-422D-9B95-E75B4DB3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4FA26-A69C-4213-A0AC-6B1EF09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03A33-580C-4BE9-99F4-FDE3B7ED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5240-C905-41CD-A975-79DBAB34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F7586-EE66-41F1-BBCA-FD848741B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0A68D-2F4F-4D6B-933C-24F6807F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C249CE-F1A7-4701-9505-706DCB29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C934A-AF06-4FD5-83D3-7D74DD21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41AF4-0CB2-44F0-8A4A-4EC14B20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0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263005-657E-4E81-B3D7-3912CC9D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43E41-88D2-4D89-B505-E11B765B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FC843-9531-40F1-A014-BEE639057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4CA5-3F12-4DB4-8605-9F357453A8D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3F94C-29CE-4D81-BD0A-068F10EA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269EA-8BFE-4D6F-83A4-35282EB1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FC2-73DF-48F2-B6D2-32B50C65D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D961B3-A341-49F0-A735-EA5E8E68729B}"/>
              </a:ext>
            </a:extLst>
          </p:cNvPr>
          <p:cNvSpPr txBox="1"/>
          <p:nvPr/>
        </p:nvSpPr>
        <p:spPr>
          <a:xfrm>
            <a:off x="1938997" y="1755048"/>
            <a:ext cx="831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数据降维与模型复杂度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345FE2-8341-4DB6-956E-A9243DE550D9}"/>
              </a:ext>
            </a:extLst>
          </p:cNvPr>
          <p:cNvSpPr txBox="1"/>
          <p:nvPr/>
        </p:nvSpPr>
        <p:spPr>
          <a:xfrm>
            <a:off x="1770321" y="4369179"/>
            <a:ext cx="81029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小组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汪泓涛  白浩闻  邓李伦  龙利  李皓铭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3120107077  3120107068  3120307024  3120107065  3120307049</a:t>
            </a:r>
          </a:p>
          <a:p>
            <a:pPr algn="ctr"/>
            <a:endParaRPr lang="en-US" altLang="zh-CN" sz="2800" dirty="0">
              <a:solidFill>
                <a:srgbClr val="000000"/>
              </a:solidFill>
              <a:effectLst/>
              <a:latin typeface="FangSong" panose="020B0503020204020204" pitchFamily="49" charset="-122"/>
              <a:ea typeface="FangSong" panose="020B0503020204020204" pitchFamily="49" charset="-122"/>
            </a:endParaRPr>
          </a:p>
          <a:p>
            <a:pPr algn="ctr"/>
            <a:endParaRPr lang="en-US" altLang="zh-CN" sz="2800" dirty="0">
              <a:solidFill>
                <a:srgbClr val="000000"/>
              </a:solidFill>
              <a:effectLst/>
              <a:latin typeface="FangSong" panose="020B0503020204020204" pitchFamily="49" charset="-122"/>
              <a:ea typeface="FangSong" panose="020B0503020204020204" pitchFamily="49" charset="-122"/>
            </a:endParaRPr>
          </a:p>
          <a:p>
            <a:pPr algn="ctr"/>
            <a:endParaRPr lang="en-US" altLang="zh-CN" sz="2800" dirty="0">
              <a:solidFill>
                <a:srgbClr val="000000"/>
              </a:solidFill>
              <a:effectLst/>
              <a:latin typeface="FangSong" panose="020B0503020204020204" pitchFamily="49" charset="-122"/>
              <a:ea typeface="FangSong" panose="020B0503020204020204" pitchFamily="49" charset="-122"/>
            </a:endParaRPr>
          </a:p>
          <a:p>
            <a:pPr algn="ctr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99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BFB18D-BA5D-4EFA-993C-558B5FEC1026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30983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D25D6DD-75AA-4C93-B0CF-B174E653DE84}"/>
              </a:ext>
            </a:extLst>
          </p:cNvPr>
          <p:cNvSpPr txBox="1"/>
          <p:nvPr/>
        </p:nvSpPr>
        <p:spPr>
          <a:xfrm>
            <a:off x="0" y="0"/>
            <a:ext cx="308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B902FE-3789-4259-8771-7EFD0B99D095}"/>
              </a:ext>
            </a:extLst>
          </p:cNvPr>
          <p:cNvSpPr txBox="1"/>
          <p:nvPr/>
        </p:nvSpPr>
        <p:spPr>
          <a:xfrm>
            <a:off x="346229" y="1100832"/>
            <a:ext cx="327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数据集：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D65401-AA3F-4DF7-9254-039DF9555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6643"/>
              </p:ext>
            </p:extLst>
          </p:nvPr>
        </p:nvGraphicFramePr>
        <p:xfrm>
          <a:off x="6377004" y="2096308"/>
          <a:ext cx="4998561" cy="337756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39349">
                  <a:extLst>
                    <a:ext uri="{9D8B030D-6E8A-4147-A177-3AD203B41FA5}">
                      <a16:colId xmlns:a16="http://schemas.microsoft.com/office/drawing/2014/main" val="632238994"/>
                    </a:ext>
                  </a:extLst>
                </a:gridCol>
                <a:gridCol w="933987">
                  <a:extLst>
                    <a:ext uri="{9D8B030D-6E8A-4147-A177-3AD203B41FA5}">
                      <a16:colId xmlns:a16="http://schemas.microsoft.com/office/drawing/2014/main" val="3645624967"/>
                    </a:ext>
                  </a:extLst>
                </a:gridCol>
                <a:gridCol w="1193428">
                  <a:extLst>
                    <a:ext uri="{9D8B030D-6E8A-4147-A177-3AD203B41FA5}">
                      <a16:colId xmlns:a16="http://schemas.microsoft.com/office/drawing/2014/main" val="3380933759"/>
                    </a:ext>
                  </a:extLst>
                </a:gridCol>
                <a:gridCol w="1331797">
                  <a:extLst>
                    <a:ext uri="{9D8B030D-6E8A-4147-A177-3AD203B41FA5}">
                      <a16:colId xmlns:a16="http://schemas.microsoft.com/office/drawing/2014/main" val="277013367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G/L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46327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14177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KPCA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9236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40647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Isomap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919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449479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824746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90022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T-SNE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6767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910E80D-BC51-4751-AAEF-365C2C983507}"/>
              </a:ext>
            </a:extLst>
          </p:cNvPr>
          <p:cNvSpPr txBox="1"/>
          <p:nvPr/>
        </p:nvSpPr>
        <p:spPr>
          <a:xfrm>
            <a:off x="6096000" y="1100831"/>
            <a:ext cx="327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降维方法：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4A1F60-0763-41F3-A422-B53E81D9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96495"/>
              </p:ext>
            </p:extLst>
          </p:nvPr>
        </p:nvGraphicFramePr>
        <p:xfrm>
          <a:off x="346229" y="1840488"/>
          <a:ext cx="4998560" cy="391668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450414">
                  <a:extLst>
                    <a:ext uri="{9D8B030D-6E8A-4147-A177-3AD203B41FA5}">
                      <a16:colId xmlns:a16="http://schemas.microsoft.com/office/drawing/2014/main" val="4048331713"/>
                    </a:ext>
                  </a:extLst>
                </a:gridCol>
                <a:gridCol w="1048866">
                  <a:extLst>
                    <a:ext uri="{9D8B030D-6E8A-4147-A177-3AD203B41FA5}">
                      <a16:colId xmlns:a16="http://schemas.microsoft.com/office/drawing/2014/main" val="1799116414"/>
                    </a:ext>
                  </a:extLst>
                </a:gridCol>
                <a:gridCol w="1249640">
                  <a:extLst>
                    <a:ext uri="{9D8B030D-6E8A-4147-A177-3AD203B41FA5}">
                      <a16:colId xmlns:a16="http://schemas.microsoft.com/office/drawing/2014/main" val="1945391739"/>
                    </a:ext>
                  </a:extLst>
                </a:gridCol>
                <a:gridCol w="1249640">
                  <a:extLst>
                    <a:ext uri="{9D8B030D-6E8A-4147-A177-3AD203B41FA5}">
                      <a16:colId xmlns:a16="http://schemas.microsoft.com/office/drawing/2014/main" val="221007099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数据名称</a:t>
                      </a:r>
                      <a:endParaRPr lang="zh-CN" sz="1800" b="1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样本数</a:t>
                      </a:r>
                      <a:endParaRPr lang="zh-CN" sz="1800" b="1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特征数</a:t>
                      </a:r>
                      <a:endParaRPr lang="zh-CN" sz="1800" b="1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类别数</a:t>
                      </a:r>
                      <a:endParaRPr lang="zh-CN" sz="1800" b="1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0798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Avila数据集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20867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962793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Glass玻璃识别数据集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214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89091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Wine葡萄酒数据集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178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2022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Leaf数据集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340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01324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信用卡客户数据集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30000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50257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wdbc乳腺癌威斯康星州（诊断）数据集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569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54392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Spambase垃圾邮件数据集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4601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57</a:t>
                      </a:r>
                      <a:endParaRPr lang="zh-CN" sz="1800" b="0" i="0" u="none" strike="noStrike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1800" b="0" i="0" u="none" strike="noStrike" dirty="0">
                        <a:solidFill>
                          <a:srgbClr val="7B7B7B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19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2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BFB18D-BA5D-4EFA-993C-558B5FEC1026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30983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D25D6DD-75AA-4C93-B0CF-B174E653DE84}"/>
              </a:ext>
            </a:extLst>
          </p:cNvPr>
          <p:cNvSpPr txBox="1"/>
          <p:nvPr/>
        </p:nvSpPr>
        <p:spPr>
          <a:xfrm>
            <a:off x="0" y="0"/>
            <a:ext cx="308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10E80D-BC51-4751-AAEF-365C2C983507}"/>
              </a:ext>
            </a:extLst>
          </p:cNvPr>
          <p:cNvSpPr txBox="1"/>
          <p:nvPr/>
        </p:nvSpPr>
        <p:spPr>
          <a:xfrm>
            <a:off x="6243783" y="1100830"/>
            <a:ext cx="327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监督学习方法：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A6BB5C-15DA-487E-9BDE-FAB92E65A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44428"/>
              </p:ext>
            </p:extLst>
          </p:nvPr>
        </p:nvGraphicFramePr>
        <p:xfrm>
          <a:off x="6640944" y="1959658"/>
          <a:ext cx="5212773" cy="40843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22765">
                  <a:extLst>
                    <a:ext uri="{9D8B030D-6E8A-4147-A177-3AD203B41FA5}">
                      <a16:colId xmlns:a16="http://schemas.microsoft.com/office/drawing/2014/main" val="3420451130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576824188"/>
                    </a:ext>
                  </a:extLst>
                </a:gridCol>
                <a:gridCol w="1250372">
                  <a:extLst>
                    <a:ext uri="{9D8B030D-6E8A-4147-A177-3AD203B41FA5}">
                      <a16:colId xmlns:a16="http://schemas.microsoft.com/office/drawing/2014/main" val="3028052770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Supervised/</a:t>
                      </a:r>
                    </a:p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69791483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60320113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Kernal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Vector Machine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998129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3612941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771174318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83752868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0E20452-BAFE-47B6-8145-D3CC3B0179E5}"/>
              </a:ext>
            </a:extLst>
          </p:cNvPr>
          <p:cNvSpPr txBox="1"/>
          <p:nvPr/>
        </p:nvSpPr>
        <p:spPr>
          <a:xfrm>
            <a:off x="0" y="1100830"/>
            <a:ext cx="327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非监督学习方法：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41047A9-9E0B-484D-88E8-AF886FD1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536"/>
              </p:ext>
            </p:extLst>
          </p:nvPr>
        </p:nvGraphicFramePr>
        <p:xfrm>
          <a:off x="174914" y="1959658"/>
          <a:ext cx="5828720" cy="41090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56021">
                  <a:extLst>
                    <a:ext uri="{9D8B030D-6E8A-4147-A177-3AD203B41FA5}">
                      <a16:colId xmlns:a16="http://schemas.microsoft.com/office/drawing/2014/main" val="1007875906"/>
                    </a:ext>
                  </a:extLst>
                </a:gridCol>
                <a:gridCol w="1478520">
                  <a:extLst>
                    <a:ext uri="{9D8B030D-6E8A-4147-A177-3AD203B41FA5}">
                      <a16:colId xmlns:a16="http://schemas.microsoft.com/office/drawing/2014/main" val="2289552812"/>
                    </a:ext>
                  </a:extLst>
                </a:gridCol>
                <a:gridCol w="974645">
                  <a:extLst>
                    <a:ext uri="{9D8B030D-6E8A-4147-A177-3AD203B41FA5}">
                      <a16:colId xmlns:a16="http://schemas.microsoft.com/office/drawing/2014/main" val="229880830"/>
                    </a:ext>
                  </a:extLst>
                </a:gridCol>
                <a:gridCol w="1114718">
                  <a:extLst>
                    <a:ext uri="{9D8B030D-6E8A-4147-A177-3AD203B41FA5}">
                      <a16:colId xmlns:a16="http://schemas.microsoft.com/office/drawing/2014/main" val="3070077334"/>
                    </a:ext>
                  </a:extLst>
                </a:gridCol>
                <a:gridCol w="1004816">
                  <a:extLst>
                    <a:ext uri="{9D8B030D-6E8A-4147-A177-3AD203B41FA5}">
                      <a16:colId xmlns:a16="http://schemas.microsoft.com/office/drawing/2014/main" val="1394142818"/>
                    </a:ext>
                  </a:extLst>
                </a:gridCol>
              </a:tblGrid>
              <a:tr h="615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Supervised/</a:t>
                      </a:r>
                    </a:p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算法特征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度量方式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46230496"/>
                  </a:ext>
                </a:extLst>
              </a:tr>
              <a:tr h="4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基于划分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点距离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聚类数量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50893950"/>
                  </a:ext>
                </a:extLst>
              </a:tr>
              <a:tr h="457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基于质心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点距离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带宽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36076795"/>
                  </a:ext>
                </a:extLst>
              </a:tr>
              <a:tr h="72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DBSCAN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基于密度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最近点距离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领域大小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97953584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Spectral Clustering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基于图论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图形距离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聚类数量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93338051"/>
                  </a:ext>
                </a:extLst>
              </a:tr>
              <a:tr h="1029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Clustering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基于层次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点距离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聚类数量或距离阈值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0141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1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7BB8817-19E4-4F82-A96C-0902D32DC914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30983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5CA18E-C1BB-4259-8AFF-46EBB582907B}"/>
              </a:ext>
            </a:extLst>
          </p:cNvPr>
          <p:cNvSpPr txBox="1"/>
          <p:nvPr/>
        </p:nvSpPr>
        <p:spPr>
          <a:xfrm>
            <a:off x="0" y="0"/>
            <a:ext cx="308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CF58D3-BF98-4EA3-922E-A70675001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00829"/>
              </p:ext>
            </p:extLst>
          </p:nvPr>
        </p:nvGraphicFramePr>
        <p:xfrm>
          <a:off x="2068946" y="2232081"/>
          <a:ext cx="8209308" cy="170307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49198">
                  <a:extLst>
                    <a:ext uri="{9D8B030D-6E8A-4147-A177-3AD203B41FA5}">
                      <a16:colId xmlns:a16="http://schemas.microsoft.com/office/drawing/2014/main" val="1838499654"/>
                    </a:ext>
                  </a:extLst>
                </a:gridCol>
                <a:gridCol w="2750915">
                  <a:extLst>
                    <a:ext uri="{9D8B030D-6E8A-4147-A177-3AD203B41FA5}">
                      <a16:colId xmlns:a16="http://schemas.microsoft.com/office/drawing/2014/main" val="3854304235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1832612407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3258000604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1668458439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3611805524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1607314200"/>
                    </a:ext>
                  </a:extLst>
                </a:gridCol>
              </a:tblGrid>
              <a:tr h="1714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data:creditcard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reduct:T-SNE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Clustering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altLang="zh-CN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94382675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Kmeans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1712375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Meanshift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2596177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DBSCAN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60337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Spectral clustering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3802208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Hierarchical clustering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2799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125EE93-FA66-4EAD-A02E-829D037A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09354"/>
              </p:ext>
            </p:extLst>
          </p:nvPr>
        </p:nvGraphicFramePr>
        <p:xfrm>
          <a:off x="2068946" y="4576894"/>
          <a:ext cx="8241858" cy="170307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55342">
                  <a:extLst>
                    <a:ext uri="{9D8B030D-6E8A-4147-A177-3AD203B41FA5}">
                      <a16:colId xmlns:a16="http://schemas.microsoft.com/office/drawing/2014/main" val="3305983194"/>
                    </a:ext>
                  </a:extLst>
                </a:gridCol>
                <a:gridCol w="2761821">
                  <a:extLst>
                    <a:ext uri="{9D8B030D-6E8A-4147-A177-3AD203B41FA5}">
                      <a16:colId xmlns:a16="http://schemas.microsoft.com/office/drawing/2014/main" val="1074277629"/>
                    </a:ext>
                  </a:extLst>
                </a:gridCol>
                <a:gridCol w="784939">
                  <a:extLst>
                    <a:ext uri="{9D8B030D-6E8A-4147-A177-3AD203B41FA5}">
                      <a16:colId xmlns:a16="http://schemas.microsoft.com/office/drawing/2014/main" val="2292474109"/>
                    </a:ext>
                  </a:extLst>
                </a:gridCol>
                <a:gridCol w="784939">
                  <a:extLst>
                    <a:ext uri="{9D8B030D-6E8A-4147-A177-3AD203B41FA5}">
                      <a16:colId xmlns:a16="http://schemas.microsoft.com/office/drawing/2014/main" val="595526159"/>
                    </a:ext>
                  </a:extLst>
                </a:gridCol>
                <a:gridCol w="784939">
                  <a:extLst>
                    <a:ext uri="{9D8B030D-6E8A-4147-A177-3AD203B41FA5}">
                      <a16:colId xmlns:a16="http://schemas.microsoft.com/office/drawing/2014/main" val="2794909079"/>
                    </a:ext>
                  </a:extLst>
                </a:gridCol>
                <a:gridCol w="784939">
                  <a:extLst>
                    <a:ext uri="{9D8B030D-6E8A-4147-A177-3AD203B41FA5}">
                      <a16:colId xmlns:a16="http://schemas.microsoft.com/office/drawing/2014/main" val="3092126474"/>
                    </a:ext>
                  </a:extLst>
                </a:gridCol>
                <a:gridCol w="784939">
                  <a:extLst>
                    <a:ext uri="{9D8B030D-6E8A-4147-A177-3AD203B41FA5}">
                      <a16:colId xmlns:a16="http://schemas.microsoft.com/office/drawing/2014/main" val="3754628325"/>
                    </a:ext>
                  </a:extLst>
                </a:gridCol>
              </a:tblGrid>
              <a:tr h="1714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data:spambase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reduct:LE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Clustering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57507536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Kmeans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5292834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Meanshift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24527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DBSCAN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3945224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Hierarchical clustering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5433474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Kmeans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60234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B408107-96E5-4966-8647-2352636B2732}"/>
              </a:ext>
            </a:extLst>
          </p:cNvPr>
          <p:cNvSpPr txBox="1"/>
          <p:nvPr/>
        </p:nvSpPr>
        <p:spPr>
          <a:xfrm>
            <a:off x="2669876" y="1042916"/>
            <a:ext cx="703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聚类方法基于流行学习的提升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B995DD-08F9-4857-BE8B-A318B9A7F684}"/>
              </a:ext>
            </a:extLst>
          </p:cNvPr>
          <p:cNvSpPr txBox="1"/>
          <p:nvPr/>
        </p:nvSpPr>
        <p:spPr>
          <a:xfrm>
            <a:off x="5448588" y="6347087"/>
            <a:ext cx="148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互信息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A8287A-176D-4422-91A0-6DDD62A6656F}"/>
              </a:ext>
            </a:extLst>
          </p:cNvPr>
          <p:cNvSpPr txBox="1"/>
          <p:nvPr/>
        </p:nvSpPr>
        <p:spPr>
          <a:xfrm>
            <a:off x="5354714" y="4055967"/>
            <a:ext cx="148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互信息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78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7BB8817-19E4-4F82-A96C-0902D32DC914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30983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5CA18E-C1BB-4259-8AFF-46EBB582907B}"/>
              </a:ext>
            </a:extLst>
          </p:cNvPr>
          <p:cNvSpPr txBox="1"/>
          <p:nvPr/>
        </p:nvSpPr>
        <p:spPr>
          <a:xfrm>
            <a:off x="0" y="0"/>
            <a:ext cx="308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6E1A3F-0586-41F0-9361-692988D7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48" y="2859067"/>
            <a:ext cx="5392372" cy="404427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C90847-B28E-47D5-91D7-CA1584EA3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29727"/>
              </p:ext>
            </p:extLst>
          </p:nvPr>
        </p:nvGraphicFramePr>
        <p:xfrm>
          <a:off x="797792" y="1637970"/>
          <a:ext cx="3432463" cy="48044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85394">
                  <a:extLst>
                    <a:ext uri="{9D8B030D-6E8A-4147-A177-3AD203B41FA5}">
                      <a16:colId xmlns:a16="http://schemas.microsoft.com/office/drawing/2014/main" val="27448468"/>
                    </a:ext>
                  </a:extLst>
                </a:gridCol>
                <a:gridCol w="785394">
                  <a:extLst>
                    <a:ext uri="{9D8B030D-6E8A-4147-A177-3AD203B41FA5}">
                      <a16:colId xmlns:a16="http://schemas.microsoft.com/office/drawing/2014/main" val="3945673538"/>
                    </a:ext>
                  </a:extLst>
                </a:gridCol>
                <a:gridCol w="785394">
                  <a:extLst>
                    <a:ext uri="{9D8B030D-6E8A-4147-A177-3AD203B41FA5}">
                      <a16:colId xmlns:a16="http://schemas.microsoft.com/office/drawing/2014/main" val="505287288"/>
                    </a:ext>
                  </a:extLst>
                </a:gridCol>
                <a:gridCol w="1076281">
                  <a:extLst>
                    <a:ext uri="{9D8B030D-6E8A-4147-A177-3AD203B41FA5}">
                      <a16:colId xmlns:a16="http://schemas.microsoft.com/office/drawing/2014/main" val="96343439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降维方法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降维后维度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降维后精度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变化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761425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135.29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7687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135.29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8705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79609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21633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2936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631457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4907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89712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18432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T-SNE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129.41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13255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Isomap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123.53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66548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123.53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82133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123.53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406726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123.53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5824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T-SNE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123.53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884857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T-SNE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123.53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9548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T-SNE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0.88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123.53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6881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7D728B0-B793-4C84-B12D-044ADB2E4042}"/>
              </a:ext>
            </a:extLst>
          </p:cNvPr>
          <p:cNvSpPr txBox="1"/>
          <p:nvPr/>
        </p:nvSpPr>
        <p:spPr>
          <a:xfrm>
            <a:off x="369454" y="972880"/>
            <a:ext cx="532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Glass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数据集  朴素贝叶斯：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430896-36CC-4349-8103-68FDF1AA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43" y="42923"/>
            <a:ext cx="3710991" cy="27832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79C896-9D55-42C1-BDC4-B721D98FA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34" y="42923"/>
            <a:ext cx="3754858" cy="28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BFB18D-BA5D-4EFA-993C-558B5FEC1026}"/>
              </a:ext>
            </a:extLst>
          </p:cNvPr>
          <p:cNvCxnSpPr>
            <a:cxnSpLocks/>
          </p:cNvCxnSpPr>
          <p:nvPr/>
        </p:nvCxnSpPr>
        <p:spPr>
          <a:xfrm flipV="1">
            <a:off x="-15370" y="673552"/>
            <a:ext cx="3377406" cy="8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D25D6DD-75AA-4C93-B0CF-B174E653DE84}"/>
              </a:ext>
            </a:extLst>
          </p:cNvPr>
          <p:cNvSpPr txBox="1"/>
          <p:nvPr/>
        </p:nvSpPr>
        <p:spPr>
          <a:xfrm>
            <a:off x="-79900" y="27221"/>
            <a:ext cx="355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Conclusion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041684-891C-4875-AE51-D15331C82ABF}"/>
              </a:ext>
            </a:extLst>
          </p:cNvPr>
          <p:cNvSpPr/>
          <p:nvPr/>
        </p:nvSpPr>
        <p:spPr>
          <a:xfrm>
            <a:off x="1223324" y="1959367"/>
            <a:ext cx="95938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数据在新的流形空间中，数据由完全不可分到可分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B97AD1-F715-42D9-93BA-AC34ABBCC740}"/>
              </a:ext>
            </a:extLst>
          </p:cNvPr>
          <p:cNvSpPr txBox="1"/>
          <p:nvPr/>
        </p:nvSpPr>
        <p:spPr>
          <a:xfrm>
            <a:off x="453150" y="1135861"/>
            <a:ext cx="3352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非监督学习：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6DB6B4-471D-40E3-8C7D-2A19983C6630}"/>
              </a:ext>
            </a:extLst>
          </p:cNvPr>
          <p:cNvSpPr/>
          <p:nvPr/>
        </p:nvSpPr>
        <p:spPr>
          <a:xfrm>
            <a:off x="1140196" y="3667972"/>
            <a:ext cx="95185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）对于强学习器，样本量充足时，数据降维的降噪作用不明显，甚至造成信息丢失，导致分类效果变差；样本量不足时，对于强学习器，数据降维有一定的降噪作用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）对于弱学习器，数据降维到合适的维度，数据特征的增强与信息的丢失可以达到一个“均衡”状态。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D4F96-A63A-45B2-BB64-9C54F3EE984D}"/>
              </a:ext>
            </a:extLst>
          </p:cNvPr>
          <p:cNvSpPr txBox="1"/>
          <p:nvPr/>
        </p:nvSpPr>
        <p:spPr>
          <a:xfrm>
            <a:off x="453150" y="2823749"/>
            <a:ext cx="248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监督学习：</a:t>
            </a:r>
          </a:p>
        </p:txBody>
      </p:sp>
    </p:spTree>
    <p:extLst>
      <p:ext uri="{BB962C8B-B14F-4D97-AF65-F5344CB8AC3E}">
        <p14:creationId xmlns:p14="http://schemas.microsoft.com/office/powerpoint/2010/main" val="18016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E189A1-94CA-4583-9541-82E60A35E585}"/>
              </a:ext>
            </a:extLst>
          </p:cNvPr>
          <p:cNvSpPr/>
          <p:nvPr/>
        </p:nvSpPr>
        <p:spPr>
          <a:xfrm>
            <a:off x="3906173" y="1341530"/>
            <a:ext cx="2859759" cy="110970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044C1F-389C-4456-A0A1-5A45A20DAEF4}"/>
              </a:ext>
            </a:extLst>
          </p:cNvPr>
          <p:cNvSpPr txBox="1"/>
          <p:nvPr/>
        </p:nvSpPr>
        <p:spPr>
          <a:xfrm>
            <a:off x="4150883" y="1634774"/>
            <a:ext cx="237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深度学习算法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CE760F-5BA9-45A6-96AB-1AF22B6D67C0}"/>
              </a:ext>
            </a:extLst>
          </p:cNvPr>
          <p:cNvSpPr txBox="1"/>
          <p:nvPr/>
        </p:nvSpPr>
        <p:spPr>
          <a:xfrm>
            <a:off x="-1" y="23390"/>
            <a:ext cx="272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BFB18D-BA5D-4EFA-993C-558B5FEC1026}"/>
              </a:ext>
            </a:extLst>
          </p:cNvPr>
          <p:cNvCxnSpPr>
            <a:cxnSpLocks/>
          </p:cNvCxnSpPr>
          <p:nvPr/>
        </p:nvCxnSpPr>
        <p:spPr>
          <a:xfrm flipV="1">
            <a:off x="0" y="669721"/>
            <a:ext cx="262779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27EBE4-BBED-4437-8F9F-D9EE8DEBD2CC}"/>
              </a:ext>
            </a:extLst>
          </p:cNvPr>
          <p:cNvSpPr/>
          <p:nvPr/>
        </p:nvSpPr>
        <p:spPr>
          <a:xfrm>
            <a:off x="8922058" y="1439181"/>
            <a:ext cx="2435441" cy="91555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AA57E6-7625-4E5B-862E-079361900423}"/>
              </a:ext>
            </a:extLst>
          </p:cNvPr>
          <p:cNvSpPr txBox="1"/>
          <p:nvPr/>
        </p:nvSpPr>
        <p:spPr>
          <a:xfrm>
            <a:off x="9094150" y="1635346"/>
            <a:ext cx="201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丰富的特征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613CF0E-FC09-4B19-BF9B-53D6ABDD3999}"/>
              </a:ext>
            </a:extLst>
          </p:cNvPr>
          <p:cNvSpPr/>
          <p:nvPr/>
        </p:nvSpPr>
        <p:spPr>
          <a:xfrm>
            <a:off x="195309" y="1316052"/>
            <a:ext cx="2698811" cy="11795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CB0DF5-620D-4079-BD5A-DC70BB61A27E}"/>
              </a:ext>
            </a:extLst>
          </p:cNvPr>
          <p:cNvSpPr txBox="1"/>
          <p:nvPr/>
        </p:nvSpPr>
        <p:spPr>
          <a:xfrm>
            <a:off x="316294" y="1419610"/>
            <a:ext cx="2370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大样本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高维度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ACE109-E5EA-454C-AFA1-9D1D83DFB14B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6765932" y="1896385"/>
            <a:ext cx="2156126" cy="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CAFD58-6BB9-45A5-BAD7-D2B7E4E57A51}"/>
              </a:ext>
            </a:extLst>
          </p:cNvPr>
          <p:cNvSpPr txBox="1"/>
          <p:nvPr/>
        </p:nvSpPr>
        <p:spPr>
          <a:xfrm>
            <a:off x="6834676" y="1480885"/>
            <a:ext cx="2018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卷积层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CV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为例）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F0AE281-AB59-432D-BA76-E348D6B0833E}"/>
              </a:ext>
            </a:extLst>
          </p:cNvPr>
          <p:cNvSpPr/>
          <p:nvPr/>
        </p:nvSpPr>
        <p:spPr>
          <a:xfrm>
            <a:off x="3906173" y="3231397"/>
            <a:ext cx="2859759" cy="110970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EAC11-C84F-41EF-95E5-706563C60A3D}"/>
              </a:ext>
            </a:extLst>
          </p:cNvPr>
          <p:cNvSpPr txBox="1"/>
          <p:nvPr/>
        </p:nvSpPr>
        <p:spPr>
          <a:xfrm>
            <a:off x="4150883" y="3524641"/>
            <a:ext cx="237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深度学习算法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F223E7-154C-4929-8490-9EFE2A6953CD}"/>
              </a:ext>
            </a:extLst>
          </p:cNvPr>
          <p:cNvSpPr/>
          <p:nvPr/>
        </p:nvSpPr>
        <p:spPr>
          <a:xfrm>
            <a:off x="195309" y="3205919"/>
            <a:ext cx="2698811" cy="11795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B86788-D11F-42D5-B8BB-FAF82FCF88F3}"/>
              </a:ext>
            </a:extLst>
          </p:cNvPr>
          <p:cNvSpPr txBox="1"/>
          <p:nvPr/>
        </p:nvSpPr>
        <p:spPr>
          <a:xfrm>
            <a:off x="316294" y="3299371"/>
            <a:ext cx="2370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小样本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高维度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BB8EF4D2-1745-49D6-8EA7-280E793F26BE}"/>
              </a:ext>
            </a:extLst>
          </p:cNvPr>
          <p:cNvSpPr/>
          <p:nvPr/>
        </p:nvSpPr>
        <p:spPr>
          <a:xfrm>
            <a:off x="5211192" y="4485374"/>
            <a:ext cx="292963" cy="3551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6D3D42E-81C4-4535-A7C4-1DAC37510614}"/>
              </a:ext>
            </a:extLst>
          </p:cNvPr>
          <p:cNvSpPr/>
          <p:nvPr/>
        </p:nvSpPr>
        <p:spPr>
          <a:xfrm>
            <a:off x="3749556" y="5091341"/>
            <a:ext cx="3192781" cy="110970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DBB840-6B7C-4E4A-A7B8-D50403D45DDF}"/>
              </a:ext>
            </a:extLst>
          </p:cNvPr>
          <p:cNvSpPr txBox="1"/>
          <p:nvPr/>
        </p:nvSpPr>
        <p:spPr>
          <a:xfrm>
            <a:off x="3790190" y="5415362"/>
            <a:ext cx="304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传统机器学习算法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EE121E7-1E78-4BCA-AA34-61AFD4D724C4}"/>
              </a:ext>
            </a:extLst>
          </p:cNvPr>
          <p:cNvSpPr/>
          <p:nvPr/>
        </p:nvSpPr>
        <p:spPr>
          <a:xfrm>
            <a:off x="9094150" y="3337927"/>
            <a:ext cx="2156127" cy="91555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4F1DEF1-FE05-4AFB-94D4-42F06D264C66}"/>
              </a:ext>
            </a:extLst>
          </p:cNvPr>
          <p:cNvSpPr txBox="1"/>
          <p:nvPr/>
        </p:nvSpPr>
        <p:spPr>
          <a:xfrm>
            <a:off x="9220016" y="3523845"/>
            <a:ext cx="201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过拟合！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BA8004-73C5-43E2-B873-5CB8AF1308CD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6765932" y="3786252"/>
            <a:ext cx="2328218" cy="9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FCA2A33-EFFA-4B26-B691-07F052C90A66}"/>
              </a:ext>
            </a:extLst>
          </p:cNvPr>
          <p:cNvSpPr txBox="1"/>
          <p:nvPr/>
        </p:nvSpPr>
        <p:spPr>
          <a:xfrm>
            <a:off x="6891798" y="3336730"/>
            <a:ext cx="201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algn="ctr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6718F4-FE2A-45D5-BA84-E99A201F82AE}"/>
              </a:ext>
            </a:extLst>
          </p:cNvPr>
          <p:cNvCxnSpPr/>
          <p:nvPr/>
        </p:nvCxnSpPr>
        <p:spPr>
          <a:xfrm>
            <a:off x="7288567" y="5646195"/>
            <a:ext cx="13849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735B7EC-201D-4DC2-A704-2BDE7A91461E}"/>
              </a:ext>
            </a:extLst>
          </p:cNvPr>
          <p:cNvSpPr/>
          <p:nvPr/>
        </p:nvSpPr>
        <p:spPr>
          <a:xfrm>
            <a:off x="9094150" y="5188419"/>
            <a:ext cx="2156127" cy="915551"/>
          </a:xfrm>
          <a:prstGeom prst="round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17F7481-0CED-4BC2-A943-A733CCA79D9D}"/>
              </a:ext>
            </a:extLst>
          </p:cNvPr>
          <p:cNvSpPr txBox="1"/>
          <p:nvPr/>
        </p:nvSpPr>
        <p:spPr>
          <a:xfrm>
            <a:off x="9162894" y="5384584"/>
            <a:ext cx="201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维度问题</a:t>
            </a:r>
          </a:p>
        </p:txBody>
      </p:sp>
    </p:spTree>
    <p:extLst>
      <p:ext uri="{BB962C8B-B14F-4D97-AF65-F5344CB8AC3E}">
        <p14:creationId xmlns:p14="http://schemas.microsoft.com/office/powerpoint/2010/main" val="260437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BFB18D-BA5D-4EFA-993C-558B5FEC1026}"/>
              </a:ext>
            </a:extLst>
          </p:cNvPr>
          <p:cNvCxnSpPr>
            <a:cxnSpLocks/>
          </p:cNvCxnSpPr>
          <p:nvPr/>
        </p:nvCxnSpPr>
        <p:spPr>
          <a:xfrm flipV="1">
            <a:off x="0" y="669721"/>
            <a:ext cx="2627790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9A6C31-6067-4599-A3B4-8A91B53EB348}"/>
              </a:ext>
            </a:extLst>
          </p:cNvPr>
          <p:cNvSpPr txBox="1"/>
          <p:nvPr/>
        </p:nvSpPr>
        <p:spPr>
          <a:xfrm>
            <a:off x="2011951" y="1123738"/>
            <a:ext cx="736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UCI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葡萄酒数据集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FDE84-45CC-4091-8F3B-2C69CBB17CBB}"/>
              </a:ext>
            </a:extLst>
          </p:cNvPr>
          <p:cNvSpPr txBox="1"/>
          <p:nvPr/>
        </p:nvSpPr>
        <p:spPr>
          <a:xfrm>
            <a:off x="7465954" y="2481520"/>
            <a:ext cx="3238329" cy="12003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主成分分析</a:t>
            </a:r>
            <a:endParaRPr lang="en-US" altLang="zh-CN" sz="24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维数据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维数据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2E70197-9EC3-4958-80A2-AFB10A01C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9" y="1877902"/>
            <a:ext cx="5852172" cy="4389129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C7D083E-4B2B-4AE7-848B-E12F0FD0833E}"/>
              </a:ext>
            </a:extLst>
          </p:cNvPr>
          <p:cNvCxnSpPr>
            <a:cxnSpLocks/>
          </p:cNvCxnSpPr>
          <p:nvPr/>
        </p:nvCxnSpPr>
        <p:spPr>
          <a:xfrm flipH="1">
            <a:off x="8167457" y="4119239"/>
            <a:ext cx="594803" cy="95878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45EFD7-6979-488A-9DD4-46D1E9652911}"/>
              </a:ext>
            </a:extLst>
          </p:cNvPr>
          <p:cNvCxnSpPr>
            <a:cxnSpLocks/>
          </p:cNvCxnSpPr>
          <p:nvPr/>
        </p:nvCxnSpPr>
        <p:spPr>
          <a:xfrm>
            <a:off x="9561081" y="4119240"/>
            <a:ext cx="551593" cy="95878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D347BF7-B7FE-4A25-895D-ADCF05ABCD65}"/>
              </a:ext>
            </a:extLst>
          </p:cNvPr>
          <p:cNvSpPr txBox="1"/>
          <p:nvPr/>
        </p:nvSpPr>
        <p:spPr>
          <a:xfrm>
            <a:off x="7477218" y="5233097"/>
            <a:ext cx="1380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降维方法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F4C22E-2DAE-4556-9F59-87D0C7DD8870}"/>
              </a:ext>
            </a:extLst>
          </p:cNvPr>
          <p:cNvSpPr txBox="1"/>
          <p:nvPr/>
        </p:nvSpPr>
        <p:spPr>
          <a:xfrm>
            <a:off x="9543325" y="5233097"/>
            <a:ext cx="166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降维后维度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C14B70-9BE3-4DAC-8585-125FF9CD23FA}"/>
              </a:ext>
            </a:extLst>
          </p:cNvPr>
          <p:cNvSpPr txBox="1"/>
          <p:nvPr/>
        </p:nvSpPr>
        <p:spPr>
          <a:xfrm>
            <a:off x="-1" y="23390"/>
            <a:ext cx="272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5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CE760F-5BA9-45A6-96AB-1AF22B6D67C0}"/>
              </a:ext>
            </a:extLst>
          </p:cNvPr>
          <p:cNvSpPr txBox="1"/>
          <p:nvPr/>
        </p:nvSpPr>
        <p:spPr>
          <a:xfrm>
            <a:off x="0" y="0"/>
            <a:ext cx="415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Related Researches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BFB18D-BA5D-4EFA-993C-558B5FEC1026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417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774C30-3DD6-4377-8B4F-5CBF4ECA8C67}"/>
              </a:ext>
            </a:extLst>
          </p:cNvPr>
          <p:cNvSpPr txBox="1"/>
          <p:nvPr/>
        </p:nvSpPr>
        <p:spPr>
          <a:xfrm>
            <a:off x="4243525" y="1295102"/>
            <a:ext cx="32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数据降维方法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F424A-707D-4A03-9608-072BD9E8E699}"/>
              </a:ext>
            </a:extLst>
          </p:cNvPr>
          <p:cNvSpPr txBox="1"/>
          <p:nvPr/>
        </p:nvSpPr>
        <p:spPr>
          <a:xfrm>
            <a:off x="3173612" y="4711691"/>
            <a:ext cx="195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E0DB1D-B35A-48CE-8368-F95623560AA5}"/>
              </a:ext>
            </a:extLst>
          </p:cNvPr>
          <p:cNvSpPr txBox="1"/>
          <p:nvPr/>
        </p:nvSpPr>
        <p:spPr>
          <a:xfrm>
            <a:off x="3173613" y="3003396"/>
            <a:ext cx="195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特征选择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4F9F07-00D5-4A98-A185-A1858272A029}"/>
                  </a:ext>
                </a:extLst>
              </p:cNvPr>
              <p:cNvSpPr txBox="1"/>
              <p:nvPr/>
            </p:nvSpPr>
            <p:spPr>
              <a:xfrm>
                <a:off x="5885713" y="2895314"/>
                <a:ext cx="445070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选出原始特征的一个子集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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acc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acc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endParaRPr lang="zh-CN" altLang="en-US" sz="4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4F9F07-00D5-4A98-A185-A1858272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13" y="2895314"/>
                <a:ext cx="4450704" cy="800219"/>
              </a:xfrm>
              <a:prstGeom prst="rect">
                <a:avLst/>
              </a:prstGeom>
              <a:blipFill>
                <a:blip r:embed="rId2"/>
                <a:stretch>
                  <a:fillRect t="-8397" b="-11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9BD72B6-3490-41F6-9829-1D8F77B4D04F}"/>
                  </a:ext>
                </a:extLst>
              </p:cNvPr>
              <p:cNvSpPr/>
              <p:nvPr/>
            </p:nvSpPr>
            <p:spPr>
              <a:xfrm>
                <a:off x="5885713" y="4450080"/>
                <a:ext cx="4450704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通过现有信息进行推演，构造出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一个新的特征子空间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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9BD72B6-3490-41F6-9829-1D8F77B4D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13" y="4450080"/>
                <a:ext cx="4450704" cy="1107996"/>
              </a:xfrm>
              <a:prstGeom prst="rect">
                <a:avLst/>
              </a:prstGeom>
              <a:blipFill>
                <a:blip r:embed="rId3"/>
                <a:stretch>
                  <a:fillRect l="-2192" t="-4396" r="-205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D720F2F-5953-4225-948D-8E08177E3CAE}"/>
              </a:ext>
            </a:extLst>
          </p:cNvPr>
          <p:cNvSpPr txBox="1"/>
          <p:nvPr/>
        </p:nvSpPr>
        <p:spPr>
          <a:xfrm>
            <a:off x="1114657" y="3634473"/>
            <a:ext cx="1188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数据降维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D04CC8-F509-4EB7-956C-6275FC52AA1A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2302760" y="3295784"/>
            <a:ext cx="870853" cy="87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FF4D67-246F-4263-8C2D-CDE0F31DF249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2302760" y="4173082"/>
            <a:ext cx="870852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86F21A-FDE9-4476-AC4C-BE2249BDB65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133044" y="3295424"/>
            <a:ext cx="752669" cy="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D00AF4-1A10-42E8-9AB6-A1CEDFBAA62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5133043" y="5004078"/>
            <a:ext cx="752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EE8369-6A45-462C-98C7-6ED53B40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1" y="2099617"/>
            <a:ext cx="11089658" cy="34707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1D75D5-DF15-4D8D-BB8A-EB02ECC5CCE7}"/>
              </a:ext>
            </a:extLst>
          </p:cNvPr>
          <p:cNvSpPr txBox="1"/>
          <p:nvPr/>
        </p:nvSpPr>
        <p:spPr>
          <a:xfrm>
            <a:off x="0" y="0"/>
            <a:ext cx="415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Related Researches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53F9E3-3409-4500-8DF7-FE1D0C032ADE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417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3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DB8B49-1110-44C2-AF07-8879EFC3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86" y="1589539"/>
            <a:ext cx="9918118" cy="44753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09B7E-7000-4778-8B5D-0849CA8038C4}"/>
              </a:ext>
            </a:extLst>
          </p:cNvPr>
          <p:cNvSpPr txBox="1"/>
          <p:nvPr/>
        </p:nvSpPr>
        <p:spPr>
          <a:xfrm>
            <a:off x="0" y="0"/>
            <a:ext cx="415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Related Researches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DB8E586-C072-4177-A91F-ED9C5FBE3ADB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417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0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4BFB18D-BA5D-4EFA-993C-558B5FEC1026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30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D25D6DD-75AA-4C93-B0CF-B174E653DE84}"/>
              </a:ext>
            </a:extLst>
          </p:cNvPr>
          <p:cNvSpPr txBox="1"/>
          <p:nvPr/>
        </p:nvSpPr>
        <p:spPr>
          <a:xfrm>
            <a:off x="0" y="0"/>
            <a:ext cx="308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6728DF-39C1-4E6E-90C4-E1DEC9DF8553}"/>
              </a:ext>
            </a:extLst>
          </p:cNvPr>
          <p:cNvSpPr txBox="1"/>
          <p:nvPr/>
        </p:nvSpPr>
        <p:spPr>
          <a:xfrm>
            <a:off x="2129158" y="1135554"/>
            <a:ext cx="703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非监督学习方法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聚类方法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A63A6C-62F8-4840-9B98-D6124F22DDCA}"/>
              </a:ext>
            </a:extLst>
          </p:cNvPr>
          <p:cNvSpPr txBox="1"/>
          <p:nvPr/>
        </p:nvSpPr>
        <p:spPr>
          <a:xfrm>
            <a:off x="4931091" y="2534094"/>
            <a:ext cx="227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聚类方法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A2149C-0E45-4DDE-A54A-6D82CDBD7858}"/>
              </a:ext>
            </a:extLst>
          </p:cNvPr>
          <p:cNvSpPr txBox="1"/>
          <p:nvPr/>
        </p:nvSpPr>
        <p:spPr>
          <a:xfrm>
            <a:off x="1027870" y="2530395"/>
            <a:ext cx="227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流形学习</a:t>
            </a:r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0009DDCC-B88A-42AF-A980-B12DCCF3FF0C}"/>
              </a:ext>
            </a:extLst>
          </p:cNvPr>
          <p:cNvSpPr/>
          <p:nvPr/>
        </p:nvSpPr>
        <p:spPr>
          <a:xfrm>
            <a:off x="3876581" y="2640930"/>
            <a:ext cx="479394" cy="52322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ED07725-8117-4190-B477-9160475962FB}"/>
              </a:ext>
            </a:extLst>
          </p:cNvPr>
          <p:cNvCxnSpPr/>
          <p:nvPr/>
        </p:nvCxnSpPr>
        <p:spPr>
          <a:xfrm>
            <a:off x="2101047" y="3455221"/>
            <a:ext cx="0" cy="95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4D3C49-A2BB-4F1E-95ED-82116BDB7E0C}"/>
              </a:ext>
            </a:extLst>
          </p:cNvPr>
          <p:cNvCxnSpPr/>
          <p:nvPr/>
        </p:nvCxnSpPr>
        <p:spPr>
          <a:xfrm>
            <a:off x="6061967" y="3455221"/>
            <a:ext cx="0" cy="95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F918FBA-651F-406A-B996-32CA7A6B1577}"/>
              </a:ext>
            </a:extLst>
          </p:cNvPr>
          <p:cNvSpPr txBox="1"/>
          <p:nvPr/>
        </p:nvSpPr>
        <p:spPr>
          <a:xfrm>
            <a:off x="4864963" y="4678392"/>
            <a:ext cx="254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基于某密度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487201-46E4-4517-8156-D661FCE49A16}"/>
              </a:ext>
            </a:extLst>
          </p:cNvPr>
          <p:cNvSpPr txBox="1"/>
          <p:nvPr/>
        </p:nvSpPr>
        <p:spPr>
          <a:xfrm>
            <a:off x="964249" y="4450372"/>
            <a:ext cx="227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非线性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降维</a:t>
            </a:r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69063960-3984-4F58-8555-E4CC52AC562D}"/>
              </a:ext>
            </a:extLst>
          </p:cNvPr>
          <p:cNvSpPr/>
          <p:nvPr/>
        </p:nvSpPr>
        <p:spPr>
          <a:xfrm>
            <a:off x="3876581" y="4788927"/>
            <a:ext cx="479394" cy="52322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8CAFAA8-2C86-472B-8963-25704A7916C1}"/>
              </a:ext>
            </a:extLst>
          </p:cNvPr>
          <p:cNvSpPr/>
          <p:nvPr/>
        </p:nvSpPr>
        <p:spPr>
          <a:xfrm>
            <a:off x="7899648" y="3801450"/>
            <a:ext cx="136716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E107F0-3859-4BDB-92E1-CD53261D53F5}"/>
              </a:ext>
            </a:extLst>
          </p:cNvPr>
          <p:cNvSpPr/>
          <p:nvPr/>
        </p:nvSpPr>
        <p:spPr>
          <a:xfrm>
            <a:off x="10090953" y="3231436"/>
            <a:ext cx="85226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8384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BAEBD9-87A8-4828-94A3-19E153F18D82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30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0D6B0A6-2215-4FE9-BA02-60CF8B70143A}"/>
              </a:ext>
            </a:extLst>
          </p:cNvPr>
          <p:cNvSpPr txBox="1"/>
          <p:nvPr/>
        </p:nvSpPr>
        <p:spPr>
          <a:xfrm>
            <a:off x="0" y="0"/>
            <a:ext cx="308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A39EF-CB26-4EB8-BCCD-057780C472F1}"/>
              </a:ext>
            </a:extLst>
          </p:cNvPr>
          <p:cNvSpPr txBox="1"/>
          <p:nvPr/>
        </p:nvSpPr>
        <p:spPr>
          <a:xfrm>
            <a:off x="2351099" y="891963"/>
            <a:ext cx="703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监督学习方法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284503-269B-4CAE-B7B1-789E9B3FE48A}"/>
              </a:ext>
            </a:extLst>
          </p:cNvPr>
          <p:cNvSpPr txBox="1"/>
          <p:nvPr/>
        </p:nvSpPr>
        <p:spPr>
          <a:xfrm>
            <a:off x="1612489" y="2006838"/>
            <a:ext cx="227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降维方法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77CBF6-FF27-4E4B-9E71-8C96F0A5E491}"/>
              </a:ext>
            </a:extLst>
          </p:cNvPr>
          <p:cNvCxnSpPr/>
          <p:nvPr/>
        </p:nvCxnSpPr>
        <p:spPr>
          <a:xfrm>
            <a:off x="2685666" y="2931664"/>
            <a:ext cx="0" cy="95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E1CDC1-EDC0-4EC6-A8EF-DF8402BFFFB3}"/>
              </a:ext>
            </a:extLst>
          </p:cNvPr>
          <p:cNvSpPr txBox="1"/>
          <p:nvPr/>
        </p:nvSpPr>
        <p:spPr>
          <a:xfrm>
            <a:off x="1548868" y="3926815"/>
            <a:ext cx="2273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信息丢失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信息增强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9BDD3-32DF-4672-AD26-BF7E2D93C2EC}"/>
              </a:ext>
            </a:extLst>
          </p:cNvPr>
          <p:cNvSpPr txBox="1"/>
          <p:nvPr/>
        </p:nvSpPr>
        <p:spPr>
          <a:xfrm>
            <a:off x="6395455" y="2015717"/>
            <a:ext cx="24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监督学习器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0EC468-63BD-4523-814D-3F1F67F5F22F}"/>
              </a:ext>
            </a:extLst>
          </p:cNvPr>
          <p:cNvCxnSpPr/>
          <p:nvPr/>
        </p:nvCxnSpPr>
        <p:spPr>
          <a:xfrm>
            <a:off x="7672819" y="2844369"/>
            <a:ext cx="0" cy="95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加号 13">
            <a:extLst>
              <a:ext uri="{FF2B5EF4-FFF2-40B4-BE49-F238E27FC236}">
                <a16:creationId xmlns:a16="http://schemas.microsoft.com/office/drawing/2014/main" id="{74FAF355-53B9-416A-90E4-9DF74A7F8083}"/>
              </a:ext>
            </a:extLst>
          </p:cNvPr>
          <p:cNvSpPr/>
          <p:nvPr/>
        </p:nvSpPr>
        <p:spPr>
          <a:xfrm>
            <a:off x="4711434" y="2088667"/>
            <a:ext cx="479394" cy="52322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81A846-17F1-445E-B490-40EC2D1274B1}"/>
              </a:ext>
            </a:extLst>
          </p:cNvPr>
          <p:cNvSpPr txBox="1"/>
          <p:nvPr/>
        </p:nvSpPr>
        <p:spPr>
          <a:xfrm>
            <a:off x="5513698" y="4018807"/>
            <a:ext cx="5109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学习能力强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过拟合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  <a:p>
            <a:pPr algn="ctr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学习能力弱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欠拟合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76EEB2F8-97EE-4EB1-8D81-D3C886F4F152}"/>
              </a:ext>
            </a:extLst>
          </p:cNvPr>
          <p:cNvSpPr/>
          <p:nvPr/>
        </p:nvSpPr>
        <p:spPr>
          <a:xfrm>
            <a:off x="4476176" y="4697105"/>
            <a:ext cx="949910" cy="213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249C0E-22FF-4268-B97F-6A31CCEC4D14}"/>
              </a:ext>
            </a:extLst>
          </p:cNvPr>
          <p:cNvSpPr txBox="1"/>
          <p:nvPr/>
        </p:nvSpPr>
        <p:spPr>
          <a:xfrm>
            <a:off x="3734434" y="5770698"/>
            <a:ext cx="30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是否存在均衡？</a:t>
            </a:r>
          </a:p>
        </p:txBody>
      </p:sp>
    </p:spTree>
    <p:extLst>
      <p:ext uri="{BB962C8B-B14F-4D97-AF65-F5344CB8AC3E}">
        <p14:creationId xmlns:p14="http://schemas.microsoft.com/office/powerpoint/2010/main" val="284811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BAEBD9-87A8-4828-94A3-19E153F18D82}"/>
              </a:ext>
            </a:extLst>
          </p:cNvPr>
          <p:cNvCxnSpPr>
            <a:cxnSpLocks/>
          </p:cNvCxnSpPr>
          <p:nvPr/>
        </p:nvCxnSpPr>
        <p:spPr>
          <a:xfrm>
            <a:off x="-15370" y="682430"/>
            <a:ext cx="30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0D6B0A6-2215-4FE9-BA02-60CF8B70143A}"/>
              </a:ext>
            </a:extLst>
          </p:cNvPr>
          <p:cNvSpPr txBox="1"/>
          <p:nvPr/>
        </p:nvSpPr>
        <p:spPr>
          <a:xfrm>
            <a:off x="0" y="0"/>
            <a:ext cx="308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858D66-6B4B-4088-A6CA-61D0B76BA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9" t="7939" b="4886"/>
          <a:stretch/>
        </p:blipFill>
        <p:spPr>
          <a:xfrm>
            <a:off x="1273806" y="1148118"/>
            <a:ext cx="5990889" cy="45617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FD62D28-84D6-4722-858F-2B85372318D4}"/>
              </a:ext>
            </a:extLst>
          </p:cNvPr>
          <p:cNvSpPr txBox="1"/>
          <p:nvPr/>
        </p:nvSpPr>
        <p:spPr>
          <a:xfrm>
            <a:off x="-518241" y="6099081"/>
            <a:ext cx="9148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不同降维维度下信息量、噪声的理想变化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C48992-F1F1-44EF-9F2E-C4180395B2FC}"/>
              </a:ext>
            </a:extLst>
          </p:cNvPr>
          <p:cNvSpPr txBox="1"/>
          <p:nvPr/>
        </p:nvSpPr>
        <p:spPr>
          <a:xfrm>
            <a:off x="7602154" y="4001280"/>
            <a:ext cx="205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分类精度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C411974-0708-4DA6-A0AA-D7DFC500FCE4}"/>
              </a:ext>
            </a:extLst>
          </p:cNvPr>
          <p:cNvCxnSpPr/>
          <p:nvPr/>
        </p:nvCxnSpPr>
        <p:spPr>
          <a:xfrm flipV="1">
            <a:off x="9547413" y="4046519"/>
            <a:ext cx="461818" cy="4433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356338-1440-42A3-8FC2-202934C9EAA6}"/>
              </a:ext>
            </a:extLst>
          </p:cNvPr>
          <p:cNvCxnSpPr>
            <a:cxnSpLocks/>
          </p:cNvCxnSpPr>
          <p:nvPr/>
        </p:nvCxnSpPr>
        <p:spPr>
          <a:xfrm>
            <a:off x="10300177" y="4067772"/>
            <a:ext cx="429490" cy="4220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0EF60D6-A912-4C84-8E32-36BC9964ABF5}"/>
              </a:ext>
            </a:extLst>
          </p:cNvPr>
          <p:cNvSpPr txBox="1"/>
          <p:nvPr/>
        </p:nvSpPr>
        <p:spPr>
          <a:xfrm>
            <a:off x="7602153" y="2158625"/>
            <a:ext cx="205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信息量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2F7D59-BDB7-4D39-B648-9FE129ADE08E}"/>
              </a:ext>
            </a:extLst>
          </p:cNvPr>
          <p:cNvCxnSpPr>
            <a:cxnSpLocks/>
          </p:cNvCxnSpPr>
          <p:nvPr/>
        </p:nvCxnSpPr>
        <p:spPr>
          <a:xfrm>
            <a:off x="9809972" y="2259753"/>
            <a:ext cx="429490" cy="4220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58C0F35-DC14-40F5-970A-9F6A6B48D65A}"/>
              </a:ext>
            </a:extLst>
          </p:cNvPr>
          <p:cNvSpPr txBox="1"/>
          <p:nvPr/>
        </p:nvSpPr>
        <p:spPr>
          <a:xfrm>
            <a:off x="7602152" y="3071044"/>
            <a:ext cx="205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噪声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3611EC-8EA8-468A-9865-574B5ADCD71F}"/>
              </a:ext>
            </a:extLst>
          </p:cNvPr>
          <p:cNvCxnSpPr>
            <a:cxnSpLocks/>
          </p:cNvCxnSpPr>
          <p:nvPr/>
        </p:nvCxnSpPr>
        <p:spPr>
          <a:xfrm>
            <a:off x="9794486" y="3153136"/>
            <a:ext cx="429490" cy="4220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664</Words>
  <Application>Microsoft Office PowerPoint</Application>
  <PresentationFormat>宽屏</PresentationFormat>
  <Paragraphs>354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FangSong</vt:lpstr>
      <vt:lpstr>等线</vt:lpstr>
      <vt:lpstr>等线 Light</vt:lpstr>
      <vt:lpstr>楷体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win10</dc:creator>
  <cp:lastModifiedBy>win10</cp:lastModifiedBy>
  <cp:revision>41</cp:revision>
  <dcterms:created xsi:type="dcterms:W3CDTF">2021-01-11T11:30:34Z</dcterms:created>
  <dcterms:modified xsi:type="dcterms:W3CDTF">2021-01-12T08:50:41Z</dcterms:modified>
</cp:coreProperties>
</file>