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4" r:id="rId38"/>
    <p:sldId id="295" r:id="rId39"/>
    <p:sldId id="297" r:id="rId40"/>
    <p:sldId id="298" r:id="rId41"/>
    <p:sldId id="299" r:id="rId42"/>
    <p:sldId id="300" r:id="rId43"/>
  </p:sldIdLst>
  <p:sldSz cx="9144000" cy="5143500" type="screen16x9"/>
  <p:notesSz cx="6858000" cy="9144000"/>
  <p:embeddedFontLst>
    <p:embeddedFont>
      <p:font typeface="Berlin Sans FB Demi" panose="020E0802020502020306" pitchFamily="34" charset="0"/>
      <p:bold r:id="rId45"/>
    </p:embeddedFont>
    <p:embeddedFont>
      <p:font typeface="Bernard MT Condensed" panose="02050806060905020404" pitchFamily="18" charset="0"/>
      <p:regular r:id="rId46"/>
    </p:embeddedFont>
    <p:embeddedFont>
      <p:font typeface="Bierstadt" panose="020B0004020202020204" pitchFamily="34" charset="0"/>
      <p:regular r:id="rId47"/>
      <p:bold r:id="rId48"/>
      <p:italic r:id="rId49"/>
      <p:boldItalic r:id="rId50"/>
    </p:embeddedFont>
    <p:embeddedFont>
      <p:font typeface="Biome" panose="020B0503030204020804" pitchFamily="34" charset="0"/>
      <p:regular r:id="rId51"/>
      <p:italic r:id="rId52"/>
    </p:embeddedFont>
    <p:embeddedFont>
      <p:font typeface="Book Antiqua" panose="02040602050305030304" pitchFamily="18" charset="0"/>
      <p:regular r:id="rId53"/>
      <p:bold r:id="rId54"/>
      <p:italic r:id="rId55"/>
      <p:boldItalic r:id="rId56"/>
    </p:embeddedFont>
    <p:embeddedFont>
      <p:font typeface="Bookman Old Style" panose="02050604050505020204" pitchFamily="18" charset="0"/>
      <p:regular r:id="rId57"/>
      <p:bold r:id="rId58"/>
      <p:italic r:id="rId59"/>
      <p:boldItalic r:id="rId60"/>
    </p:embeddedFont>
    <p:embeddedFont>
      <p:font typeface="Britannic Bold" panose="020B0903060703020204" pitchFamily="34" charset="0"/>
      <p:regular r:id="rId61"/>
    </p:embeddedFont>
    <p:embeddedFont>
      <p:font typeface="Caesar Dressing" panose="020B0604020202020204" charset="0"/>
      <p:regular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9" d="100"/>
          <a:sy n="99" d="100"/>
        </p:scale>
        <p:origin x="92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38bd6643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38bd6643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38bd6643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38bd6643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538bd6643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538bd6643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38bd6643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38bd6643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538bd6643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538bd6643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38bd6643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38bd6643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538bd6643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538bd6643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38bd664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38bd664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38bd6643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38bd6643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38bd6643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38bd6643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b51f7eb2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b51f7eb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4b51f7eb2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4b51f7eb2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b51f7eb2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b51f7eb2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4b51f7eb2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b51f7eb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b51f7eb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b51f7eb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4b51f7eb2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b51f7eb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b51f7eb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b51f7eb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4b51f7eb2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b51f7eb2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4b51f7eb2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b51f7eb2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4b51f7eb25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b51f7eb2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_2">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13"/>
          <p:cNvGrpSpPr/>
          <p:nvPr/>
        </p:nvGrpSpPr>
        <p:grpSpPr>
          <a:xfrm>
            <a:off x="595613" y="2538080"/>
            <a:ext cx="7952774" cy="64502"/>
            <a:chOff x="595675" y="2820050"/>
            <a:chExt cx="7952774" cy="64502"/>
          </a:xfrm>
        </p:grpSpPr>
        <p:sp>
          <p:nvSpPr>
            <p:cNvPr id="53" name="Google Shape;53;p13"/>
            <p:cNvSpPr/>
            <p:nvPr/>
          </p:nvSpPr>
          <p:spPr>
            <a:xfrm>
              <a:off x="2186208" y="2820050"/>
              <a:ext cx="1620000" cy="64500"/>
            </a:xfrm>
            <a:prstGeom prst="rect">
              <a:avLst/>
            </a:prstGeom>
            <a:solidFill>
              <a:srgbClr val="D6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a:off x="3776784" y="2820050"/>
              <a:ext cx="1620000" cy="64500"/>
            </a:xfrm>
            <a:prstGeom prst="rect">
              <a:avLst/>
            </a:prstGeom>
            <a:solidFill>
              <a:srgbClr val="F77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5373056" y="2820052"/>
              <a:ext cx="1596300" cy="64500"/>
            </a:xfrm>
            <a:prstGeom prst="rect">
              <a:avLst/>
            </a:prstGeom>
            <a:solidFill>
              <a:srgbClr val="FCB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95675" y="2820050"/>
              <a:ext cx="1590600" cy="64500"/>
            </a:xfrm>
            <a:prstGeom prst="rect">
              <a:avLst/>
            </a:prstGeom>
            <a:solidFill>
              <a:srgbClr val="003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6957849" y="2820050"/>
              <a:ext cx="1590600" cy="64500"/>
            </a:xfrm>
            <a:prstGeom prst="rect">
              <a:avLst/>
            </a:prstGeom>
            <a:solidFill>
              <a:srgbClr val="EAE2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a:endParaRPr/>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D47A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92200" y="929195"/>
            <a:ext cx="7959600" cy="156963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Clr>
                <a:schemeClr val="dk1"/>
              </a:buClr>
              <a:buSzPts val="1100"/>
              <a:buFont typeface="Arial"/>
              <a:buNone/>
            </a:pPr>
            <a:r>
              <a:rPr lang="en-US" sz="4500" dirty="0">
                <a:solidFill>
                  <a:srgbClr val="0D47A1"/>
                </a:solidFill>
                <a:latin typeface="Bookman Old Style" panose="02050604050505020204" pitchFamily="18" charset="0"/>
                <a:ea typeface="Caesar Dressing"/>
                <a:cs typeface="Caesar Dressing"/>
                <a:sym typeface="Caesar Dressing"/>
              </a:rPr>
              <a:t>MALIGNANT COMMENTS CLASSIFIER</a:t>
            </a:r>
            <a:endParaRPr sz="4500" dirty="0">
              <a:solidFill>
                <a:srgbClr val="0D47A1"/>
              </a:solidFill>
              <a:latin typeface="Bookman Old Style" panose="02050604050505020204" pitchFamily="18" charset="0"/>
              <a:ea typeface="Caesar Dressing"/>
              <a:cs typeface="Caesar Dressing"/>
              <a:sym typeface="Caesar Dressing"/>
            </a:endParaRPr>
          </a:p>
        </p:txBody>
      </p:sp>
      <p:sp>
        <p:nvSpPr>
          <p:cNvPr id="66" name="Google Shape;66;p14"/>
          <p:cNvSpPr txBox="1">
            <a:spLocks noGrp="1"/>
          </p:cNvSpPr>
          <p:nvPr>
            <p:ph type="subTitle" idx="1"/>
          </p:nvPr>
        </p:nvSpPr>
        <p:spPr>
          <a:xfrm>
            <a:off x="592200" y="2772400"/>
            <a:ext cx="7959600" cy="362400"/>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GB" sz="1600" dirty="0">
                <a:solidFill>
                  <a:srgbClr val="D62828"/>
                </a:solidFill>
                <a:latin typeface="Caesar Dressing"/>
                <a:ea typeface="Caesar Dressing"/>
                <a:cs typeface="Caesar Dressing"/>
                <a:sym typeface="Caesar Dressing"/>
              </a:rPr>
              <a:t>PREPARED BY :LAKSHMIPRANEETHA</a:t>
            </a:r>
            <a:endParaRPr sz="1600" dirty="0">
              <a:solidFill>
                <a:srgbClr val="D62828"/>
              </a:solidFill>
              <a:latin typeface="Caesar Dressing"/>
              <a:ea typeface="Caesar Dressing"/>
              <a:cs typeface="Caesar Dressing"/>
              <a:sym typeface="Caesar Dressing"/>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21" name="Google Shape;121;p23"/>
          <p:cNvSpPr txBox="1">
            <a:spLocks noGrp="1"/>
          </p:cNvSpPr>
          <p:nvPr>
            <p:ph type="body" idx="1"/>
          </p:nvPr>
        </p:nvSpPr>
        <p:spPr>
          <a:xfrm>
            <a:off x="6136510" y="1283741"/>
            <a:ext cx="2602800" cy="3465534"/>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Caesar Dressing"/>
                <a:ea typeface="Caesar Dressing"/>
                <a:cs typeface="Caesar Dressing"/>
                <a:sym typeface="Caesar Dressing"/>
              </a:rPr>
              <a:t>OBSERVATIONS</a:t>
            </a:r>
            <a:r>
              <a:rPr lang="en-GB" sz="1400" dirty="0">
                <a:solidFill>
                  <a:schemeClr val="dk1"/>
                </a:solidFill>
                <a:latin typeface="Caesar Dressing"/>
                <a:ea typeface="Caesar Dressing"/>
                <a:cs typeface="Caesar Dressing"/>
                <a:sym typeface="Caesar Dressing"/>
              </a:rPr>
              <a:t>:</a:t>
            </a:r>
            <a:endParaRPr sz="14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itannic Bold" panose="020B0903060703020204" pitchFamily="34" charset="0"/>
                <a:ea typeface="Caesar Dressing"/>
                <a:cs typeface="Caesar Dressing"/>
                <a:sym typeface="Caesar Dressing"/>
              </a:rPr>
              <a:t>From the pie chart we can notice approximately 43.58 % of the comments are malignant, 24.07 % of the comments are rude and 22.44 % are abuse. The count of malignant comments are high compared to other type of comments and the count of threat comments are very less.</a:t>
            </a:r>
            <a:endParaRPr sz="1400" dirty="0">
              <a:solidFill>
                <a:srgbClr val="434343"/>
              </a:solidFill>
              <a:latin typeface="Britannic Bold" panose="020B0903060703020204" pitchFamily="34" charset="0"/>
              <a:ea typeface="Caesar Dressing"/>
              <a:cs typeface="Caesar Dressing"/>
              <a:sym typeface="Caesar Dressing"/>
            </a:endParaRPr>
          </a:p>
        </p:txBody>
      </p:sp>
      <p:pic>
        <p:nvPicPr>
          <p:cNvPr id="122" name="Google Shape;122;p23"/>
          <p:cNvPicPr preferRelativeResize="0"/>
          <p:nvPr/>
        </p:nvPicPr>
        <p:blipFill>
          <a:blip r:embed="rId3">
            <a:alphaModFix/>
          </a:blip>
          <a:stretch>
            <a:fillRect/>
          </a:stretch>
        </p:blipFill>
        <p:spPr>
          <a:xfrm>
            <a:off x="311700" y="1198500"/>
            <a:ext cx="5718676" cy="36071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28" name="Google Shape;128;p24"/>
          <p:cNvSpPr txBox="1">
            <a:spLocks noGrp="1"/>
          </p:cNvSpPr>
          <p:nvPr>
            <p:ph type="body" idx="1"/>
          </p:nvPr>
        </p:nvSpPr>
        <p:spPr>
          <a:xfrm>
            <a:off x="328932" y="3554038"/>
            <a:ext cx="8572200" cy="1329564"/>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GB" sz="1400" u="sng" dirty="0">
                <a:solidFill>
                  <a:schemeClr val="dk1"/>
                </a:solidFill>
                <a:latin typeface="Bookman Old Style" panose="02050604050505020204" pitchFamily="18" charset="0"/>
                <a:ea typeface="Caesar Dressing"/>
                <a:cs typeface="Caesar Dressing"/>
                <a:sym typeface="Caesar Dressing"/>
              </a:rPr>
              <a:t>OBSERVATIONS</a:t>
            </a:r>
            <a:r>
              <a:rPr lang="en-GB" sz="1400" dirty="0">
                <a:solidFill>
                  <a:schemeClr val="dk1"/>
                </a:solidFill>
                <a:latin typeface="Bookman Old Style" panose="02050604050505020204" pitchFamily="18" charset="0"/>
                <a:ea typeface="Caesar Dressing"/>
                <a:cs typeface="Caesar Dressing"/>
                <a:sym typeface="Caesar Dressing"/>
              </a:rPr>
              <a:t>: </a:t>
            </a:r>
            <a:r>
              <a:rPr lang="en-GB" sz="1400" dirty="0">
                <a:solidFill>
                  <a:srgbClr val="434343"/>
                </a:solidFill>
                <a:latin typeface="Bookman Old Style" panose="02050604050505020204" pitchFamily="18" charset="0"/>
                <a:ea typeface="Caesar Dressing"/>
                <a:cs typeface="Caesar Dressing"/>
                <a:sym typeface="Caesar Dressing"/>
              </a:rPr>
              <a:t>From the above plots we can observe the count of negative comments are high compared to the non negative comments. Here around 89.8% of the comments are turned out to be negative comments and only 10.2 % of them are considered to be positive or neutral comments. We can also observe the data imbalance issue here, we need to balance the data</a:t>
            </a:r>
            <a:r>
              <a:rPr lang="en-GB" sz="1400" dirty="0">
                <a:solidFill>
                  <a:srgbClr val="434343"/>
                </a:solidFill>
                <a:latin typeface="Caesar Dressing"/>
                <a:ea typeface="Caesar Dressing"/>
                <a:cs typeface="Caesar Dressing"/>
                <a:sym typeface="Caesar Dressing"/>
              </a:rPr>
              <a:t>.</a:t>
            </a:r>
            <a:endParaRPr sz="1400" dirty="0">
              <a:solidFill>
                <a:srgbClr val="434343"/>
              </a:solidFill>
              <a:latin typeface="Caesar Dressing"/>
              <a:ea typeface="Caesar Dressing"/>
              <a:cs typeface="Caesar Dressing"/>
              <a:sym typeface="Caesar Dressing"/>
            </a:endParaRPr>
          </a:p>
        </p:txBody>
      </p:sp>
      <p:pic>
        <p:nvPicPr>
          <p:cNvPr id="129" name="Google Shape;129;p24"/>
          <p:cNvPicPr preferRelativeResize="0"/>
          <p:nvPr/>
        </p:nvPicPr>
        <p:blipFill>
          <a:blip r:embed="rId3">
            <a:alphaModFix/>
          </a:blip>
          <a:stretch>
            <a:fillRect/>
          </a:stretch>
        </p:blipFill>
        <p:spPr>
          <a:xfrm>
            <a:off x="1541763" y="1008925"/>
            <a:ext cx="6009224" cy="24674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35" name="Google Shape;135;p25"/>
          <p:cNvSpPr txBox="1">
            <a:spLocks noGrp="1"/>
          </p:cNvSpPr>
          <p:nvPr>
            <p:ph type="body" idx="1"/>
          </p:nvPr>
        </p:nvSpPr>
        <p:spPr>
          <a:xfrm>
            <a:off x="260275" y="3544675"/>
            <a:ext cx="8572200" cy="148345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Book Antiqua" panose="02040602050305030304" pitchFamily="18" charset="0"/>
                <a:ea typeface="Caesar Dressing"/>
                <a:cs typeface="Caesar Dressing"/>
                <a:sym typeface="Caesar Dressing"/>
              </a:rPr>
              <a:t>OBSERVATIONS</a:t>
            </a:r>
            <a:r>
              <a:rPr lang="en-GB" sz="1400" dirty="0">
                <a:solidFill>
                  <a:schemeClr val="dk1"/>
                </a:solidFill>
                <a:latin typeface="Book Antiqua" panose="02040602050305030304" pitchFamily="18" charset="0"/>
                <a:ea typeface="Caesar Dressing"/>
                <a:cs typeface="Caesar Dressing"/>
                <a:sym typeface="Caesar Dressing"/>
              </a:rPr>
              <a:t>: </a:t>
            </a:r>
            <a:endParaRPr sz="1400" dirty="0">
              <a:solidFill>
                <a:schemeClr val="dk1"/>
              </a:solidFill>
              <a:latin typeface="Book Antiqua" panose="02040602050305030304" pitchFamily="18"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ook Antiqua" panose="02040602050305030304" pitchFamily="18" charset="0"/>
                <a:ea typeface="Caesar Dressing"/>
                <a:cs typeface="Caesar Dressing"/>
                <a:sym typeface="Caesar Dressing"/>
              </a:rPr>
              <a:t>From the above plots we can observe the count of malignant comments is high compared to non malignant comments. That is around 90.4 % of the comments are malignant and only 9.6 % of the comments are good.</a:t>
            </a:r>
            <a:endParaRPr sz="1400" dirty="0">
              <a:solidFill>
                <a:srgbClr val="434343"/>
              </a:solidFill>
              <a:latin typeface="Book Antiqua" panose="02040602050305030304" pitchFamily="18" charset="0"/>
              <a:ea typeface="Caesar Dressing"/>
              <a:cs typeface="Caesar Dressing"/>
              <a:sym typeface="Caesar Dressing"/>
            </a:endParaRPr>
          </a:p>
        </p:txBody>
      </p:sp>
      <p:pic>
        <p:nvPicPr>
          <p:cNvPr id="136" name="Google Shape;136;p25"/>
          <p:cNvPicPr preferRelativeResize="0"/>
          <p:nvPr/>
        </p:nvPicPr>
        <p:blipFill>
          <a:blip r:embed="rId3">
            <a:alphaModFix/>
          </a:blip>
          <a:stretch>
            <a:fillRect/>
          </a:stretch>
        </p:blipFill>
        <p:spPr>
          <a:xfrm>
            <a:off x="1292675" y="1052300"/>
            <a:ext cx="6069376" cy="244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42" name="Google Shape;142;p26"/>
          <p:cNvSpPr txBox="1">
            <a:spLocks noGrp="1"/>
          </p:cNvSpPr>
          <p:nvPr>
            <p:ph type="body" idx="1"/>
          </p:nvPr>
        </p:nvSpPr>
        <p:spPr>
          <a:xfrm>
            <a:off x="285900" y="3544675"/>
            <a:ext cx="8572200" cy="123569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Bookman Old Style" panose="02050604050505020204" pitchFamily="18" charset="0"/>
                <a:ea typeface="Caesar Dressing"/>
                <a:cs typeface="Caesar Dressing"/>
                <a:sym typeface="Caesar Dressing"/>
              </a:rPr>
              <a:t>OBSERVATIONS</a:t>
            </a:r>
            <a:r>
              <a:rPr lang="en-GB" sz="1400" dirty="0">
                <a:solidFill>
                  <a:schemeClr val="dk1"/>
                </a:solidFill>
                <a:latin typeface="Bookman Old Style" panose="02050604050505020204" pitchFamily="18" charset="0"/>
                <a:ea typeface="Caesar Dressing"/>
                <a:cs typeface="Caesar Dressing"/>
                <a:sym typeface="Caesar Dressing"/>
              </a:rPr>
              <a:t>: </a:t>
            </a:r>
            <a:endParaRPr sz="1400" dirty="0">
              <a:solidFill>
                <a:schemeClr val="dk1"/>
              </a:solidFill>
              <a:latin typeface="Bookman Old Style" panose="02050604050505020204" pitchFamily="18"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a:cs typeface="Caesar Dressing"/>
                <a:sym typeface="Caesar Dressing"/>
              </a:rPr>
              <a:t>From the plot we can observe that the count of highly malignant comments is very high, which is about 99 % and only 1 % of the comments are normal</a:t>
            </a:r>
            <a:r>
              <a:rPr lang="en-GB" sz="1400" dirty="0">
                <a:solidFill>
                  <a:srgbClr val="434343"/>
                </a:solidFill>
                <a:latin typeface="Caesar Dressing"/>
                <a:ea typeface="Caesar Dressing"/>
                <a:cs typeface="Caesar Dressing"/>
                <a:sym typeface="Caesar Dressing"/>
              </a:rPr>
              <a:t>.</a:t>
            </a:r>
            <a:endParaRPr sz="1400" dirty="0">
              <a:solidFill>
                <a:srgbClr val="434343"/>
              </a:solidFill>
              <a:latin typeface="Caesar Dressing"/>
              <a:ea typeface="Caesar Dressing"/>
              <a:cs typeface="Caesar Dressing"/>
              <a:sym typeface="Caesar Dressing"/>
            </a:endParaRPr>
          </a:p>
        </p:txBody>
      </p:sp>
      <p:pic>
        <p:nvPicPr>
          <p:cNvPr id="143" name="Google Shape;143;p26"/>
          <p:cNvPicPr preferRelativeResize="0"/>
          <p:nvPr/>
        </p:nvPicPr>
        <p:blipFill>
          <a:blip r:embed="rId3">
            <a:alphaModFix/>
          </a:blip>
          <a:stretch>
            <a:fillRect/>
          </a:stretch>
        </p:blipFill>
        <p:spPr>
          <a:xfrm>
            <a:off x="1617038" y="1136525"/>
            <a:ext cx="5858674" cy="247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49" name="Google Shape;149;p27"/>
          <p:cNvSpPr txBox="1">
            <a:spLocks noGrp="1"/>
          </p:cNvSpPr>
          <p:nvPr>
            <p:ph type="body" idx="1"/>
          </p:nvPr>
        </p:nvSpPr>
        <p:spPr>
          <a:xfrm>
            <a:off x="260100" y="3609725"/>
            <a:ext cx="8572200" cy="123569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Bookman Old Style" panose="02050604050505020204" pitchFamily="18" charset="0"/>
                <a:ea typeface="Caesar Dressing"/>
                <a:cs typeface="Caesar Dressing"/>
                <a:sym typeface="Caesar Dressing"/>
              </a:rPr>
              <a:t>OBSERVATIONS</a:t>
            </a:r>
            <a:r>
              <a:rPr lang="en-GB" sz="1400" dirty="0">
                <a:solidFill>
                  <a:schemeClr val="dk1"/>
                </a:solidFill>
                <a:latin typeface="Bookman Old Style" panose="02050604050505020204" pitchFamily="18" charset="0"/>
                <a:ea typeface="Caesar Dressing"/>
                <a:cs typeface="Caesar Dressing"/>
                <a:sym typeface="Caesar Dressing"/>
              </a:rPr>
              <a:t>: </a:t>
            </a:r>
            <a:endParaRPr sz="1400" dirty="0">
              <a:solidFill>
                <a:schemeClr val="dk1"/>
              </a:solidFill>
              <a:latin typeface="Bookman Old Style" panose="02050604050505020204" pitchFamily="18"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a:cs typeface="Caesar Dressing"/>
                <a:sym typeface="Caesar Dressing"/>
              </a:rPr>
              <a:t>The number of rude comments are high compared to normal comments. Around 94.7 % of the comments fall into rude and remaining comments are considered to be normal comments.</a:t>
            </a:r>
            <a:endParaRPr sz="1400" dirty="0">
              <a:solidFill>
                <a:srgbClr val="434343"/>
              </a:solidFill>
              <a:latin typeface="Bookman Old Style" panose="02050604050505020204" pitchFamily="18" charset="0"/>
              <a:ea typeface="Caesar Dressing"/>
              <a:cs typeface="Caesar Dressing"/>
              <a:sym typeface="Caesar Dressing"/>
            </a:endParaRPr>
          </a:p>
        </p:txBody>
      </p:sp>
      <p:pic>
        <p:nvPicPr>
          <p:cNvPr id="150" name="Google Shape;150;p27"/>
          <p:cNvPicPr preferRelativeResize="0"/>
          <p:nvPr/>
        </p:nvPicPr>
        <p:blipFill>
          <a:blip r:embed="rId3">
            <a:alphaModFix/>
          </a:blip>
          <a:stretch>
            <a:fillRect/>
          </a:stretch>
        </p:blipFill>
        <p:spPr>
          <a:xfrm>
            <a:off x="1400525" y="1008925"/>
            <a:ext cx="5812776" cy="246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56" name="Google Shape;156;p28"/>
          <p:cNvSpPr txBox="1">
            <a:spLocks noGrp="1"/>
          </p:cNvSpPr>
          <p:nvPr>
            <p:ph type="body" idx="1"/>
          </p:nvPr>
        </p:nvSpPr>
        <p:spPr>
          <a:xfrm>
            <a:off x="241406" y="3516200"/>
            <a:ext cx="8572200" cy="123569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Bookman Old Style" panose="02050604050505020204" pitchFamily="18" charset="0"/>
                <a:ea typeface="Caesar Dressing"/>
                <a:cs typeface="Caesar Dressing"/>
                <a:sym typeface="Caesar Dressing"/>
              </a:rPr>
              <a:t>OBSERVATIONS</a:t>
            </a:r>
            <a:r>
              <a:rPr lang="en-GB" sz="1400" dirty="0">
                <a:solidFill>
                  <a:schemeClr val="dk1"/>
                </a:solidFill>
                <a:latin typeface="Bookman Old Style" panose="02050604050505020204" pitchFamily="18" charset="0"/>
                <a:ea typeface="Caesar Dressing"/>
                <a:cs typeface="Caesar Dressing"/>
                <a:sym typeface="Caesar Dressing"/>
              </a:rPr>
              <a:t>: </a:t>
            </a:r>
            <a:endParaRPr sz="1400" dirty="0">
              <a:solidFill>
                <a:schemeClr val="dk1"/>
              </a:solidFill>
              <a:latin typeface="Bookman Old Style" panose="02050604050505020204" pitchFamily="18"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a:cs typeface="Caesar Dressing"/>
                <a:sym typeface="Caesar Dressing"/>
              </a:rPr>
              <a:t>In the above visualization also, 99.7 % of the comments are threatening and only 0.3 % of the comments look normal.</a:t>
            </a:r>
            <a:endParaRPr sz="1400" dirty="0">
              <a:solidFill>
                <a:srgbClr val="434343"/>
              </a:solidFill>
              <a:latin typeface="Bookman Old Style" panose="02050604050505020204" pitchFamily="18" charset="0"/>
              <a:ea typeface="Caesar Dressing"/>
              <a:cs typeface="Caesar Dressing"/>
              <a:sym typeface="Caesar Dressing"/>
            </a:endParaRPr>
          </a:p>
        </p:txBody>
      </p:sp>
      <p:pic>
        <p:nvPicPr>
          <p:cNvPr id="157" name="Google Shape;157;p28"/>
          <p:cNvPicPr preferRelativeResize="0"/>
          <p:nvPr/>
        </p:nvPicPr>
        <p:blipFill>
          <a:blip r:embed="rId3">
            <a:alphaModFix/>
          </a:blip>
          <a:stretch>
            <a:fillRect/>
          </a:stretch>
        </p:blipFill>
        <p:spPr>
          <a:xfrm>
            <a:off x="1443525" y="1037400"/>
            <a:ext cx="6205699" cy="247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63" name="Google Shape;163;p29"/>
          <p:cNvSpPr txBox="1">
            <a:spLocks noGrp="1"/>
          </p:cNvSpPr>
          <p:nvPr>
            <p:ph type="body" idx="1"/>
          </p:nvPr>
        </p:nvSpPr>
        <p:spPr>
          <a:xfrm>
            <a:off x="260100" y="3660913"/>
            <a:ext cx="8572200" cy="123569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Bookman Old Style" panose="02050604050505020204" pitchFamily="18" charset="0"/>
                <a:ea typeface="Caesar Dressing"/>
                <a:cs typeface="Caesar Dressing"/>
                <a:sym typeface="Caesar Dressing"/>
              </a:rPr>
              <a:t>OBSERVATIONS</a:t>
            </a:r>
            <a:r>
              <a:rPr lang="en-GB" sz="1400" dirty="0">
                <a:solidFill>
                  <a:schemeClr val="dk1"/>
                </a:solidFill>
                <a:latin typeface="Bookman Old Style" panose="02050604050505020204" pitchFamily="18" charset="0"/>
                <a:ea typeface="Caesar Dressing"/>
                <a:cs typeface="Caesar Dressing"/>
                <a:sym typeface="Caesar Dressing"/>
              </a:rPr>
              <a:t>: </a:t>
            </a:r>
            <a:endParaRPr sz="1400" dirty="0">
              <a:solidFill>
                <a:schemeClr val="dk1"/>
              </a:solidFill>
              <a:latin typeface="Bookman Old Style" panose="02050604050505020204" pitchFamily="18"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a:cs typeface="Caesar Dressing"/>
                <a:sym typeface="Caesar Dressing"/>
              </a:rPr>
              <a:t>The count of abusing type comments is high which is 95.1 % and only 4.9 % of the comments are normal.</a:t>
            </a:r>
            <a:endParaRPr sz="1400" dirty="0">
              <a:solidFill>
                <a:srgbClr val="434343"/>
              </a:solidFill>
              <a:latin typeface="Bookman Old Style" panose="02050604050505020204" pitchFamily="18" charset="0"/>
              <a:ea typeface="Caesar Dressing"/>
              <a:cs typeface="Caesar Dressing"/>
              <a:sym typeface="Caesar Dressing"/>
            </a:endParaRPr>
          </a:p>
        </p:txBody>
      </p:sp>
      <p:pic>
        <p:nvPicPr>
          <p:cNvPr id="164" name="Google Shape;164;p29"/>
          <p:cNvPicPr preferRelativeResize="0"/>
          <p:nvPr/>
        </p:nvPicPr>
        <p:blipFill>
          <a:blip r:embed="rId3">
            <a:alphaModFix/>
          </a:blip>
          <a:stretch>
            <a:fillRect/>
          </a:stretch>
        </p:blipFill>
        <p:spPr>
          <a:xfrm>
            <a:off x="1586425" y="1008925"/>
            <a:ext cx="6011075" cy="2535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70" name="Google Shape;170;p30"/>
          <p:cNvSpPr txBox="1">
            <a:spLocks noGrp="1"/>
          </p:cNvSpPr>
          <p:nvPr>
            <p:ph type="body" idx="1"/>
          </p:nvPr>
        </p:nvSpPr>
        <p:spPr>
          <a:xfrm>
            <a:off x="219112" y="3598920"/>
            <a:ext cx="8572200" cy="987932"/>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Bookman Old Style" panose="02050604050505020204" pitchFamily="18" charset="0"/>
                <a:ea typeface="Caesar Dressing"/>
                <a:cs typeface="Caesar Dressing"/>
                <a:sym typeface="Caesar Dressing"/>
              </a:rPr>
              <a:t>OBSERVATIONS</a:t>
            </a:r>
            <a:r>
              <a:rPr lang="en-GB" sz="1400" dirty="0">
                <a:solidFill>
                  <a:schemeClr val="dk1"/>
                </a:solidFill>
                <a:latin typeface="Bookman Old Style" panose="02050604050505020204" pitchFamily="18" charset="0"/>
                <a:ea typeface="Caesar Dressing"/>
                <a:cs typeface="Caesar Dressing"/>
                <a:sym typeface="Caesar Dressing"/>
              </a:rPr>
              <a:t>: </a:t>
            </a:r>
            <a:endParaRPr sz="1400" dirty="0">
              <a:solidFill>
                <a:schemeClr val="dk1"/>
              </a:solidFill>
              <a:latin typeface="Bookman Old Style" panose="02050604050505020204" pitchFamily="18"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a:cs typeface="Caesar Dressing"/>
                <a:sym typeface="Caesar Dressing"/>
              </a:rPr>
              <a:t>The count of loathe is high (99.1 %) compared to normal (0.9 %) text comments.</a:t>
            </a:r>
            <a:endParaRPr sz="1400" dirty="0">
              <a:solidFill>
                <a:srgbClr val="434343"/>
              </a:solidFill>
              <a:latin typeface="Bookman Old Style" panose="02050604050505020204" pitchFamily="18" charset="0"/>
              <a:ea typeface="Caesar Dressing"/>
              <a:cs typeface="Caesar Dressing"/>
              <a:sym typeface="Caesar Dressing"/>
            </a:endParaRPr>
          </a:p>
        </p:txBody>
      </p:sp>
      <p:pic>
        <p:nvPicPr>
          <p:cNvPr id="171" name="Google Shape;171;p30"/>
          <p:cNvPicPr preferRelativeResize="0"/>
          <p:nvPr/>
        </p:nvPicPr>
        <p:blipFill>
          <a:blip r:embed="rId3">
            <a:alphaModFix/>
          </a:blip>
          <a:stretch>
            <a:fillRect/>
          </a:stretch>
        </p:blipFill>
        <p:spPr>
          <a:xfrm>
            <a:off x="1412925" y="1005263"/>
            <a:ext cx="6184574" cy="25394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77" name="Google Shape;177;p31"/>
          <p:cNvSpPr txBox="1">
            <a:spLocks noGrp="1"/>
          </p:cNvSpPr>
          <p:nvPr>
            <p:ph type="body" idx="1"/>
          </p:nvPr>
        </p:nvSpPr>
        <p:spPr>
          <a:xfrm>
            <a:off x="6166689" y="1065725"/>
            <a:ext cx="2602800" cy="325316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u="sng" dirty="0">
                <a:solidFill>
                  <a:schemeClr val="dk1"/>
                </a:solidFill>
                <a:latin typeface="Bookman Old Style" panose="02050604050505020204" pitchFamily="18" charset="0"/>
                <a:ea typeface="Caesar Dressing"/>
                <a:cs typeface="Caesar Dressing"/>
                <a:sym typeface="Caesar Dressing"/>
              </a:rPr>
              <a:t>OBSERVATIONS</a:t>
            </a:r>
            <a:r>
              <a:rPr lang="en-GB" sz="1600" dirty="0">
                <a:solidFill>
                  <a:schemeClr val="dk1"/>
                </a:solidFill>
                <a:latin typeface="Bookman Old Style" panose="02050604050505020204" pitchFamily="18" charset="0"/>
                <a:ea typeface="Caesar Dressing"/>
                <a:cs typeface="Caesar Dressing"/>
                <a:sym typeface="Caesar Dressing"/>
              </a:rPr>
              <a:t>:</a:t>
            </a:r>
            <a:endParaRPr sz="1600" dirty="0">
              <a:solidFill>
                <a:schemeClr val="dk1"/>
              </a:solidFill>
              <a:latin typeface="Bookman Old Style" panose="02050604050505020204" pitchFamily="18"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a:cs typeface="Caesar Dressing"/>
                <a:sym typeface="Caesar Dressing"/>
              </a:rPr>
              <a:t>From the distribution plots we can notice that all the columns are skewed to the right except the </a:t>
            </a:r>
            <a:r>
              <a:rPr lang="en-GB" sz="1400" dirty="0" err="1">
                <a:solidFill>
                  <a:srgbClr val="434343"/>
                </a:solidFill>
                <a:latin typeface="Bookman Old Style" panose="02050604050505020204" pitchFamily="18" charset="0"/>
                <a:ea typeface="Caesar Dressing"/>
                <a:cs typeface="Caesar Dressing"/>
                <a:sym typeface="Caesar Dressing"/>
              </a:rPr>
              <a:t>comment_label</a:t>
            </a:r>
            <a:r>
              <a:rPr lang="en-GB" sz="1400" dirty="0">
                <a:solidFill>
                  <a:srgbClr val="434343"/>
                </a:solidFill>
                <a:latin typeface="Bookman Old Style" panose="02050604050505020204" pitchFamily="18" charset="0"/>
                <a:ea typeface="Caesar Dressing"/>
                <a:cs typeface="Caesar Dressing"/>
                <a:sym typeface="Caesar Dressing"/>
              </a:rPr>
              <a:t> column. Since all the columns are categorical in nature there is no need to remove skewness and outliers in any of the columns.</a:t>
            </a:r>
            <a:endParaRPr sz="1400" dirty="0">
              <a:solidFill>
                <a:srgbClr val="434343"/>
              </a:solidFill>
              <a:latin typeface="Bookman Old Style" panose="02050604050505020204" pitchFamily="18" charset="0"/>
              <a:ea typeface="Caesar Dressing"/>
              <a:cs typeface="Caesar Dressing"/>
              <a:sym typeface="Caesar Dressing"/>
            </a:endParaRPr>
          </a:p>
        </p:txBody>
      </p:sp>
      <p:pic>
        <p:nvPicPr>
          <p:cNvPr id="178" name="Google Shape;178;p31"/>
          <p:cNvPicPr preferRelativeResize="0"/>
          <p:nvPr/>
        </p:nvPicPr>
        <p:blipFill>
          <a:blip r:embed="rId3">
            <a:alphaModFix/>
          </a:blip>
          <a:stretch>
            <a:fillRect/>
          </a:stretch>
        </p:blipFill>
        <p:spPr>
          <a:xfrm>
            <a:off x="462250" y="1065725"/>
            <a:ext cx="5201800" cy="3829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84" name="Google Shape;184;p32"/>
          <p:cNvSpPr txBox="1">
            <a:spLocks noGrp="1"/>
          </p:cNvSpPr>
          <p:nvPr>
            <p:ph type="body" idx="1"/>
          </p:nvPr>
        </p:nvSpPr>
        <p:spPr>
          <a:xfrm>
            <a:off x="5408907" y="2111428"/>
            <a:ext cx="2850261"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Bookman Old Style" panose="02050604050505020204" pitchFamily="18" charset="0"/>
                <a:ea typeface="Caesar Dressing"/>
                <a:cs typeface="Caesar Dressing"/>
                <a:sym typeface="Caesar Dressing"/>
              </a:rPr>
              <a:t>OBSERVATIONS</a:t>
            </a:r>
            <a:r>
              <a:rPr lang="en-GB" sz="1600" dirty="0">
                <a:solidFill>
                  <a:schemeClr val="dk1"/>
                </a:solidFill>
                <a:latin typeface="Bookman Old Style" panose="02050604050505020204" pitchFamily="18" charset="0"/>
                <a:ea typeface="Caesar Dressing"/>
                <a:cs typeface="Caesar Dressing"/>
                <a:sym typeface="Caesar Dressing"/>
              </a:rPr>
              <a:t>:</a:t>
            </a:r>
            <a:endParaRPr sz="1600" dirty="0">
              <a:solidFill>
                <a:schemeClr val="dk1"/>
              </a:solidFill>
              <a:latin typeface="Bookman Old Style" panose="02050604050505020204" pitchFamily="18"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a:cs typeface="Caesar Dressing"/>
                <a:sym typeface="Caesar Dressing"/>
              </a:rPr>
              <a:t>These are the toxic words which frequently appear in the Malignant column.</a:t>
            </a:r>
            <a:endParaRPr sz="1400" dirty="0">
              <a:solidFill>
                <a:srgbClr val="434343"/>
              </a:solidFill>
              <a:latin typeface="Bookman Old Style" panose="02050604050505020204" pitchFamily="18" charset="0"/>
              <a:ea typeface="Caesar Dressing"/>
              <a:cs typeface="Caesar Dressing"/>
              <a:sym typeface="Caesar Dressing"/>
            </a:endParaRPr>
          </a:p>
        </p:txBody>
      </p:sp>
      <p:pic>
        <p:nvPicPr>
          <p:cNvPr id="185" name="Google Shape;185;p32"/>
          <p:cNvPicPr preferRelativeResize="0"/>
          <p:nvPr/>
        </p:nvPicPr>
        <p:blipFill>
          <a:blip r:embed="rId3">
            <a:alphaModFix/>
          </a:blip>
          <a:stretch>
            <a:fillRect/>
          </a:stretch>
        </p:blipFill>
        <p:spPr>
          <a:xfrm>
            <a:off x="311700" y="1124150"/>
            <a:ext cx="4248150" cy="3590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2921430" y="343927"/>
            <a:ext cx="2131017" cy="6169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D62828"/>
                </a:solidFill>
                <a:latin typeface="Biome" panose="020B0502040204020203" pitchFamily="34" charset="0"/>
                <a:ea typeface="Caesar Dressing"/>
                <a:cs typeface="Biome" panose="020B0502040204020203" pitchFamily="34" charset="0"/>
                <a:sym typeface="Caesar Dressing"/>
              </a:rPr>
              <a:t>AGENDA</a:t>
            </a:r>
            <a:r>
              <a:rPr lang="en-GB" sz="3020" dirty="0">
                <a:solidFill>
                  <a:srgbClr val="D62828"/>
                </a:solidFill>
                <a:latin typeface="Caesar Dressing"/>
                <a:ea typeface="Caesar Dressing"/>
                <a:cs typeface="Caesar Dressing"/>
                <a:sym typeface="Caesar Dressing"/>
              </a:rPr>
              <a:t>.</a:t>
            </a:r>
            <a:endParaRPr sz="3020" dirty="0">
              <a:solidFill>
                <a:srgbClr val="D62828"/>
              </a:solidFill>
              <a:latin typeface="Caesar Dressing"/>
              <a:ea typeface="Caesar Dressing"/>
              <a:cs typeface="Caesar Dressing"/>
              <a:sym typeface="Caesar Dressing"/>
            </a:endParaRPr>
          </a:p>
        </p:txBody>
      </p:sp>
      <p:sp>
        <p:nvSpPr>
          <p:cNvPr id="72" name="Google Shape;72;p15"/>
          <p:cNvSpPr txBox="1">
            <a:spLocks noGrp="1"/>
          </p:cNvSpPr>
          <p:nvPr>
            <p:ph type="body" idx="1"/>
          </p:nvPr>
        </p:nvSpPr>
        <p:spPr>
          <a:xfrm>
            <a:off x="311700" y="1152475"/>
            <a:ext cx="38775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err="1">
                <a:solidFill>
                  <a:srgbClr val="434343"/>
                </a:solidFill>
                <a:latin typeface="Bookman Old Style" panose="02050604050505020204" pitchFamily="18" charset="0"/>
                <a:ea typeface="Caesar Dressing"/>
                <a:cs typeface="Caesar Dressing"/>
                <a:sym typeface="Caesar Dressing"/>
              </a:rPr>
              <a:t>OVERViEW</a:t>
            </a:r>
            <a:r>
              <a:rPr lang="en-GB" sz="1600" dirty="0">
                <a:solidFill>
                  <a:srgbClr val="434343"/>
                </a:solidFill>
                <a:latin typeface="Bookman Old Style" panose="02050604050505020204" pitchFamily="18" charset="0"/>
                <a:ea typeface="Caesar Dressing"/>
                <a:cs typeface="Caesar Dressing"/>
                <a:sym typeface="Caesar Dressing"/>
              </a:rPr>
              <a:t>.</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Problem Statement.</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Problem Understanding.</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Importance of Malignant Comments Classification.</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Exploratory Data Analysis (Steps).</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Visualizations.</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Word Clouds.</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Data Analysis Steps.</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Model Building.</a:t>
            </a:r>
            <a:endParaRPr sz="1600" dirty="0">
              <a:solidFill>
                <a:srgbClr val="434343"/>
              </a:solidFill>
              <a:latin typeface="Bookman Old Style" panose="02050604050505020204" pitchFamily="18" charset="0"/>
              <a:ea typeface="Caesar Dressing"/>
              <a:cs typeface="Caesar Dressing"/>
              <a:sym typeface="Caesar Dressing"/>
            </a:endParaRPr>
          </a:p>
        </p:txBody>
      </p:sp>
      <p:sp>
        <p:nvSpPr>
          <p:cNvPr id="73" name="Google Shape;73;p15"/>
          <p:cNvSpPr txBox="1"/>
          <p:nvPr/>
        </p:nvSpPr>
        <p:spPr>
          <a:xfrm>
            <a:off x="4846050" y="1177425"/>
            <a:ext cx="3532200" cy="21549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Analysis of Models.</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Cross Validation Scores.</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Hyper Parameter Tuning and Creating the Final Model.</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ROC-AUC Curve.</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Saving the model and predicting the results.</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Conclusion</a:t>
            </a:r>
            <a:r>
              <a:rPr lang="en-GB" sz="1600" dirty="0">
                <a:solidFill>
                  <a:srgbClr val="434343"/>
                </a:solidFill>
                <a:latin typeface="Caesar Dressing"/>
                <a:ea typeface="Caesar Dressing"/>
                <a:cs typeface="Caesar Dressing"/>
                <a:sym typeface="Caesar Dressing"/>
              </a:rPr>
              <a:t>.</a:t>
            </a:r>
            <a:endParaRPr sz="1600" dirty="0">
              <a:solidFill>
                <a:srgbClr val="434343"/>
              </a:solidFill>
              <a:latin typeface="Caesar Dressing"/>
              <a:ea typeface="Caesar Dressing"/>
              <a:cs typeface="Caesar Dressing"/>
              <a:sym typeface="Caesar Dressing"/>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1" name="Google Shape;191;p33"/>
          <p:cNvSpPr txBox="1">
            <a:spLocks noGrp="1"/>
          </p:cNvSpPr>
          <p:nvPr>
            <p:ph type="body" idx="1"/>
          </p:nvPr>
        </p:nvSpPr>
        <p:spPr>
          <a:xfrm>
            <a:off x="5299974" y="2122989"/>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Bookman Old Style" panose="02050604050505020204" pitchFamily="18" charset="0"/>
                <a:ea typeface="Caesar Dressing"/>
                <a:cs typeface="Caesar Dressing"/>
                <a:sym typeface="Caesar Dressing"/>
              </a:rPr>
              <a:t>OBSERVATIONS</a:t>
            </a:r>
            <a:r>
              <a:rPr lang="en-GB" sz="1600" dirty="0">
                <a:solidFill>
                  <a:schemeClr val="dk1"/>
                </a:solidFill>
                <a:latin typeface="Bookman Old Style" panose="02050604050505020204" pitchFamily="18" charset="0"/>
                <a:ea typeface="Caesar Dressing"/>
                <a:cs typeface="Caesar Dressing"/>
                <a:sym typeface="Caesar Dressing"/>
              </a:rPr>
              <a:t>:</a:t>
            </a:r>
            <a:endParaRPr sz="1600" dirty="0">
              <a:solidFill>
                <a:schemeClr val="dk1"/>
              </a:solidFill>
              <a:latin typeface="Bookman Old Style" panose="02050604050505020204" pitchFamily="18"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a:cs typeface="Caesar Dressing"/>
                <a:sym typeface="Caesar Dressing"/>
              </a:rPr>
              <a:t>These are the toxic words which frequently appear in the Highly Malignant column</a:t>
            </a:r>
            <a:r>
              <a:rPr lang="en-GB" sz="1400" dirty="0">
                <a:solidFill>
                  <a:srgbClr val="434343"/>
                </a:solidFill>
                <a:latin typeface="Caesar Dressing"/>
                <a:ea typeface="Caesar Dressing"/>
                <a:cs typeface="Caesar Dressing"/>
                <a:sym typeface="Caesar Dressing"/>
              </a:rPr>
              <a:t>.</a:t>
            </a:r>
            <a:endParaRPr sz="1400" dirty="0">
              <a:solidFill>
                <a:srgbClr val="434343"/>
              </a:solidFill>
              <a:latin typeface="Caesar Dressing"/>
              <a:ea typeface="Caesar Dressing"/>
              <a:cs typeface="Caesar Dressing"/>
              <a:sym typeface="Caesar Dressing"/>
            </a:endParaRPr>
          </a:p>
        </p:txBody>
      </p:sp>
      <p:pic>
        <p:nvPicPr>
          <p:cNvPr id="192" name="Google Shape;192;p33"/>
          <p:cNvPicPr preferRelativeResize="0"/>
          <p:nvPr/>
        </p:nvPicPr>
        <p:blipFill>
          <a:blip r:embed="rId3">
            <a:alphaModFix/>
          </a:blip>
          <a:stretch>
            <a:fillRect/>
          </a:stretch>
        </p:blipFill>
        <p:spPr>
          <a:xfrm>
            <a:off x="311700" y="1086950"/>
            <a:ext cx="4248150" cy="3590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8" name="Google Shape;198;p34"/>
          <p:cNvSpPr txBox="1">
            <a:spLocks noGrp="1"/>
          </p:cNvSpPr>
          <p:nvPr>
            <p:ph type="body" idx="1"/>
          </p:nvPr>
        </p:nvSpPr>
        <p:spPr>
          <a:xfrm>
            <a:off x="5292225" y="2068577"/>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Bookman Old Style" panose="02050604050505020204" pitchFamily="18" charset="0"/>
                <a:ea typeface="Caesar Dressing"/>
                <a:cs typeface="Caesar Dressing"/>
                <a:sym typeface="Caesar Dressing"/>
              </a:rPr>
              <a:t>OBSERVATIONS</a:t>
            </a:r>
            <a:r>
              <a:rPr lang="en-GB" sz="1600" dirty="0">
                <a:solidFill>
                  <a:schemeClr val="dk1"/>
                </a:solidFill>
                <a:latin typeface="Bookman Old Style" panose="02050604050505020204" pitchFamily="18" charset="0"/>
                <a:ea typeface="Caesar Dressing"/>
                <a:cs typeface="Caesar Dressing"/>
                <a:sym typeface="Caesar Dressing"/>
              </a:rPr>
              <a:t>:</a:t>
            </a:r>
            <a:endParaRPr sz="1600" dirty="0">
              <a:solidFill>
                <a:schemeClr val="dk1"/>
              </a:solidFill>
              <a:latin typeface="Bookman Old Style" panose="02050604050505020204" pitchFamily="18"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a:cs typeface="Caesar Dressing"/>
                <a:sym typeface="Caesar Dressing"/>
              </a:rPr>
              <a:t>These are the toxic words which frequently appear in the rude column.</a:t>
            </a:r>
            <a:endParaRPr sz="1400" dirty="0">
              <a:solidFill>
                <a:srgbClr val="434343"/>
              </a:solidFill>
              <a:latin typeface="Bookman Old Style" panose="02050604050505020204" pitchFamily="18" charset="0"/>
              <a:ea typeface="Caesar Dressing"/>
              <a:cs typeface="Caesar Dressing"/>
              <a:sym typeface="Caesar Dressing"/>
            </a:endParaRPr>
          </a:p>
        </p:txBody>
      </p:sp>
      <p:pic>
        <p:nvPicPr>
          <p:cNvPr id="199" name="Google Shape;199;p34"/>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05" name="Google Shape;205;p35"/>
          <p:cNvSpPr txBox="1">
            <a:spLocks noGrp="1"/>
          </p:cNvSpPr>
          <p:nvPr>
            <p:ph type="body" idx="1"/>
          </p:nvPr>
        </p:nvSpPr>
        <p:spPr>
          <a:xfrm>
            <a:off x="5361967" y="2084076"/>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Bookman Old Style" panose="02050604050505020204" pitchFamily="18" charset="0"/>
                <a:ea typeface="Caesar Dressing"/>
                <a:cs typeface="Caesar Dressing"/>
                <a:sym typeface="Caesar Dressing"/>
              </a:rPr>
              <a:t>OBSERVATIONS</a:t>
            </a:r>
            <a:r>
              <a:rPr lang="en-GB" sz="1600" dirty="0">
                <a:solidFill>
                  <a:schemeClr val="dk1"/>
                </a:solidFill>
                <a:latin typeface="Bookman Old Style" panose="02050604050505020204" pitchFamily="18" charset="0"/>
                <a:ea typeface="Caesar Dressing"/>
                <a:cs typeface="Caesar Dressing"/>
                <a:sym typeface="Caesar Dressing"/>
              </a:rPr>
              <a:t>:</a:t>
            </a:r>
            <a:endParaRPr sz="1600" dirty="0">
              <a:solidFill>
                <a:schemeClr val="dk1"/>
              </a:solidFill>
              <a:latin typeface="Bookman Old Style" panose="02050604050505020204" pitchFamily="18"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a:cs typeface="Caesar Dressing"/>
                <a:sym typeface="Caesar Dressing"/>
              </a:rPr>
              <a:t>These are the toxic words which frequently appear in the threat column.</a:t>
            </a:r>
            <a:endParaRPr sz="1400" dirty="0">
              <a:solidFill>
                <a:srgbClr val="434343"/>
              </a:solidFill>
              <a:latin typeface="Bookman Old Style" panose="02050604050505020204" pitchFamily="18" charset="0"/>
              <a:ea typeface="Caesar Dressing"/>
              <a:cs typeface="Caesar Dressing"/>
              <a:sym typeface="Caesar Dressing"/>
            </a:endParaRPr>
          </a:p>
        </p:txBody>
      </p:sp>
      <p:pic>
        <p:nvPicPr>
          <p:cNvPr id="206" name="Google Shape;206;p35"/>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12" name="Google Shape;212;p36"/>
          <p:cNvSpPr txBox="1">
            <a:spLocks noGrp="1"/>
          </p:cNvSpPr>
          <p:nvPr>
            <p:ph type="body" idx="1"/>
          </p:nvPr>
        </p:nvSpPr>
        <p:spPr>
          <a:xfrm>
            <a:off x="5323221" y="2068577"/>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Bookman Old Style" panose="02050604050505020204" pitchFamily="18" charset="0"/>
                <a:ea typeface="Caesar Dressing"/>
                <a:cs typeface="Caesar Dressing"/>
                <a:sym typeface="Caesar Dressing"/>
              </a:rPr>
              <a:t>OBSERVATIONS</a:t>
            </a:r>
            <a:r>
              <a:rPr lang="en-GB" sz="1600" dirty="0">
                <a:solidFill>
                  <a:schemeClr val="dk1"/>
                </a:solidFill>
                <a:latin typeface="Bookman Old Style" panose="02050604050505020204" pitchFamily="18" charset="0"/>
                <a:ea typeface="Caesar Dressing"/>
                <a:cs typeface="Caesar Dressing"/>
                <a:sym typeface="Caesar Dressing"/>
              </a:rPr>
              <a:t>:</a:t>
            </a:r>
            <a:endParaRPr sz="1600" dirty="0">
              <a:solidFill>
                <a:schemeClr val="dk1"/>
              </a:solidFill>
              <a:latin typeface="Bookman Old Style" panose="02050604050505020204" pitchFamily="18"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a:cs typeface="Caesar Dressing"/>
                <a:sym typeface="Caesar Dressing"/>
              </a:rPr>
              <a:t>These are the toxic words which frequently appear in the abuse column</a:t>
            </a:r>
            <a:r>
              <a:rPr lang="en-GB" sz="1400" dirty="0">
                <a:solidFill>
                  <a:srgbClr val="434343"/>
                </a:solidFill>
                <a:latin typeface="Caesar Dressing"/>
                <a:ea typeface="Caesar Dressing"/>
                <a:cs typeface="Caesar Dressing"/>
                <a:sym typeface="Caesar Dressing"/>
              </a:rPr>
              <a:t>.</a:t>
            </a:r>
            <a:endParaRPr sz="1400" dirty="0">
              <a:solidFill>
                <a:srgbClr val="434343"/>
              </a:solidFill>
              <a:latin typeface="Caesar Dressing"/>
              <a:ea typeface="Caesar Dressing"/>
              <a:cs typeface="Caesar Dressing"/>
              <a:sym typeface="Caesar Dressing"/>
            </a:endParaRPr>
          </a:p>
        </p:txBody>
      </p:sp>
      <p:pic>
        <p:nvPicPr>
          <p:cNvPr id="213" name="Google Shape;213;p36"/>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19" name="Google Shape;219;p37"/>
          <p:cNvSpPr txBox="1">
            <a:spLocks noGrp="1"/>
          </p:cNvSpPr>
          <p:nvPr>
            <p:ph type="body" idx="1"/>
          </p:nvPr>
        </p:nvSpPr>
        <p:spPr>
          <a:xfrm>
            <a:off x="5299974" y="2068577"/>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Bookman Old Style" panose="02050604050505020204" pitchFamily="18" charset="0"/>
                <a:ea typeface="Caesar Dressing"/>
                <a:cs typeface="Caesar Dressing"/>
                <a:sym typeface="Caesar Dressing"/>
              </a:rPr>
              <a:t>OBSERVATIONS</a:t>
            </a:r>
            <a:r>
              <a:rPr lang="en-GB" sz="1600" dirty="0">
                <a:solidFill>
                  <a:schemeClr val="dk1"/>
                </a:solidFill>
                <a:latin typeface="Bookman Old Style" panose="02050604050505020204" pitchFamily="18" charset="0"/>
                <a:ea typeface="Caesar Dressing"/>
                <a:cs typeface="Caesar Dressing"/>
                <a:sym typeface="Caesar Dressing"/>
              </a:rPr>
              <a:t>:</a:t>
            </a:r>
            <a:endParaRPr sz="1600" dirty="0">
              <a:solidFill>
                <a:schemeClr val="dk1"/>
              </a:solidFill>
              <a:latin typeface="Bookman Old Style" panose="02050604050505020204" pitchFamily="18"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a:cs typeface="Caesar Dressing"/>
                <a:sym typeface="Caesar Dressing"/>
              </a:rPr>
              <a:t>These are the toxic words which frequently appear in the loathe column.</a:t>
            </a:r>
            <a:endParaRPr sz="1400" dirty="0">
              <a:solidFill>
                <a:srgbClr val="434343"/>
              </a:solidFill>
              <a:latin typeface="Bookman Old Style" panose="02050604050505020204" pitchFamily="18" charset="0"/>
              <a:ea typeface="Caesar Dressing"/>
              <a:cs typeface="Caesar Dressing"/>
              <a:sym typeface="Caesar Dressing"/>
            </a:endParaRPr>
          </a:p>
        </p:txBody>
      </p:sp>
      <p:pic>
        <p:nvPicPr>
          <p:cNvPr id="220" name="Google Shape;220;p37"/>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xfrm>
            <a:off x="730155" y="406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Caesar Dressing"/>
                <a:ea typeface="Caesar Dressing"/>
                <a:cs typeface="Caesar Dressing"/>
                <a:sym typeface="Caesar Dressing"/>
              </a:rPr>
              <a:t>DATA ANALYSIS STEPS.</a:t>
            </a:r>
            <a:endParaRPr sz="3011" dirty="0">
              <a:solidFill>
                <a:srgbClr val="D62828"/>
              </a:solidFill>
              <a:latin typeface="Caesar Dressing"/>
              <a:ea typeface="Caesar Dressing"/>
              <a:cs typeface="Caesar Dressing"/>
              <a:sym typeface="Caesar Dressing"/>
            </a:endParaRPr>
          </a:p>
        </p:txBody>
      </p:sp>
      <p:sp>
        <p:nvSpPr>
          <p:cNvPr id="226" name="Google Shape;226;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I have extracted some features and removed the feature “Id” to improve data normality and linearity.</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Then created new column as </a:t>
            </a:r>
            <a:r>
              <a:rPr lang="en-GB" sz="1600" dirty="0" err="1">
                <a:solidFill>
                  <a:srgbClr val="434343"/>
                </a:solidFill>
                <a:latin typeface="Bookman Old Style" panose="02050604050505020204" pitchFamily="18" charset="0"/>
                <a:ea typeface="Caesar Dressing"/>
                <a:cs typeface="Caesar Dressing"/>
                <a:sym typeface="Caesar Dressing"/>
              </a:rPr>
              <a:t>clean_length</a:t>
            </a:r>
            <a:r>
              <a:rPr lang="en-GB" sz="1600" dirty="0">
                <a:solidFill>
                  <a:srgbClr val="434343"/>
                </a:solidFill>
                <a:latin typeface="Bookman Old Style" panose="02050604050505020204" pitchFamily="18" charset="0"/>
                <a:ea typeface="Caesar Dressing"/>
                <a:cs typeface="Caesar Dressing"/>
                <a:sym typeface="Caesar Dressing"/>
              </a:rPr>
              <a:t> after cleaning the data. </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All these steps were done on both train and test datasets. </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Used Pearson’s correlation coefficient and heat map to check the correlation. </a:t>
            </a:r>
            <a:endParaRPr sz="1600" dirty="0">
              <a:solidFill>
                <a:srgbClr val="434343"/>
              </a:solidFill>
              <a:latin typeface="Bookman Old Style" panose="02050604050505020204" pitchFamily="18" charset="0"/>
              <a:ea typeface="Caesar Dressing"/>
              <a:cs typeface="Caesar Dressing"/>
              <a:sym typeface="Caesar Dressing"/>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Caesar Dressing"/>
                <a:ea typeface="Caesar Dressing"/>
                <a:cs typeface="Caesar Dressing"/>
                <a:sym typeface="Caesar Dressing"/>
              </a:rPr>
              <a:t>DATA ANALYSIS STEPS.</a:t>
            </a:r>
            <a:endParaRPr sz="3011" dirty="0">
              <a:solidFill>
                <a:srgbClr val="D62828"/>
              </a:solidFill>
              <a:latin typeface="Caesar Dressing"/>
              <a:ea typeface="Caesar Dressing"/>
              <a:cs typeface="Caesar Dressing"/>
              <a:sym typeface="Caesar Dressing"/>
            </a:endParaRPr>
          </a:p>
        </p:txBody>
      </p:sp>
      <p:sp>
        <p:nvSpPr>
          <p:cNvPr id="232" name="Google Shape;232;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After getting a cleaned data used TF-IDF vectorizer. It’ll help to transform the text data to feature vector which can be used as input in our modelling.</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Balanced the data using Random-</a:t>
            </a:r>
            <a:r>
              <a:rPr lang="en-GB" sz="1600" dirty="0" err="1">
                <a:solidFill>
                  <a:srgbClr val="434343"/>
                </a:solidFill>
                <a:latin typeface="Bookman Old Style" panose="02050604050505020204" pitchFamily="18" charset="0"/>
                <a:ea typeface="Caesar Dressing"/>
                <a:cs typeface="Caesar Dressing"/>
                <a:sym typeface="Caesar Dressing"/>
              </a:rPr>
              <a:t>oversampler</a:t>
            </a:r>
            <a:r>
              <a:rPr lang="en-GB" sz="1600" dirty="0">
                <a:solidFill>
                  <a:srgbClr val="434343"/>
                </a:solidFill>
                <a:latin typeface="Bookman Old Style" panose="02050604050505020204" pitchFamily="18" charset="0"/>
                <a:ea typeface="Caesar Dressing"/>
                <a:cs typeface="Caesar Dressing"/>
                <a:sym typeface="Caesar Dressing"/>
              </a:rPr>
              <a:t> mechanism.</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Split train and test to build machine learning models. </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Model building process will be shown in the further steps.</a:t>
            </a:r>
            <a:endParaRPr sz="1600" dirty="0">
              <a:solidFill>
                <a:srgbClr val="434343"/>
              </a:solidFill>
              <a:latin typeface="Bookman Old Style" panose="02050604050505020204" pitchFamily="18" charset="0"/>
              <a:ea typeface="Caesar Dressing"/>
              <a:cs typeface="Caesar Dressing"/>
              <a:sym typeface="Caesar Dressing"/>
            </a:endParaRPr>
          </a:p>
          <a:p>
            <a:pPr marL="0" lvl="0" indent="0" algn="l" rtl="0">
              <a:spcBef>
                <a:spcPts val="1200"/>
              </a:spcBef>
              <a:spcAft>
                <a:spcPts val="1200"/>
              </a:spcAft>
              <a:buNone/>
            </a:pPr>
            <a:endParaRPr sz="1600" dirty="0">
              <a:solidFill>
                <a:srgbClr val="434343"/>
              </a:solidFill>
              <a:latin typeface="Caesar Dressing"/>
              <a:ea typeface="Caesar Dressing"/>
              <a:cs typeface="Caesar Dressing"/>
              <a:sym typeface="Caesar Dressing"/>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MODEL BUILDING.</a:t>
            </a:r>
            <a:endParaRPr sz="3011">
              <a:solidFill>
                <a:srgbClr val="F77F00"/>
              </a:solidFill>
              <a:latin typeface="Caesar Dressing"/>
              <a:ea typeface="Caesar Dressing"/>
              <a:cs typeface="Caesar Dressing"/>
              <a:sym typeface="Caesar Dressing"/>
            </a:endParaRPr>
          </a:p>
        </p:txBody>
      </p:sp>
      <p:sp>
        <p:nvSpPr>
          <p:cNvPr id="238" name="Google Shape;238;p40"/>
          <p:cNvSpPr txBox="1">
            <a:spLocks noGrp="1"/>
          </p:cNvSpPr>
          <p:nvPr>
            <p:ph type="body" idx="1"/>
          </p:nvPr>
        </p:nvSpPr>
        <p:spPr>
          <a:xfrm>
            <a:off x="373693" y="1144726"/>
            <a:ext cx="8520600" cy="3416400"/>
          </a:xfrm>
          <a:prstGeom prst="rect">
            <a:avLst/>
          </a:prstGeom>
        </p:spPr>
        <p:txBody>
          <a:bodyPr spcFirstLastPara="1" wrap="square" lIns="91425" tIns="91425" rIns="91425" bIns="91425" anchor="t" anchorCtr="0">
            <a:normAutofit fontScale="92500"/>
          </a:bodyPr>
          <a:lstStyle/>
          <a:p>
            <a:pPr marL="0" lvl="0" indent="457200" algn="l" rtl="0">
              <a:spcBef>
                <a:spcPts val="0"/>
              </a:spcBef>
              <a:spcAft>
                <a:spcPts val="0"/>
              </a:spcAft>
              <a:buNone/>
            </a:pPr>
            <a:r>
              <a:rPr lang="en-GB" sz="1600" dirty="0">
                <a:solidFill>
                  <a:srgbClr val="434343"/>
                </a:solidFill>
                <a:latin typeface="Bookman Old Style" panose="02050604050505020204" pitchFamily="18" charset="0"/>
                <a:ea typeface="Caesar Dressing"/>
                <a:cs typeface="Caesar Dressing"/>
                <a:sym typeface="Caesar Dressing"/>
              </a:rPr>
              <a:t>In this project there were 6 features which defines the type of comment like malignant, hate, abuse, threat, loathe but we created another feature named as “label” which is combined of all the above features and contains the </a:t>
            </a:r>
            <a:r>
              <a:rPr lang="en-GB" sz="1600" dirty="0" err="1">
                <a:solidFill>
                  <a:srgbClr val="434343"/>
                </a:solidFill>
                <a:latin typeface="Bookman Old Style" panose="02050604050505020204" pitchFamily="18" charset="0"/>
                <a:ea typeface="Caesar Dressing"/>
                <a:cs typeface="Caesar Dressing"/>
                <a:sym typeface="Caesar Dressing"/>
              </a:rPr>
              <a:t>labeled</a:t>
            </a:r>
            <a:r>
              <a:rPr lang="en-GB" sz="1600" dirty="0">
                <a:solidFill>
                  <a:srgbClr val="434343"/>
                </a:solidFill>
                <a:latin typeface="Bookman Old Style" panose="02050604050505020204" pitchFamily="18" charset="0"/>
                <a:ea typeface="Caesar Dressing"/>
                <a:cs typeface="Caesar Dressing"/>
                <a:sym typeface="Caesar Dressing"/>
              </a:rPr>
              <a:t> data into the format of 0 and 1 where 0 represents “NO” and 1 represents “Yes”. </a:t>
            </a:r>
            <a:endParaRPr sz="1600" dirty="0">
              <a:solidFill>
                <a:srgbClr val="434343"/>
              </a:solidFill>
              <a:latin typeface="Bookman Old Style" panose="02050604050505020204" pitchFamily="18" charset="0"/>
              <a:ea typeface="Caesar Dressing"/>
              <a:cs typeface="Caesar Dressing"/>
              <a:sym typeface="Caesar Dressing"/>
            </a:endParaRPr>
          </a:p>
          <a:p>
            <a:pPr marL="0" lvl="0" indent="457200" algn="l" rtl="0">
              <a:spcBef>
                <a:spcPts val="1200"/>
              </a:spcBef>
              <a:spcAft>
                <a:spcPts val="0"/>
              </a:spcAft>
              <a:buNone/>
            </a:pPr>
            <a:r>
              <a:rPr lang="en-GB" sz="1600" dirty="0">
                <a:solidFill>
                  <a:srgbClr val="434343"/>
                </a:solidFill>
                <a:latin typeface="Bookman Old Style" panose="02050604050505020204" pitchFamily="18" charset="0"/>
                <a:ea typeface="Caesar Dressing"/>
                <a:cs typeface="Caesar Dressing"/>
                <a:sym typeface="Caesar Dressing"/>
              </a:rPr>
              <a:t>In this NLP based project we need to predict the multiple labels which are binary. I have converted text into feature vectors using TF-IDF vectorizer and separated our features and labels. Also, before building the model, I made sure that the input data was cleaned and scaled before it was fed into the machine learning models.</a:t>
            </a:r>
            <a:endParaRPr sz="1600" dirty="0">
              <a:solidFill>
                <a:srgbClr val="434343"/>
              </a:solidFill>
              <a:latin typeface="Bookman Old Style" panose="02050604050505020204" pitchFamily="18"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ookman Old Style" panose="02050604050505020204" pitchFamily="18" charset="0"/>
                <a:ea typeface="Caesar Dressing"/>
                <a:cs typeface="Caesar Dressing"/>
                <a:sym typeface="Caesar Dressing"/>
              </a:rPr>
              <a:t>	After the pre-processing and data cleaning I used remaining independent features for model building and prediction.</a:t>
            </a:r>
            <a:endParaRPr sz="1600" dirty="0">
              <a:solidFill>
                <a:srgbClr val="434343"/>
              </a:solidFill>
              <a:latin typeface="Bookman Old Style" panose="02050604050505020204" pitchFamily="18" charset="0"/>
              <a:ea typeface="Caesar Dressing"/>
              <a:cs typeface="Caesar Dressing"/>
              <a:sym typeface="Caesar Dressing"/>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MODEL BUILDING.</a:t>
            </a:r>
            <a:endParaRPr sz="3011">
              <a:solidFill>
                <a:srgbClr val="F77F00"/>
              </a:solidFill>
              <a:latin typeface="Caesar Dressing"/>
              <a:ea typeface="Caesar Dressing"/>
              <a:cs typeface="Caesar Dressing"/>
              <a:sym typeface="Caesar Dressing"/>
            </a:endParaRPr>
          </a:p>
        </p:txBody>
      </p:sp>
      <p:sp>
        <p:nvSpPr>
          <p:cNvPr id="244" name="Google Shape;244;p41"/>
          <p:cNvSpPr txBox="1">
            <a:spLocks noGrp="1"/>
          </p:cNvSpPr>
          <p:nvPr>
            <p:ph type="body" idx="1"/>
          </p:nvPr>
        </p:nvSpPr>
        <p:spPr>
          <a:xfrm>
            <a:off x="311700" y="1152475"/>
            <a:ext cx="8520600" cy="232060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ookman Old Style" panose="02050604050505020204" pitchFamily="18" charset="0"/>
                <a:ea typeface="Caesar Dressing"/>
                <a:cs typeface="Caesar Dressing"/>
                <a:sym typeface="Caesar Dressing"/>
              </a:rPr>
              <a:t>The classification algorithms used on training the data are as follows:</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120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Logistic Regression Model</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Decision Tree Classifier Model</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Linear SVC Model</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err="1">
                <a:solidFill>
                  <a:srgbClr val="434343"/>
                </a:solidFill>
                <a:latin typeface="Bookman Old Style" panose="02050604050505020204" pitchFamily="18" charset="0"/>
                <a:ea typeface="Caesar Dressing"/>
                <a:cs typeface="Caesar Dressing"/>
                <a:sym typeface="Caesar Dressing"/>
              </a:rPr>
              <a:t>MultinomialNB</a:t>
            </a:r>
            <a:r>
              <a:rPr lang="en-GB" sz="1600" dirty="0">
                <a:solidFill>
                  <a:srgbClr val="434343"/>
                </a:solidFill>
                <a:latin typeface="Bookman Old Style" panose="02050604050505020204" pitchFamily="18" charset="0"/>
                <a:ea typeface="Caesar Dressing"/>
                <a:cs typeface="Caesar Dressing"/>
                <a:sym typeface="Caesar Dressing"/>
              </a:rPr>
              <a:t> Classifier Model</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AdaBoost Classifier Model</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Extreme Gradient Boosting Classifier (XGB) </a:t>
            </a:r>
            <a:r>
              <a:rPr lang="en-GB" sz="1600" dirty="0" err="1">
                <a:solidFill>
                  <a:srgbClr val="434343"/>
                </a:solidFill>
                <a:latin typeface="Bookman Old Style" panose="02050604050505020204" pitchFamily="18" charset="0"/>
                <a:ea typeface="Caesar Dressing"/>
                <a:cs typeface="Caesar Dressing"/>
                <a:sym typeface="Caesar Dressing"/>
              </a:rPr>
              <a:t>ModEL</a:t>
            </a:r>
            <a:endParaRPr sz="1600" dirty="0">
              <a:solidFill>
                <a:srgbClr val="434343"/>
              </a:solidFill>
              <a:latin typeface="Bookman Old Style" panose="02050604050505020204" pitchFamily="18" charset="0"/>
              <a:ea typeface="Caesar Dressing"/>
              <a:cs typeface="Caesar Dressing"/>
              <a:sym typeface="Caesar Dressing"/>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45025"/>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Caesar Dressing"/>
                <a:ea typeface="Caesar Dressing"/>
                <a:cs typeface="Caesar Dressing"/>
                <a:sym typeface="Caesar Dressing"/>
              </a:rPr>
              <a:t>LOGISTIC REGRESSION MODEL.</a:t>
            </a:r>
            <a:endParaRPr sz="3011" dirty="0">
              <a:solidFill>
                <a:srgbClr val="FCBF49"/>
              </a:solidFill>
              <a:latin typeface="Caesar Dressing"/>
              <a:ea typeface="Caesar Dressing"/>
              <a:cs typeface="Caesar Dressing"/>
              <a:sym typeface="Caesar Dressing"/>
            </a:endParaRPr>
          </a:p>
        </p:txBody>
      </p:sp>
      <p:sp>
        <p:nvSpPr>
          <p:cNvPr id="250" name="Google Shape;250;p42"/>
          <p:cNvSpPr txBox="1">
            <a:spLocks noGrp="1"/>
          </p:cNvSpPr>
          <p:nvPr>
            <p:ph type="body" idx="1"/>
          </p:nvPr>
        </p:nvSpPr>
        <p:spPr>
          <a:xfrm>
            <a:off x="348879" y="2224722"/>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ookman Old Style" panose="02050604050505020204" pitchFamily="18" charset="0"/>
                <a:ea typeface="Caesar Dressing"/>
                <a:cs typeface="Caesar Dressing"/>
                <a:sym typeface="Caesar Dressing"/>
              </a:rPr>
              <a:t>The Logistic Regression Model gave us an accuracy score of 94.46 %.</a:t>
            </a:r>
            <a:endParaRPr sz="1600" dirty="0">
              <a:latin typeface="Bookman Old Style" panose="02050604050505020204" pitchFamily="18" charset="0"/>
              <a:ea typeface="Caesar Dressing"/>
              <a:cs typeface="Caesar Dressing"/>
              <a:sym typeface="Caesar Dressing"/>
            </a:endParaRPr>
          </a:p>
        </p:txBody>
      </p:sp>
      <p:pic>
        <p:nvPicPr>
          <p:cNvPr id="251" name="Google Shape;251;p42"/>
          <p:cNvPicPr preferRelativeResize="0"/>
          <p:nvPr/>
        </p:nvPicPr>
        <p:blipFill>
          <a:blip r:embed="rId3">
            <a:alphaModFix/>
          </a:blip>
          <a:stretch>
            <a:fillRect/>
          </a:stretch>
        </p:blipFill>
        <p:spPr>
          <a:xfrm>
            <a:off x="4067475" y="600000"/>
            <a:ext cx="4727646"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77F00"/>
                </a:solidFill>
                <a:latin typeface="Biome" panose="020B0503030204020804" pitchFamily="34" charset="0"/>
                <a:ea typeface="Caesar Dressing"/>
                <a:cs typeface="Biome" panose="020B0503030204020804" pitchFamily="34" charset="0"/>
                <a:sym typeface="Caesar Dressing"/>
              </a:rPr>
              <a:t>OVERVIEW</a:t>
            </a:r>
            <a:r>
              <a:rPr lang="en-GB" sz="3020" dirty="0">
                <a:solidFill>
                  <a:srgbClr val="F77F00"/>
                </a:solidFill>
                <a:latin typeface="Caesar Dressing"/>
                <a:ea typeface="Caesar Dressing"/>
                <a:cs typeface="Caesar Dressing"/>
                <a:sym typeface="Caesar Dressing"/>
              </a:rPr>
              <a:t>.</a:t>
            </a:r>
            <a:endParaRPr sz="3020" dirty="0">
              <a:solidFill>
                <a:srgbClr val="F77F00"/>
              </a:solidFill>
              <a:latin typeface="Caesar Dressing"/>
              <a:ea typeface="Caesar Dressing"/>
              <a:cs typeface="Caesar Dressing"/>
              <a:sym typeface="Caesar Dressing"/>
            </a:endParaRPr>
          </a:p>
        </p:txBody>
      </p:sp>
      <p:sp>
        <p:nvSpPr>
          <p:cNvPr id="79" name="Google Shape;79;p16"/>
          <p:cNvSpPr txBox="1">
            <a:spLocks noGrp="1"/>
          </p:cNvSpPr>
          <p:nvPr>
            <p:ph type="body" idx="1"/>
          </p:nvPr>
        </p:nvSpPr>
        <p:spPr>
          <a:xfrm>
            <a:off x="311700" y="1152475"/>
            <a:ext cx="8314500" cy="2622226"/>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600" dirty="0">
                <a:solidFill>
                  <a:srgbClr val="434343"/>
                </a:solidFill>
                <a:latin typeface="Bookman Old Style" panose="02050604050505020204" pitchFamily="18" charset="0"/>
                <a:ea typeface="Caesar Dressing"/>
                <a:cs typeface="Caesar Dressing"/>
                <a:sym typeface="Caesar Dressing"/>
              </a:rPr>
              <a:t>In this particular presentation we will be looking at:</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lnSpc>
                <a:spcPct val="150000"/>
              </a:lnSpc>
              <a:spcBef>
                <a:spcPts val="120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How to </a:t>
            </a:r>
            <a:r>
              <a:rPr lang="en-GB" sz="1600" dirty="0" err="1">
                <a:solidFill>
                  <a:srgbClr val="434343"/>
                </a:solidFill>
                <a:latin typeface="Bookman Old Style" panose="02050604050505020204" pitchFamily="18" charset="0"/>
                <a:ea typeface="Caesar Dressing"/>
                <a:cs typeface="Caesar Dressing"/>
                <a:sym typeface="Caesar Dressing"/>
              </a:rPr>
              <a:t>analyze</a:t>
            </a:r>
            <a:r>
              <a:rPr lang="en-GB" sz="1600" dirty="0">
                <a:solidFill>
                  <a:srgbClr val="434343"/>
                </a:solidFill>
                <a:latin typeface="Bookman Old Style" panose="02050604050505020204" pitchFamily="18" charset="0"/>
                <a:ea typeface="Caesar Dressing"/>
                <a:cs typeface="Caesar Dressing"/>
                <a:sym typeface="Caesar Dressing"/>
              </a:rPr>
              <a:t> the dataset of Malignant Comment Classifier</a:t>
            </a:r>
          </a:p>
          <a:p>
            <a:pPr marL="457200" lvl="0" indent="-330200" algn="l" rtl="0">
              <a:lnSpc>
                <a:spcPct val="150000"/>
              </a:lnSpc>
              <a:spcBef>
                <a:spcPts val="120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EDA STEPS REQUIRED FOR CLEANING THE DATASET.</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 analysis on the problem.</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Model building from the cleaned dataset.</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Predictions for test dataset saved model</a:t>
            </a:r>
            <a:r>
              <a:rPr lang="en-GB" sz="1600" dirty="0">
                <a:solidFill>
                  <a:srgbClr val="434343"/>
                </a:solidFill>
                <a:latin typeface="Caesar Dressing"/>
                <a:ea typeface="Caesar Dressing"/>
                <a:cs typeface="Caesar Dressing"/>
                <a:sym typeface="Caesar Dressing"/>
              </a:rPr>
              <a:t>.</a:t>
            </a:r>
            <a:endParaRPr sz="1600" dirty="0">
              <a:solidFill>
                <a:srgbClr val="434343"/>
              </a:solidFill>
              <a:latin typeface="Caesar Dressing"/>
              <a:ea typeface="Caesar Dressing"/>
              <a:cs typeface="Caesar Dressing"/>
              <a:sym typeface="Caesar Dressing"/>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DECISION TREE CLASSIFIER MODEL.</a:t>
            </a:r>
            <a:endParaRPr sz="3011">
              <a:solidFill>
                <a:srgbClr val="FCBF49"/>
              </a:solidFill>
              <a:latin typeface="Caesar Dressing"/>
              <a:ea typeface="Caesar Dressing"/>
              <a:cs typeface="Caesar Dressing"/>
              <a:sym typeface="Caesar Dressing"/>
            </a:endParaRPr>
          </a:p>
        </p:txBody>
      </p:sp>
      <p:sp>
        <p:nvSpPr>
          <p:cNvPr id="257" name="Google Shape;257;p43"/>
          <p:cNvSpPr txBox="1">
            <a:spLocks noGrp="1"/>
          </p:cNvSpPr>
          <p:nvPr>
            <p:ph type="body" idx="1"/>
          </p:nvPr>
        </p:nvSpPr>
        <p:spPr>
          <a:xfrm>
            <a:off x="311700" y="2187223"/>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ookman Old Style" panose="02050604050505020204" pitchFamily="18" charset="0"/>
                <a:ea typeface="Caesar Dressing"/>
                <a:cs typeface="Caesar Dressing"/>
                <a:sym typeface="Caesar Dressing"/>
              </a:rPr>
              <a:t>The Decision Tree Classifier Model gave us an accuracy score of 92.92 %.</a:t>
            </a:r>
            <a:endParaRPr sz="1600" dirty="0">
              <a:latin typeface="Bookman Old Style" panose="02050604050505020204" pitchFamily="18" charset="0"/>
              <a:ea typeface="Caesar Dressing"/>
              <a:cs typeface="Caesar Dressing"/>
              <a:sym typeface="Caesar Dressing"/>
            </a:endParaRPr>
          </a:p>
        </p:txBody>
      </p:sp>
      <p:pic>
        <p:nvPicPr>
          <p:cNvPr id="258" name="Google Shape;258;p43"/>
          <p:cNvPicPr preferRelativeResize="0"/>
          <p:nvPr/>
        </p:nvPicPr>
        <p:blipFill>
          <a:blip r:embed="rId3">
            <a:alphaModFix/>
          </a:blip>
          <a:stretch>
            <a:fillRect/>
          </a:stretch>
        </p:blipFill>
        <p:spPr>
          <a:xfrm>
            <a:off x="3867000" y="581175"/>
            <a:ext cx="4972200" cy="398114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LINEAR SVC MODEL.</a:t>
            </a:r>
            <a:endParaRPr sz="3011">
              <a:solidFill>
                <a:srgbClr val="FCBF49"/>
              </a:solidFill>
              <a:latin typeface="Caesar Dressing"/>
              <a:ea typeface="Caesar Dressing"/>
              <a:cs typeface="Caesar Dressing"/>
              <a:sym typeface="Caesar Dressing"/>
            </a:endParaRPr>
          </a:p>
        </p:txBody>
      </p:sp>
      <p:sp>
        <p:nvSpPr>
          <p:cNvPr id="264" name="Google Shape;264;p44"/>
          <p:cNvSpPr txBox="1">
            <a:spLocks noGrp="1"/>
          </p:cNvSpPr>
          <p:nvPr>
            <p:ph type="body" idx="1"/>
          </p:nvPr>
        </p:nvSpPr>
        <p:spPr>
          <a:xfrm>
            <a:off x="375474" y="2166200"/>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ookman Old Style" panose="02050604050505020204" pitchFamily="18" charset="0"/>
                <a:ea typeface="Caesar Dressing"/>
                <a:cs typeface="Caesar Dressing"/>
                <a:sym typeface="Caesar Dressing"/>
              </a:rPr>
              <a:t>The Linear SVC Model gave us an accuracy score of 93.92 %.</a:t>
            </a:r>
            <a:endParaRPr sz="1600" dirty="0">
              <a:latin typeface="Bookman Old Style" panose="02050604050505020204" pitchFamily="18" charset="0"/>
              <a:ea typeface="Caesar Dressing"/>
              <a:cs typeface="Caesar Dressing"/>
              <a:sym typeface="Caesar Dressing"/>
            </a:endParaRPr>
          </a:p>
        </p:txBody>
      </p:sp>
      <p:pic>
        <p:nvPicPr>
          <p:cNvPr id="265" name="Google Shape;265;p44"/>
          <p:cNvPicPr preferRelativeResize="0"/>
          <p:nvPr/>
        </p:nvPicPr>
        <p:blipFill>
          <a:blip r:embed="rId3">
            <a:alphaModFix/>
          </a:blip>
          <a:stretch>
            <a:fillRect/>
          </a:stretch>
        </p:blipFill>
        <p:spPr>
          <a:xfrm>
            <a:off x="3796325" y="602175"/>
            <a:ext cx="4972201" cy="3939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45"/>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MULTINOMIALNB CLASSIFIER MODEL.</a:t>
            </a:r>
            <a:endParaRPr sz="3011">
              <a:solidFill>
                <a:srgbClr val="FCBF49"/>
              </a:solidFill>
              <a:latin typeface="Caesar Dressing"/>
              <a:ea typeface="Caesar Dressing"/>
              <a:cs typeface="Caesar Dressing"/>
              <a:sym typeface="Caesar Dressing"/>
            </a:endParaRPr>
          </a:p>
        </p:txBody>
      </p:sp>
      <p:sp>
        <p:nvSpPr>
          <p:cNvPr id="271" name="Google Shape;271;p45"/>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ookman Old Style" panose="02050604050505020204" pitchFamily="18" charset="0"/>
                <a:ea typeface="Caesar Dressing"/>
                <a:cs typeface="Caesar Dressing"/>
                <a:sym typeface="Caesar Dressing"/>
              </a:rPr>
              <a:t>The MULTINOMIALNB CLASSIFIER Model gave us an accuracy score of 91.07 %.</a:t>
            </a:r>
            <a:endParaRPr sz="1600" dirty="0">
              <a:latin typeface="Bookman Old Style" panose="02050604050505020204" pitchFamily="18" charset="0"/>
              <a:ea typeface="Caesar Dressing"/>
              <a:cs typeface="Caesar Dressing"/>
              <a:sym typeface="Caesar Dressing"/>
            </a:endParaRPr>
          </a:p>
        </p:txBody>
      </p:sp>
      <p:pic>
        <p:nvPicPr>
          <p:cNvPr id="272" name="Google Shape;272;p45"/>
          <p:cNvPicPr preferRelativeResize="0"/>
          <p:nvPr/>
        </p:nvPicPr>
        <p:blipFill>
          <a:blip r:embed="rId3">
            <a:alphaModFix/>
          </a:blip>
          <a:stretch>
            <a:fillRect/>
          </a:stretch>
        </p:blipFill>
        <p:spPr>
          <a:xfrm>
            <a:off x="3734325" y="546988"/>
            <a:ext cx="4972201" cy="40495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ADABOOST CLASSIFIER MODEL.</a:t>
            </a:r>
            <a:endParaRPr sz="3011">
              <a:solidFill>
                <a:srgbClr val="FCBF49"/>
              </a:solidFill>
              <a:latin typeface="Caesar Dressing"/>
              <a:ea typeface="Caesar Dressing"/>
              <a:cs typeface="Caesar Dressing"/>
              <a:sym typeface="Caesar Dressing"/>
            </a:endParaRPr>
          </a:p>
        </p:txBody>
      </p:sp>
      <p:sp>
        <p:nvSpPr>
          <p:cNvPr id="278" name="Google Shape;278;p46"/>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ookman Old Style" panose="02050604050505020204" pitchFamily="18" charset="0"/>
                <a:ea typeface="Caesar Dressing"/>
                <a:cs typeface="Caesar Dressing"/>
                <a:sym typeface="Caesar Dressing"/>
              </a:rPr>
              <a:t>The </a:t>
            </a:r>
            <a:r>
              <a:rPr lang="en-GB" sz="1600" dirty="0" err="1">
                <a:latin typeface="Bookman Old Style" panose="02050604050505020204" pitchFamily="18" charset="0"/>
                <a:ea typeface="Caesar Dressing"/>
                <a:cs typeface="Caesar Dressing"/>
                <a:sym typeface="Caesar Dressing"/>
              </a:rPr>
              <a:t>ADABoost</a:t>
            </a:r>
            <a:r>
              <a:rPr lang="en-GB" sz="1600" dirty="0">
                <a:latin typeface="Bookman Old Style" panose="02050604050505020204" pitchFamily="18" charset="0"/>
                <a:ea typeface="Caesar Dressing"/>
                <a:cs typeface="Caesar Dressing"/>
                <a:sym typeface="Caesar Dressing"/>
              </a:rPr>
              <a:t> CLASSIFIER Model gave us an accuracy score of 92.68 %.</a:t>
            </a:r>
            <a:endParaRPr sz="1600" dirty="0">
              <a:latin typeface="Bookman Old Style" panose="02050604050505020204" pitchFamily="18" charset="0"/>
              <a:ea typeface="Caesar Dressing"/>
              <a:cs typeface="Caesar Dressing"/>
              <a:sym typeface="Caesar Dressing"/>
            </a:endParaRPr>
          </a:p>
        </p:txBody>
      </p:sp>
      <p:pic>
        <p:nvPicPr>
          <p:cNvPr id="279" name="Google Shape;279;p46"/>
          <p:cNvPicPr preferRelativeResize="0"/>
          <p:nvPr/>
        </p:nvPicPr>
        <p:blipFill>
          <a:blip r:embed="rId3">
            <a:alphaModFix/>
          </a:blip>
          <a:stretch>
            <a:fillRect/>
          </a:stretch>
        </p:blipFill>
        <p:spPr>
          <a:xfrm>
            <a:off x="3796300" y="576888"/>
            <a:ext cx="4972201" cy="398972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XGBoost CLASSIFIER MODEL.</a:t>
            </a:r>
            <a:endParaRPr sz="3011">
              <a:solidFill>
                <a:srgbClr val="FCBF49"/>
              </a:solidFill>
              <a:latin typeface="Caesar Dressing"/>
              <a:ea typeface="Caesar Dressing"/>
              <a:cs typeface="Caesar Dressing"/>
              <a:sym typeface="Caesar Dressing"/>
            </a:endParaRPr>
          </a:p>
        </p:txBody>
      </p:sp>
      <p:sp>
        <p:nvSpPr>
          <p:cNvPr id="285" name="Google Shape;285;p47"/>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ookman Old Style" panose="02050604050505020204" pitchFamily="18" charset="0"/>
                <a:ea typeface="Caesar Dressing"/>
                <a:cs typeface="Caesar Dressing"/>
                <a:sym typeface="Caesar Dressing"/>
              </a:rPr>
              <a:t>The </a:t>
            </a:r>
            <a:r>
              <a:rPr lang="en-GB" sz="1600" dirty="0" err="1">
                <a:latin typeface="Bookman Old Style" panose="02050604050505020204" pitchFamily="18" charset="0"/>
                <a:ea typeface="Caesar Dressing"/>
                <a:cs typeface="Caesar Dressing"/>
                <a:sym typeface="Caesar Dressing"/>
              </a:rPr>
              <a:t>XGBoost</a:t>
            </a:r>
            <a:r>
              <a:rPr lang="en-GB" sz="1600" dirty="0">
                <a:latin typeface="Bookman Old Style" panose="02050604050505020204" pitchFamily="18" charset="0"/>
                <a:ea typeface="Caesar Dressing"/>
                <a:cs typeface="Caesar Dressing"/>
                <a:sym typeface="Caesar Dressing"/>
              </a:rPr>
              <a:t> CLASSIFIER Model gave us an accuracy score of 94.89 %.</a:t>
            </a:r>
            <a:endParaRPr sz="1600" dirty="0">
              <a:latin typeface="Bookman Old Style" panose="02050604050505020204" pitchFamily="18" charset="0"/>
              <a:ea typeface="Caesar Dressing"/>
              <a:cs typeface="Caesar Dressing"/>
              <a:sym typeface="Caesar Dressing"/>
            </a:endParaRPr>
          </a:p>
        </p:txBody>
      </p:sp>
      <p:pic>
        <p:nvPicPr>
          <p:cNvPr id="286" name="Google Shape;286;p47"/>
          <p:cNvPicPr preferRelativeResize="0"/>
          <p:nvPr/>
        </p:nvPicPr>
        <p:blipFill>
          <a:blip r:embed="rId3">
            <a:alphaModFix/>
          </a:blip>
          <a:stretch>
            <a:fillRect/>
          </a:stretch>
        </p:blipFill>
        <p:spPr>
          <a:xfrm>
            <a:off x="3867000" y="565350"/>
            <a:ext cx="4972200" cy="40127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Caesar Dressing"/>
                <a:ea typeface="Caesar Dressing"/>
                <a:cs typeface="Caesar Dressing"/>
                <a:sym typeface="Caesar Dressing"/>
              </a:rPr>
              <a:t>EXTRA TREES CLASSIFIER MODEL.</a:t>
            </a:r>
            <a:endParaRPr sz="3011" dirty="0">
              <a:solidFill>
                <a:srgbClr val="FCBF49"/>
              </a:solidFill>
              <a:latin typeface="Caesar Dressing"/>
              <a:ea typeface="Caesar Dressing"/>
              <a:cs typeface="Caesar Dressing"/>
              <a:sym typeface="Caesar Dressing"/>
            </a:endParaRPr>
          </a:p>
        </p:txBody>
      </p:sp>
      <p:sp>
        <p:nvSpPr>
          <p:cNvPr id="292" name="Google Shape;292;p48"/>
          <p:cNvSpPr txBox="1">
            <a:spLocks noGrp="1"/>
          </p:cNvSpPr>
          <p:nvPr>
            <p:ph type="body" idx="1"/>
          </p:nvPr>
        </p:nvSpPr>
        <p:spPr>
          <a:xfrm>
            <a:off x="547200" y="2270501"/>
            <a:ext cx="3084300" cy="234481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ookman Old Style" panose="02050604050505020204" pitchFamily="18" charset="0"/>
                <a:ea typeface="Caesar Dressing"/>
                <a:cs typeface="Caesar Dressing"/>
                <a:sym typeface="Caesar Dressing"/>
              </a:rPr>
              <a:t>The Extra Trees CLASSIFIER Model gave us an accuracy score of 95.30 %.</a:t>
            </a:r>
            <a:endParaRPr sz="1600" dirty="0">
              <a:latin typeface="Bookman Old Style" panose="02050604050505020204" pitchFamily="18" charset="0"/>
              <a:ea typeface="Caesar Dressing"/>
              <a:cs typeface="Caesar Dressing"/>
              <a:sym typeface="Caesar Dressing"/>
            </a:endParaRPr>
          </a:p>
        </p:txBody>
      </p:sp>
      <p:pic>
        <p:nvPicPr>
          <p:cNvPr id="293" name="Google Shape;293;p48"/>
          <p:cNvPicPr preferRelativeResize="0"/>
          <p:nvPr/>
        </p:nvPicPr>
        <p:blipFill>
          <a:blip r:embed="rId3">
            <a:alphaModFix/>
          </a:blip>
          <a:stretch>
            <a:fillRect/>
          </a:stretch>
        </p:blipFill>
        <p:spPr>
          <a:xfrm>
            <a:off x="3867000" y="524225"/>
            <a:ext cx="4972200" cy="39522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xfrm>
            <a:off x="1774556" y="445025"/>
            <a:ext cx="70577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Biome" panose="020B0503030204020804" pitchFamily="34" charset="0"/>
                <a:ea typeface="Caesar Dressing"/>
                <a:cs typeface="Biome" panose="020B0503030204020804" pitchFamily="34" charset="0"/>
                <a:sym typeface="Caesar Dressing"/>
              </a:rPr>
              <a:t>Cross </a:t>
            </a:r>
            <a:r>
              <a:rPr lang="en-GB" sz="3011" dirty="0" err="1">
                <a:solidFill>
                  <a:srgbClr val="D62828"/>
                </a:solidFill>
                <a:latin typeface="Biome" panose="020B0503030204020804" pitchFamily="34" charset="0"/>
                <a:ea typeface="Caesar Dressing"/>
                <a:cs typeface="Biome" panose="020B0503030204020804" pitchFamily="34" charset="0"/>
                <a:sym typeface="Caesar Dressing"/>
              </a:rPr>
              <a:t>ValIdatIon</a:t>
            </a:r>
            <a:r>
              <a:rPr lang="en-GB" sz="3011" dirty="0">
                <a:solidFill>
                  <a:srgbClr val="D62828"/>
                </a:solidFill>
                <a:latin typeface="Biome" panose="020B0503030204020804" pitchFamily="34" charset="0"/>
                <a:ea typeface="Caesar Dressing"/>
                <a:cs typeface="Biome" panose="020B0503030204020804" pitchFamily="34" charset="0"/>
                <a:sym typeface="Caesar Dressing"/>
              </a:rPr>
              <a:t> Scores</a:t>
            </a:r>
            <a:endParaRPr sz="3011" dirty="0">
              <a:solidFill>
                <a:srgbClr val="D62828"/>
              </a:solidFill>
              <a:latin typeface="Caesar Dressing"/>
              <a:ea typeface="Caesar Dressing"/>
              <a:cs typeface="Caesar Dressing"/>
              <a:sym typeface="Caesar Dressing"/>
            </a:endParaRPr>
          </a:p>
        </p:txBody>
      </p:sp>
      <p:sp>
        <p:nvSpPr>
          <p:cNvPr id="305" name="Google Shape;305;p50"/>
          <p:cNvSpPr txBox="1">
            <a:spLocks noGrp="1"/>
          </p:cNvSpPr>
          <p:nvPr>
            <p:ph type="body" idx="1"/>
          </p:nvPr>
        </p:nvSpPr>
        <p:spPr>
          <a:xfrm>
            <a:off x="311700" y="1152475"/>
            <a:ext cx="8520600" cy="3323957"/>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The cross validation score of the Logistic Regression Model is 95.59 %.</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The cross validation score of the Decision Tree Classifier Model is 94.04 %.</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The cross validation score of the Linear SVC Model is 95.92 %.</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The cross validation score of the </a:t>
            </a:r>
            <a:r>
              <a:rPr lang="en-GB" sz="1600" dirty="0" err="1">
                <a:solidFill>
                  <a:srgbClr val="434343"/>
                </a:solidFill>
                <a:latin typeface="Bookman Old Style" panose="02050604050505020204" pitchFamily="18" charset="0"/>
                <a:ea typeface="Caesar Dressing"/>
                <a:cs typeface="Caesar Dressing"/>
                <a:sym typeface="Caesar Dressing"/>
              </a:rPr>
              <a:t>MultinomialNB</a:t>
            </a:r>
            <a:r>
              <a:rPr lang="en-GB" sz="1600" dirty="0">
                <a:solidFill>
                  <a:srgbClr val="434343"/>
                </a:solidFill>
                <a:latin typeface="Bookman Old Style" panose="02050604050505020204" pitchFamily="18" charset="0"/>
                <a:ea typeface="Caesar Dressing"/>
                <a:cs typeface="Caesar Dressing"/>
                <a:sym typeface="Caesar Dressing"/>
              </a:rPr>
              <a:t> Classifier Model is 94.63 %.</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The cross validation score of the </a:t>
            </a:r>
            <a:r>
              <a:rPr lang="en-GB" sz="1600" dirty="0" err="1">
                <a:solidFill>
                  <a:srgbClr val="434343"/>
                </a:solidFill>
                <a:latin typeface="Bookman Old Style" panose="02050604050505020204" pitchFamily="18" charset="0"/>
                <a:ea typeface="Caesar Dressing"/>
                <a:cs typeface="Caesar Dressing"/>
                <a:sym typeface="Caesar Dressing"/>
              </a:rPr>
              <a:t>Adaboost</a:t>
            </a:r>
            <a:r>
              <a:rPr lang="en-GB" sz="1600" dirty="0">
                <a:solidFill>
                  <a:srgbClr val="434343"/>
                </a:solidFill>
                <a:latin typeface="Bookman Old Style" panose="02050604050505020204" pitchFamily="18" charset="0"/>
                <a:ea typeface="Caesar Dressing"/>
                <a:cs typeface="Caesar Dressing"/>
                <a:sym typeface="Caesar Dressing"/>
              </a:rPr>
              <a:t> classifier Model is 94.57 %.</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The cross validation score of the </a:t>
            </a:r>
            <a:r>
              <a:rPr lang="en-GB" sz="1600" dirty="0" err="1">
                <a:solidFill>
                  <a:srgbClr val="434343"/>
                </a:solidFill>
                <a:latin typeface="Bookman Old Style" panose="02050604050505020204" pitchFamily="18" charset="0"/>
                <a:ea typeface="Caesar Dressing"/>
                <a:cs typeface="Caesar Dressing"/>
                <a:sym typeface="Caesar Dressing"/>
              </a:rPr>
              <a:t>XGBoost</a:t>
            </a:r>
            <a:r>
              <a:rPr lang="en-GB" sz="1600" dirty="0">
                <a:solidFill>
                  <a:srgbClr val="434343"/>
                </a:solidFill>
                <a:latin typeface="Bookman Old Style" panose="02050604050505020204" pitchFamily="18" charset="0"/>
                <a:ea typeface="Caesar Dressing"/>
                <a:cs typeface="Caesar Dressing"/>
                <a:sym typeface="Caesar Dressing"/>
              </a:rPr>
              <a:t> Classifier Model is 95.36 %.</a:t>
            </a:r>
            <a:endParaRPr sz="1600" dirty="0">
              <a:solidFill>
                <a:srgbClr val="434343"/>
              </a:solidFill>
              <a:latin typeface="Bookman Old Style" panose="02050604050505020204" pitchFamily="18"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ookman Old Style" panose="02050604050505020204" pitchFamily="18" charset="0"/>
                <a:ea typeface="Caesar Dressing"/>
                <a:cs typeface="Caesar Dressing"/>
                <a:sym typeface="Caesar Dressing"/>
              </a:rPr>
              <a:t>From the above Cross Validation Scores, the highest CV score belongs to the </a:t>
            </a:r>
            <a:r>
              <a:rPr lang="en-GB" sz="1600" dirty="0" err="1">
                <a:solidFill>
                  <a:srgbClr val="434343"/>
                </a:solidFill>
                <a:latin typeface="Bookman Old Style" panose="02050604050505020204" pitchFamily="18" charset="0"/>
                <a:ea typeface="Caesar Dressing"/>
                <a:cs typeface="Caesar Dressing"/>
                <a:sym typeface="Caesar Dressing"/>
              </a:rPr>
              <a:t>LinearSVC</a:t>
            </a:r>
            <a:r>
              <a:rPr lang="en-GB" sz="1600" dirty="0">
                <a:solidFill>
                  <a:srgbClr val="434343"/>
                </a:solidFill>
                <a:latin typeface="Bookman Old Style" panose="02050604050505020204" pitchFamily="18" charset="0"/>
                <a:ea typeface="Caesar Dressing"/>
                <a:cs typeface="Caesar Dressing"/>
                <a:sym typeface="Caesar Dressing"/>
              </a:rPr>
              <a:t> model, Logistic Regression Model. Next the </a:t>
            </a:r>
            <a:r>
              <a:rPr lang="en-GB" sz="1600" dirty="0" err="1">
                <a:solidFill>
                  <a:srgbClr val="434343"/>
                </a:solidFill>
                <a:latin typeface="Bookman Old Style" panose="02050604050505020204" pitchFamily="18" charset="0"/>
                <a:ea typeface="Caesar Dressing"/>
                <a:cs typeface="Caesar Dressing"/>
                <a:sym typeface="Caesar Dressing"/>
              </a:rPr>
              <a:t>XGBoost</a:t>
            </a:r>
            <a:r>
              <a:rPr lang="en-GB" sz="1600" dirty="0">
                <a:solidFill>
                  <a:srgbClr val="434343"/>
                </a:solidFill>
                <a:latin typeface="Bookman Old Style" panose="02050604050505020204" pitchFamily="18" charset="0"/>
                <a:ea typeface="Caesar Dressing"/>
                <a:cs typeface="Caesar Dressing"/>
                <a:sym typeface="Caesar Dressing"/>
              </a:rPr>
              <a:t> Classifier model , the </a:t>
            </a:r>
            <a:r>
              <a:rPr lang="en-GB" sz="1600" dirty="0" err="1">
                <a:solidFill>
                  <a:srgbClr val="434343"/>
                </a:solidFill>
                <a:latin typeface="Bookman Old Style" panose="02050604050505020204" pitchFamily="18" charset="0"/>
                <a:ea typeface="Caesar Dressing"/>
                <a:cs typeface="Caesar Dressing"/>
                <a:sym typeface="Caesar Dressing"/>
              </a:rPr>
              <a:t>MultinomialNB</a:t>
            </a:r>
            <a:r>
              <a:rPr lang="en-GB" sz="1600" dirty="0">
                <a:solidFill>
                  <a:srgbClr val="434343"/>
                </a:solidFill>
                <a:latin typeface="Bookman Old Style" panose="02050604050505020204" pitchFamily="18" charset="0"/>
                <a:ea typeface="Caesar Dressing"/>
                <a:cs typeface="Caesar Dressing"/>
                <a:sym typeface="Caesar Dressing"/>
              </a:rPr>
              <a:t> Classifier and the AdaBoost Classifier Model. Lastly, the Decision Tree Classifier.</a:t>
            </a:r>
            <a:endParaRPr sz="1600" dirty="0">
              <a:solidFill>
                <a:srgbClr val="434343"/>
              </a:solidFill>
              <a:latin typeface="Bookman Old Style" panose="02050604050505020204" pitchFamily="18" charset="0"/>
              <a:ea typeface="Caesar Dressing"/>
              <a:cs typeface="Caesar Dressing"/>
              <a:sym typeface="Caesar Dressing"/>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Biome" panose="020B0503030204020804" pitchFamily="34" charset="0"/>
                <a:ea typeface="Caesar Dressing"/>
                <a:cs typeface="Biome" panose="020B0503030204020804" pitchFamily="34" charset="0"/>
                <a:sym typeface="Caesar Dressing"/>
              </a:rPr>
              <a:t>HYPER PARAMETER TUNING</a:t>
            </a:r>
            <a:r>
              <a:rPr lang="en-GB" sz="3011" dirty="0">
                <a:solidFill>
                  <a:srgbClr val="F77F00"/>
                </a:solidFill>
                <a:latin typeface="Caesar Dressing"/>
                <a:ea typeface="Caesar Dressing"/>
                <a:cs typeface="Caesar Dressing"/>
                <a:sym typeface="Caesar Dressing"/>
              </a:rPr>
              <a:t>.</a:t>
            </a:r>
            <a:endParaRPr sz="3011" dirty="0">
              <a:solidFill>
                <a:srgbClr val="F77F00"/>
              </a:solidFill>
              <a:latin typeface="Caesar Dressing"/>
              <a:ea typeface="Caesar Dressing"/>
              <a:cs typeface="Caesar Dressing"/>
              <a:sym typeface="Caesar Dressing"/>
            </a:endParaRPr>
          </a:p>
        </p:txBody>
      </p:sp>
      <p:pic>
        <p:nvPicPr>
          <p:cNvPr id="3" name="Picture 2">
            <a:extLst>
              <a:ext uri="{FF2B5EF4-FFF2-40B4-BE49-F238E27FC236}">
                <a16:creationId xmlns:a16="http://schemas.microsoft.com/office/drawing/2014/main" id="{EA2435B1-926F-9692-49A4-85295EB07A88}"/>
              </a:ext>
            </a:extLst>
          </p:cNvPr>
          <p:cNvPicPr>
            <a:picLocks noChangeAspect="1"/>
          </p:cNvPicPr>
          <p:nvPr/>
        </p:nvPicPr>
        <p:blipFill>
          <a:blip r:embed="rId3"/>
          <a:stretch>
            <a:fillRect/>
          </a:stretch>
        </p:blipFill>
        <p:spPr>
          <a:xfrm>
            <a:off x="1302736" y="1255363"/>
            <a:ext cx="6538527" cy="359560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4" name="Google Shape;324;p53"/>
          <p:cNvSpPr txBox="1"/>
          <p:nvPr/>
        </p:nvSpPr>
        <p:spPr>
          <a:xfrm>
            <a:off x="384225" y="1152650"/>
            <a:ext cx="2169000" cy="33855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ookman Old Style" panose="02050604050505020204" pitchFamily="18" charset="0"/>
                <a:ea typeface="Caesar Dressing"/>
                <a:cs typeface="Caesar Dressing"/>
                <a:sym typeface="Caesar Dressing"/>
              </a:rPr>
              <a:t>I have successfully incorporated hyper parameter tuning using best parameters of Logistic Regression and the accuracy of the model has been increased, We received the accuracy score as 94.48%, which is very good.</a:t>
            </a:r>
            <a:endParaRPr sz="1600" dirty="0">
              <a:solidFill>
                <a:srgbClr val="434343"/>
              </a:solidFill>
              <a:latin typeface="Bookman Old Style" panose="02050604050505020204" pitchFamily="18" charset="0"/>
              <a:ea typeface="Caesar Dressing"/>
              <a:cs typeface="Caesar Dressing"/>
              <a:sym typeface="Caesar Dressing"/>
            </a:endParaRPr>
          </a:p>
        </p:txBody>
      </p:sp>
      <p:pic>
        <p:nvPicPr>
          <p:cNvPr id="5" name="Picture 4">
            <a:extLst>
              <a:ext uri="{FF2B5EF4-FFF2-40B4-BE49-F238E27FC236}">
                <a16:creationId xmlns:a16="http://schemas.microsoft.com/office/drawing/2014/main" id="{5CBFF8C8-7F9D-BBF4-B85A-716664D0EB58}"/>
              </a:ext>
            </a:extLst>
          </p:cNvPr>
          <p:cNvPicPr>
            <a:picLocks noChangeAspect="1"/>
          </p:cNvPicPr>
          <p:nvPr/>
        </p:nvPicPr>
        <p:blipFill>
          <a:blip r:embed="rId3"/>
          <a:stretch>
            <a:fillRect/>
          </a:stretch>
        </p:blipFill>
        <p:spPr>
          <a:xfrm>
            <a:off x="2893126" y="488197"/>
            <a:ext cx="6011140" cy="43626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xfrm>
            <a:off x="1115878" y="526941"/>
            <a:ext cx="6858000" cy="5970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3011" dirty="0">
                <a:solidFill>
                  <a:srgbClr val="0D47A1"/>
                </a:solidFill>
                <a:latin typeface="Biome" panose="020B0503030204020804" pitchFamily="34" charset="0"/>
                <a:ea typeface="Caesar Dressing"/>
                <a:cs typeface="Biome" panose="020B0503030204020804" pitchFamily="34" charset="0"/>
                <a:sym typeface="Caesar Dressing"/>
              </a:rPr>
              <a:t>Saving the model</a:t>
            </a:r>
            <a:endParaRPr sz="3011" dirty="0">
              <a:solidFill>
                <a:srgbClr val="0D47A1"/>
              </a:solidFill>
              <a:latin typeface="Biome" panose="020B0503030204020804" pitchFamily="34" charset="0"/>
              <a:ea typeface="Caesar Dressing"/>
              <a:cs typeface="Biome" panose="020B0503030204020804" pitchFamily="34" charset="0"/>
              <a:sym typeface="Caesar Dressing"/>
            </a:endParaRPr>
          </a:p>
        </p:txBody>
      </p:sp>
      <p:sp>
        <p:nvSpPr>
          <p:cNvPr id="338" name="Google Shape;338;p55"/>
          <p:cNvSpPr txBox="1"/>
          <p:nvPr/>
        </p:nvSpPr>
        <p:spPr>
          <a:xfrm>
            <a:off x="420900" y="1227000"/>
            <a:ext cx="8302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ookman Old Style" panose="02050604050505020204" pitchFamily="18" charset="0"/>
                <a:ea typeface="Caesar Dressing"/>
                <a:cs typeface="Caesar Dressing"/>
                <a:sym typeface="Caesar Dressing"/>
              </a:rPr>
              <a:t>I have saved my final best model using </a:t>
            </a:r>
            <a:r>
              <a:rPr lang="en-GB" sz="1600" dirty="0" err="1">
                <a:solidFill>
                  <a:srgbClr val="434343"/>
                </a:solidFill>
                <a:latin typeface="Bookman Old Style" panose="02050604050505020204" pitchFamily="18" charset="0"/>
                <a:ea typeface="Caesar Dressing"/>
                <a:cs typeface="Caesar Dressing"/>
                <a:sym typeface="Caesar Dressing"/>
              </a:rPr>
              <a:t>joblib</a:t>
            </a:r>
            <a:r>
              <a:rPr lang="en-GB" sz="1600" dirty="0">
                <a:solidFill>
                  <a:srgbClr val="434343"/>
                </a:solidFill>
                <a:latin typeface="Bookman Old Style" panose="02050604050505020204" pitchFamily="18" charset="0"/>
                <a:ea typeface="Caesar Dressing"/>
                <a:cs typeface="Caesar Dressing"/>
                <a:sym typeface="Caesar Dressing"/>
              </a:rPr>
              <a:t> library in .</a:t>
            </a:r>
            <a:r>
              <a:rPr lang="en-GB" sz="1600" dirty="0" err="1">
                <a:solidFill>
                  <a:srgbClr val="434343"/>
                </a:solidFill>
                <a:latin typeface="Bookman Old Style" panose="02050604050505020204" pitchFamily="18" charset="0"/>
                <a:ea typeface="Caesar Dressing"/>
                <a:cs typeface="Caesar Dressing"/>
                <a:sym typeface="Caesar Dressing"/>
              </a:rPr>
              <a:t>pkl</a:t>
            </a:r>
            <a:r>
              <a:rPr lang="en-GB" sz="1600" dirty="0">
                <a:solidFill>
                  <a:srgbClr val="434343"/>
                </a:solidFill>
                <a:latin typeface="Bookman Old Style" panose="02050604050505020204" pitchFamily="18" charset="0"/>
                <a:ea typeface="Caesar Dressing"/>
                <a:cs typeface="Caesar Dressing"/>
                <a:sym typeface="Caesar Dressing"/>
              </a:rPr>
              <a:t> format, and loaded saved model for predictions for test data. Using classification model, we have got the predicted values for malignant comments classification</a:t>
            </a:r>
            <a:r>
              <a:rPr lang="en-GB" sz="1600" dirty="0">
                <a:solidFill>
                  <a:srgbClr val="434343"/>
                </a:solidFill>
                <a:latin typeface="Caesar Dressing"/>
                <a:ea typeface="Caesar Dressing"/>
                <a:cs typeface="Caesar Dressing"/>
                <a:sym typeface="Caesar Dressing"/>
              </a:rPr>
              <a:t>. </a:t>
            </a:r>
            <a:endParaRPr sz="1600" dirty="0">
              <a:solidFill>
                <a:srgbClr val="434343"/>
              </a:solidFill>
              <a:latin typeface="Caesar Dressing"/>
              <a:ea typeface="Caesar Dressing"/>
              <a:cs typeface="Caesar Dressing"/>
              <a:sym typeface="Caesar Dressing"/>
            </a:endParaRPr>
          </a:p>
        </p:txBody>
      </p:sp>
      <p:pic>
        <p:nvPicPr>
          <p:cNvPr id="3" name="Picture 2">
            <a:extLst>
              <a:ext uri="{FF2B5EF4-FFF2-40B4-BE49-F238E27FC236}">
                <a16:creationId xmlns:a16="http://schemas.microsoft.com/office/drawing/2014/main" id="{6B04981B-7107-6902-9F70-C9E48D3B4FBD}"/>
              </a:ext>
            </a:extLst>
          </p:cNvPr>
          <p:cNvPicPr>
            <a:picLocks noChangeAspect="1"/>
          </p:cNvPicPr>
          <p:nvPr/>
        </p:nvPicPr>
        <p:blipFill>
          <a:blip r:embed="rId3"/>
          <a:stretch>
            <a:fillRect/>
          </a:stretch>
        </p:blipFill>
        <p:spPr>
          <a:xfrm>
            <a:off x="1878096" y="2150400"/>
            <a:ext cx="5387807" cy="229761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Bierstadt" panose="020B0004020202020204" pitchFamily="34" charset="0"/>
                <a:ea typeface="Caesar Dressing"/>
                <a:cs typeface="Caesar Dressing"/>
                <a:sym typeface="Caesar Dressing"/>
              </a:rPr>
              <a:t>Problem</a:t>
            </a:r>
            <a:r>
              <a:rPr lang="en-GB" sz="3020" dirty="0">
                <a:solidFill>
                  <a:srgbClr val="FCBF49"/>
                </a:solidFill>
                <a:latin typeface="Caesar Dressing"/>
                <a:ea typeface="Caesar Dressing"/>
                <a:cs typeface="Caesar Dressing"/>
                <a:sym typeface="Caesar Dressing"/>
              </a:rPr>
              <a:t> </a:t>
            </a:r>
            <a:r>
              <a:rPr lang="en-GB" sz="3020" dirty="0">
                <a:solidFill>
                  <a:srgbClr val="FCBF49"/>
                </a:solidFill>
                <a:latin typeface="Bierstadt" panose="020B0004020202020204" pitchFamily="34" charset="0"/>
                <a:ea typeface="Caesar Dressing"/>
                <a:cs typeface="Caesar Dressing"/>
                <a:sym typeface="Caesar Dressing"/>
              </a:rPr>
              <a:t>STATEMENT</a:t>
            </a:r>
            <a:r>
              <a:rPr lang="en-GB" sz="3020" dirty="0">
                <a:solidFill>
                  <a:srgbClr val="FCBF49"/>
                </a:solidFill>
                <a:latin typeface="Caesar Dressing"/>
                <a:ea typeface="Caesar Dressing"/>
                <a:cs typeface="Caesar Dressing"/>
                <a:sym typeface="Caesar Dressing"/>
              </a:rPr>
              <a:t>.</a:t>
            </a:r>
            <a:endParaRPr sz="3020" dirty="0">
              <a:solidFill>
                <a:srgbClr val="FCBF49"/>
              </a:solidFill>
              <a:latin typeface="Caesar Dressing"/>
              <a:ea typeface="Caesar Dressing"/>
              <a:cs typeface="Caesar Dressing"/>
              <a:sym typeface="Caesar Dressing"/>
            </a:endParaRPr>
          </a:p>
        </p:txBody>
      </p:sp>
      <p:sp>
        <p:nvSpPr>
          <p:cNvPr id="85" name="Google Shape;85;p17"/>
          <p:cNvSpPr txBox="1">
            <a:spLocks noGrp="1"/>
          </p:cNvSpPr>
          <p:nvPr>
            <p:ph type="body" idx="1"/>
          </p:nvPr>
        </p:nvSpPr>
        <p:spPr>
          <a:xfrm>
            <a:off x="311700" y="1040925"/>
            <a:ext cx="8314500" cy="4173420"/>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Book Antiqua" panose="02040602050305030304" pitchFamily="18" charset="0"/>
                <a:ea typeface="Caesar Dressing"/>
                <a:cs typeface="Caesar Dressing"/>
                <a:sym typeface="Caesar Dressing"/>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endParaRPr sz="1600" dirty="0">
              <a:solidFill>
                <a:srgbClr val="434343"/>
              </a:solidFill>
              <a:latin typeface="Book Antiqua" panose="02040602050305030304" pitchFamily="18" charset="0"/>
              <a:ea typeface="Caesar Dressing"/>
              <a:cs typeface="Caesar Dressing"/>
              <a:sym typeface="Caesar Dressing"/>
            </a:endParaRPr>
          </a:p>
          <a:p>
            <a:pPr marL="0" lvl="0" indent="457200" algn="l" rtl="0">
              <a:spcBef>
                <a:spcPts val="1200"/>
              </a:spcBef>
              <a:spcAft>
                <a:spcPts val="1200"/>
              </a:spcAft>
              <a:buNone/>
            </a:pPr>
            <a:r>
              <a:rPr lang="en-GB" sz="1600" dirty="0">
                <a:solidFill>
                  <a:srgbClr val="434343"/>
                </a:solidFill>
                <a:latin typeface="Book Antiqua" panose="02040602050305030304" pitchFamily="18" charset="0"/>
                <a:ea typeface="Caesar Dressing"/>
                <a:cs typeface="Caesar Dressing"/>
                <a:sym typeface="Caesar Dressing"/>
              </a:rPr>
              <a:t>Online hate, described as abusive language, aggression, cyberbullying, hatefulness and many others has been identified as a major threat on online social media platforms. Social media platforms are the most prominent grounds for such toxic behaviour.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sz="1600" dirty="0">
              <a:solidFill>
                <a:srgbClr val="434343"/>
              </a:solidFill>
              <a:latin typeface="Book Antiqua" panose="02040602050305030304" pitchFamily="18" charset="0"/>
              <a:ea typeface="Caesar Dressing"/>
              <a:cs typeface="Caesar Dressing"/>
              <a:sym typeface="Caesar Dressing"/>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xfrm>
            <a:off x="365077" y="445025"/>
            <a:ext cx="841384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0D47A1"/>
                </a:solidFill>
                <a:latin typeface="Biome" panose="020B0503030204020804" pitchFamily="34" charset="0"/>
                <a:ea typeface="Caesar Dressing"/>
                <a:cs typeface="Biome" panose="020B0503030204020804" pitchFamily="34" charset="0"/>
                <a:sym typeface="Caesar Dressing"/>
              </a:rPr>
              <a:t>Saving the model</a:t>
            </a:r>
            <a:endParaRPr sz="3011" dirty="0">
              <a:solidFill>
                <a:srgbClr val="0D47A1"/>
              </a:solidFill>
              <a:latin typeface="Biome" panose="020B0503030204020804" pitchFamily="34" charset="0"/>
              <a:ea typeface="Caesar Dressing"/>
              <a:cs typeface="Biome" panose="020B0503030204020804" pitchFamily="34" charset="0"/>
              <a:sym typeface="Caesar Dressing"/>
            </a:endParaRPr>
          </a:p>
        </p:txBody>
      </p:sp>
      <p:pic>
        <p:nvPicPr>
          <p:cNvPr id="3" name="Picture 2">
            <a:extLst>
              <a:ext uri="{FF2B5EF4-FFF2-40B4-BE49-F238E27FC236}">
                <a16:creationId xmlns:a16="http://schemas.microsoft.com/office/drawing/2014/main" id="{CA40AE0C-4FE4-0323-4FA9-FED8276DD0D2}"/>
              </a:ext>
            </a:extLst>
          </p:cNvPr>
          <p:cNvPicPr>
            <a:picLocks noChangeAspect="1"/>
          </p:cNvPicPr>
          <p:nvPr/>
        </p:nvPicPr>
        <p:blipFill>
          <a:blip r:embed="rId3"/>
          <a:stretch>
            <a:fillRect/>
          </a:stretch>
        </p:blipFill>
        <p:spPr>
          <a:xfrm>
            <a:off x="2092272" y="1192010"/>
            <a:ext cx="6059836" cy="394028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xfrm>
            <a:off x="2332494" y="445025"/>
            <a:ext cx="649980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Biome" panose="020B0503030204020804" pitchFamily="34" charset="0"/>
                <a:ea typeface="Caesar Dressing"/>
                <a:cs typeface="Biome" panose="020B0503030204020804" pitchFamily="34" charset="0"/>
                <a:sym typeface="Caesar Dressing"/>
              </a:rPr>
              <a:t>CONCLUSION</a:t>
            </a:r>
            <a:endParaRPr sz="3011" dirty="0">
              <a:solidFill>
                <a:srgbClr val="D62828"/>
              </a:solidFill>
              <a:latin typeface="Biome" panose="020B0503030204020804" pitchFamily="34" charset="0"/>
              <a:ea typeface="Caesar Dressing"/>
              <a:cs typeface="Biome" panose="020B0503030204020804" pitchFamily="34" charset="0"/>
              <a:sym typeface="Caesar Dressing"/>
            </a:endParaRPr>
          </a:p>
        </p:txBody>
      </p:sp>
      <p:sp>
        <p:nvSpPr>
          <p:cNvPr id="351" name="Google Shape;351;p57"/>
          <p:cNvSpPr txBox="1">
            <a:spLocks noGrp="1"/>
          </p:cNvSpPr>
          <p:nvPr>
            <p:ph type="body" idx="1"/>
          </p:nvPr>
        </p:nvSpPr>
        <p:spPr>
          <a:xfrm>
            <a:off x="311700" y="1152475"/>
            <a:ext cx="8520600" cy="3348579"/>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dirty="0">
                <a:solidFill>
                  <a:srgbClr val="434343"/>
                </a:solidFill>
                <a:highlight>
                  <a:srgbClr val="FFFFFF"/>
                </a:highlight>
                <a:latin typeface="Bookman Old Style" panose="02050604050505020204" pitchFamily="18" charset="0"/>
                <a:ea typeface="Caesar Dressing"/>
                <a:cs typeface="Caesar Dressing"/>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cyberbullying.</a:t>
            </a:r>
            <a:endParaRPr sz="1600" dirty="0">
              <a:solidFill>
                <a:srgbClr val="434343"/>
              </a:solidFill>
              <a:highlight>
                <a:srgbClr val="FFFFFF"/>
              </a:highlight>
              <a:latin typeface="Bookman Old Style" panose="02050604050505020204" pitchFamily="18" charset="0"/>
              <a:ea typeface="Caesar Dressing"/>
              <a:cs typeface="Caesar Dressing"/>
              <a:sym typeface="Caesar Dressing"/>
            </a:endParaRPr>
          </a:p>
          <a:p>
            <a:pPr marL="0" lvl="0" indent="0" algn="l" rtl="0">
              <a:lnSpc>
                <a:spcPct val="115000"/>
              </a:lnSpc>
              <a:spcBef>
                <a:spcPts val="1200"/>
              </a:spcBef>
              <a:spcAft>
                <a:spcPts val="0"/>
              </a:spcAft>
              <a:buNone/>
            </a:pPr>
            <a:r>
              <a:rPr lang="en-GB" sz="1600" dirty="0">
                <a:solidFill>
                  <a:srgbClr val="434343"/>
                </a:solidFill>
                <a:highlight>
                  <a:srgbClr val="FFFFFF"/>
                </a:highlight>
                <a:latin typeface="Bookman Old Style" panose="02050604050505020204" pitchFamily="18" charset="0"/>
                <a:ea typeface="Caesar Dressing"/>
                <a:cs typeface="Caesar Dressing"/>
                <a:sym typeface="Caesar Dressing"/>
              </a:rPr>
              <a:t>From this dataset we were able to understand the idea of Natural Language Processing using machine learning models. This model helps us to understand whether the online comments are malignant or non malignant.</a:t>
            </a:r>
            <a:endParaRPr sz="1600" dirty="0">
              <a:solidFill>
                <a:srgbClr val="434343"/>
              </a:solidFill>
              <a:highlight>
                <a:srgbClr val="FFFFFF"/>
              </a:highlight>
              <a:latin typeface="Bookman Old Style" panose="02050604050505020204" pitchFamily="18" charset="0"/>
              <a:ea typeface="Caesar Dressing"/>
              <a:cs typeface="Caesar Dressing"/>
              <a:sym typeface="Caesar Dressing"/>
            </a:endParaRPr>
          </a:p>
          <a:p>
            <a:pPr marL="0" lvl="0" indent="0" algn="l" rtl="0">
              <a:lnSpc>
                <a:spcPct val="115000"/>
              </a:lnSpc>
              <a:spcBef>
                <a:spcPts val="1200"/>
              </a:spcBef>
              <a:spcAft>
                <a:spcPts val="1200"/>
              </a:spcAft>
              <a:buNone/>
            </a:pPr>
            <a:r>
              <a:rPr lang="en-GB" sz="1600" dirty="0">
                <a:solidFill>
                  <a:srgbClr val="434343"/>
                </a:solidFill>
                <a:highlight>
                  <a:srgbClr val="FFFFFF"/>
                </a:highlight>
                <a:latin typeface="Bookman Old Style" panose="02050604050505020204" pitchFamily="18" charset="0"/>
                <a:ea typeface="Caesar Dressing"/>
                <a:cs typeface="Caesar Dressing"/>
                <a:sym typeface="Caesar Dressing"/>
              </a:rPr>
              <a:t>We have mentioned step by step procedure to </a:t>
            </a:r>
            <a:r>
              <a:rPr lang="en-GB" sz="1600" dirty="0" err="1">
                <a:solidFill>
                  <a:srgbClr val="434343"/>
                </a:solidFill>
                <a:highlight>
                  <a:srgbClr val="FFFFFF"/>
                </a:highlight>
                <a:latin typeface="Bookman Old Style" panose="02050604050505020204" pitchFamily="18" charset="0"/>
                <a:ea typeface="Caesar Dressing"/>
                <a:cs typeface="Caesar Dressing"/>
                <a:sym typeface="Caesar Dressing"/>
              </a:rPr>
              <a:t>analyze</a:t>
            </a:r>
            <a:r>
              <a:rPr lang="en-GB" sz="1600" dirty="0">
                <a:solidFill>
                  <a:srgbClr val="434343"/>
                </a:solidFill>
                <a:highlight>
                  <a:srgbClr val="FFFFFF"/>
                </a:highlight>
                <a:latin typeface="Bookman Old Style" panose="02050604050505020204" pitchFamily="18" charset="0"/>
                <a:ea typeface="Caesar Dressing"/>
                <a:cs typeface="Caesar Dressing"/>
                <a:sym typeface="Caesar Dressing"/>
              </a:rPr>
              <a:t> the data and checked the correlation between label and feature.</a:t>
            </a:r>
            <a:endParaRPr sz="1600" dirty="0">
              <a:solidFill>
                <a:srgbClr val="434343"/>
              </a:solidFill>
              <a:latin typeface="Bookman Old Style" panose="02050604050505020204" pitchFamily="18" charset="0"/>
              <a:ea typeface="Caesar Dressing"/>
              <a:cs typeface="Caesar Dressing"/>
              <a:sym typeface="Caesar Dressing"/>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xfrm>
            <a:off x="2535706" y="47602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Biome" panose="020B0503030204020804" pitchFamily="34" charset="0"/>
                <a:ea typeface="Caesar Dressing"/>
                <a:cs typeface="Biome" panose="020B0503030204020804" pitchFamily="34" charset="0"/>
                <a:sym typeface="Caesar Dressing"/>
              </a:rPr>
              <a:t>CONCLUSION</a:t>
            </a:r>
            <a:endParaRPr sz="3011" dirty="0">
              <a:solidFill>
                <a:srgbClr val="D62828"/>
              </a:solidFill>
              <a:latin typeface="Caesar Dressing"/>
              <a:ea typeface="Caesar Dressing"/>
              <a:cs typeface="Caesar Dressing"/>
              <a:sym typeface="Caesar Dressing"/>
            </a:endParaRPr>
          </a:p>
        </p:txBody>
      </p:sp>
      <p:sp>
        <p:nvSpPr>
          <p:cNvPr id="357" name="Google Shape;357;p58"/>
          <p:cNvSpPr txBox="1">
            <a:spLocks noGrp="1"/>
          </p:cNvSpPr>
          <p:nvPr>
            <p:ph type="body" idx="1"/>
          </p:nvPr>
        </p:nvSpPr>
        <p:spPr>
          <a:xfrm>
            <a:off x="311700" y="1152475"/>
            <a:ext cx="8520600" cy="1908184"/>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ookman Old Style" panose="02050604050505020204" pitchFamily="18" charset="0"/>
                <a:ea typeface="Caesar Dressing"/>
                <a:cs typeface="Caesar Dressing"/>
                <a:sym typeface="Caesar Dressing"/>
              </a:rPr>
              <a:t>We got the Logistic Regression Model as the best model and performed hyper parameter tuning using the best parameters of Logistic Regression.</a:t>
            </a:r>
            <a:endParaRPr sz="1600" dirty="0">
              <a:solidFill>
                <a:srgbClr val="434343"/>
              </a:solidFill>
              <a:latin typeface="Bookman Old Style" panose="02050604050505020204" pitchFamily="18"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ookman Old Style" panose="02050604050505020204" pitchFamily="18" charset="0"/>
                <a:ea typeface="Caesar Dressing"/>
                <a:cs typeface="Caesar Dressing"/>
                <a:sym typeface="Caesar Dressing"/>
              </a:rPr>
              <a:t>After that we saved the model in a pickle with a filename in order to use whenever we require. Then we loaded the saved file and predicted the values for test data. Further we saved the predicted values test data into a csv file</a:t>
            </a:r>
            <a:r>
              <a:rPr lang="en-GB" sz="1600" dirty="0">
                <a:solidFill>
                  <a:srgbClr val="434343"/>
                </a:solidFill>
                <a:latin typeface="Caesar Dressing"/>
                <a:ea typeface="Caesar Dressing"/>
                <a:cs typeface="Caesar Dressing"/>
                <a:sym typeface="Caesar Dressing"/>
              </a:rPr>
              <a:t>.</a:t>
            </a:r>
            <a:endParaRPr sz="1600" dirty="0">
              <a:solidFill>
                <a:srgbClr val="434343"/>
              </a:solidFill>
              <a:latin typeface="Caesar Dressing"/>
              <a:ea typeface="Caesar Dressing"/>
              <a:cs typeface="Caesar Dressing"/>
              <a:sym typeface="Caesar Dressing"/>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1487836" y="343927"/>
            <a:ext cx="7344463"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Berlin Sans FB Demi" panose="020E0802020502020306" pitchFamily="34" charset="0"/>
                <a:ea typeface="Caesar Dressing"/>
                <a:cs typeface="Caesar Dressing"/>
                <a:sym typeface="Caesar Dressing"/>
              </a:rPr>
              <a:t>Problem STATEMENT.</a:t>
            </a:r>
            <a:endParaRPr sz="3020" dirty="0">
              <a:solidFill>
                <a:srgbClr val="FCBF49"/>
              </a:solidFill>
              <a:latin typeface="Berlin Sans FB Demi" panose="020E0802020502020306" pitchFamily="34" charset="0"/>
              <a:ea typeface="Caesar Dressing"/>
              <a:cs typeface="Caesar Dressing"/>
              <a:sym typeface="Caesar Dressing"/>
            </a:endParaRPr>
          </a:p>
        </p:txBody>
      </p:sp>
      <p:sp>
        <p:nvSpPr>
          <p:cNvPr id="91" name="Google Shape;91;p18"/>
          <p:cNvSpPr txBox="1">
            <a:spLocks noGrp="1"/>
          </p:cNvSpPr>
          <p:nvPr>
            <p:ph type="body" idx="1"/>
          </p:nvPr>
        </p:nvSpPr>
        <p:spPr>
          <a:xfrm>
            <a:off x="311700" y="1152475"/>
            <a:ext cx="8314500" cy="2037451"/>
          </a:xfrm>
          <a:prstGeom prst="rect">
            <a:avLst/>
          </a:prstGeom>
        </p:spPr>
        <p:txBody>
          <a:bodyPr spcFirstLastPara="1" wrap="square" lIns="91425" tIns="91425" rIns="91425" bIns="91425" anchor="t" anchorCtr="0">
            <a:spAutoFit/>
          </a:bodyPr>
          <a:lstStyle/>
          <a:p>
            <a:pPr marL="0" lvl="0" indent="457200" algn="l" rtl="0">
              <a:spcBef>
                <a:spcPts val="0"/>
              </a:spcBef>
              <a:spcAft>
                <a:spcPts val="1200"/>
              </a:spcAft>
              <a:buNone/>
            </a:pPr>
            <a:r>
              <a:rPr lang="en-GB" sz="1600" dirty="0">
                <a:solidFill>
                  <a:srgbClr val="434343"/>
                </a:solidFill>
                <a:latin typeface="Bookman Old Style" panose="02050604050505020204" pitchFamily="18" charset="0"/>
                <a:ea typeface="Caesar Dressing"/>
                <a:cs typeface="Caesar Dressing"/>
                <a:sym typeface="Caesar Dressing"/>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sz="1600" dirty="0">
              <a:solidFill>
                <a:srgbClr val="434343"/>
              </a:solidFill>
              <a:latin typeface="Bookman Old Style" panose="02050604050505020204" pitchFamily="18" charset="0"/>
              <a:ea typeface="Caesar Dressing"/>
              <a:cs typeface="Caesar Dressing"/>
              <a:sym typeface="Caesar Dressing"/>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1573077" y="341778"/>
            <a:ext cx="6114081" cy="8106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0D47A1"/>
                </a:solidFill>
                <a:latin typeface="Bookman Old Style" panose="02050604050505020204" pitchFamily="18" charset="0"/>
                <a:ea typeface="Caesar Dressing"/>
                <a:cs typeface="Caesar Dressing"/>
                <a:sym typeface="Caesar Dressing"/>
              </a:rPr>
              <a:t>Problem UNDERSTANDING.</a:t>
            </a:r>
            <a:endParaRPr sz="3020" dirty="0">
              <a:solidFill>
                <a:srgbClr val="0D47A1"/>
              </a:solidFill>
              <a:latin typeface="Bookman Old Style" panose="02050604050505020204" pitchFamily="18" charset="0"/>
              <a:ea typeface="Caesar Dressing"/>
              <a:cs typeface="Caesar Dressing"/>
              <a:sym typeface="Caesar Dressing"/>
            </a:endParaRPr>
          </a:p>
        </p:txBody>
      </p:sp>
      <p:sp>
        <p:nvSpPr>
          <p:cNvPr id="97" name="Google Shape;97;p19"/>
          <p:cNvSpPr txBox="1">
            <a:spLocks noGrp="1"/>
          </p:cNvSpPr>
          <p:nvPr>
            <p:ph type="body" idx="1"/>
          </p:nvPr>
        </p:nvSpPr>
        <p:spPr>
          <a:xfrm>
            <a:off x="311700" y="1152475"/>
            <a:ext cx="8314500" cy="3607111"/>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Berlin Sans FB Demi" panose="020E0802020502020306" pitchFamily="34" charset="0"/>
                <a:ea typeface="Caesar Dressing"/>
                <a:cs typeface="Caesar Dressing"/>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dirty="0">
              <a:solidFill>
                <a:srgbClr val="434343"/>
              </a:solidFill>
              <a:latin typeface="Berlin Sans FB Demi" panose="020E0802020502020306" pitchFamily="34" charset="0"/>
              <a:ea typeface="Caesar Dressing"/>
              <a:cs typeface="Caesar Dressing"/>
              <a:sym typeface="Caesar Dressing"/>
            </a:endParaRPr>
          </a:p>
          <a:p>
            <a:pPr marL="0" lvl="0" indent="0" algn="l" rtl="0">
              <a:spcBef>
                <a:spcPts val="1200"/>
              </a:spcBef>
              <a:spcAft>
                <a:spcPts val="1200"/>
              </a:spcAft>
              <a:buClr>
                <a:schemeClr val="dk1"/>
              </a:buClr>
              <a:buSzPts val="1100"/>
              <a:buFont typeface="Arial"/>
              <a:buNone/>
            </a:pPr>
            <a:r>
              <a:rPr lang="en-GB" sz="1600" dirty="0">
                <a:solidFill>
                  <a:srgbClr val="434343"/>
                </a:solidFill>
                <a:latin typeface="Berlin Sans FB Demi" panose="020E0802020502020306" pitchFamily="34" charset="0"/>
                <a:ea typeface="Caesar Dressing"/>
                <a:cs typeface="Caesar Dressing"/>
                <a:sym typeface="Caesar Dressing"/>
              </a:rPr>
              <a:t>The result of such activities can be dangerous. It gives mental trauma to the victims making their lives miserable. People who are not well aware of mental health online hate or cyberbullying become life threatening for them. Such cases are also at rise. It is also taking its toll on religions. Each and every day we can see an incident of fighting between people of different communities or religions due to offensive social media posts.</a:t>
            </a:r>
            <a:endParaRPr sz="1600" dirty="0">
              <a:solidFill>
                <a:srgbClr val="434343"/>
              </a:solidFill>
              <a:latin typeface="Berlin Sans FB Demi" panose="020E0802020502020306" pitchFamily="34" charset="0"/>
              <a:ea typeface="Caesar Dressing"/>
              <a:cs typeface="Caesar Dressing"/>
              <a:sym typeface="Caesar Dressing"/>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43927"/>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D62828"/>
                </a:solidFill>
                <a:latin typeface="Bernard MT Condensed" panose="02050806060905020404" pitchFamily="18" charset="0"/>
                <a:ea typeface="Caesar Dressing"/>
                <a:cs typeface="Caesar Dressing"/>
                <a:sym typeface="Caesar Dressing"/>
              </a:rPr>
              <a:t>Importance of Malignant Comments Classifier.</a:t>
            </a:r>
            <a:endParaRPr sz="3020" dirty="0">
              <a:solidFill>
                <a:srgbClr val="D62828"/>
              </a:solidFill>
              <a:latin typeface="Bernard MT Condensed" panose="02050806060905020404" pitchFamily="18" charset="0"/>
              <a:ea typeface="Caesar Dressing"/>
              <a:cs typeface="Caesar Dressing"/>
              <a:sym typeface="Caesar Dressing"/>
            </a:endParaRPr>
          </a:p>
        </p:txBody>
      </p:sp>
      <p:sp>
        <p:nvSpPr>
          <p:cNvPr id="103" name="Google Shape;103;p20"/>
          <p:cNvSpPr txBox="1">
            <a:spLocks noGrp="1"/>
          </p:cNvSpPr>
          <p:nvPr>
            <p:ph type="body" idx="1"/>
          </p:nvPr>
        </p:nvSpPr>
        <p:spPr>
          <a:xfrm>
            <a:off x="311700" y="1065725"/>
            <a:ext cx="8314500" cy="3607111"/>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Bierstadt" panose="020B0004020202020204" pitchFamily="34" charset="0"/>
                <a:ea typeface="Caesar Dressing"/>
                <a:cs typeface="Caesar Dressing"/>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abuse in an automated fashion is inherently an NLP task (Natural Language Processing). Text Classification is a great point for NLP. </a:t>
            </a:r>
            <a:endParaRPr sz="1600" dirty="0">
              <a:solidFill>
                <a:srgbClr val="434343"/>
              </a:solidFill>
              <a:latin typeface="Bierstadt" panose="020B0004020202020204" pitchFamily="34" charset="0"/>
              <a:ea typeface="Caesar Dressing"/>
              <a:cs typeface="Caesar Dressing"/>
              <a:sym typeface="Caesar Dressing"/>
            </a:endParaRPr>
          </a:p>
          <a:p>
            <a:pPr marL="0" lvl="0" indent="457200" algn="l" rtl="0">
              <a:spcBef>
                <a:spcPts val="1200"/>
              </a:spcBef>
              <a:spcAft>
                <a:spcPts val="1200"/>
              </a:spcAft>
              <a:buNone/>
            </a:pPr>
            <a:r>
              <a:rPr lang="en-GB" sz="1600" dirty="0">
                <a:solidFill>
                  <a:srgbClr val="434343"/>
                </a:solidFill>
                <a:latin typeface="Bierstadt" panose="020B0004020202020204" pitchFamily="34" charset="0"/>
                <a:ea typeface="Caesar Dressing"/>
                <a:cs typeface="Caesar Dressing"/>
                <a:sym typeface="Caesar Dressing"/>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cyberbullying.</a:t>
            </a:r>
            <a:endParaRPr sz="1600" dirty="0">
              <a:solidFill>
                <a:srgbClr val="434343"/>
              </a:solidFill>
              <a:latin typeface="Bierstadt" panose="020B0004020202020204" pitchFamily="34" charset="0"/>
              <a:ea typeface="Caesar Dressing"/>
              <a:cs typeface="Caesar Dressing"/>
              <a:sym typeface="Caesar Dressing"/>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65945" y="4162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77F00"/>
                </a:solidFill>
                <a:latin typeface="Bernard MT Condensed" panose="02050806060905020404" pitchFamily="18" charset="0"/>
                <a:ea typeface="Caesar Dressing"/>
                <a:cs typeface="Caesar Dressing"/>
                <a:sym typeface="Caesar Dressing"/>
              </a:rPr>
              <a:t>Exploratory Data Analysis.</a:t>
            </a:r>
            <a:endParaRPr sz="3020" dirty="0">
              <a:solidFill>
                <a:srgbClr val="F77F00"/>
              </a:solidFill>
              <a:latin typeface="Bernard MT Condensed" panose="02050806060905020404" pitchFamily="18" charset="0"/>
              <a:ea typeface="Caesar Dressing"/>
              <a:cs typeface="Caesar Dressing"/>
              <a:sym typeface="Caesar Dressing"/>
            </a:endParaRPr>
          </a:p>
        </p:txBody>
      </p:sp>
      <p:sp>
        <p:nvSpPr>
          <p:cNvPr id="109" name="Google Shape;109;p21"/>
          <p:cNvSpPr txBox="1">
            <a:spLocks noGrp="1"/>
          </p:cNvSpPr>
          <p:nvPr>
            <p:ph type="body" idx="1"/>
          </p:nvPr>
        </p:nvSpPr>
        <p:spPr>
          <a:xfrm>
            <a:off x="311700" y="1065725"/>
            <a:ext cx="8314500" cy="3299334"/>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Importing necessary libraries and importing the Train &amp; Test datasets.</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Checked some statistical information like shape, number of unique values present, info, finding zero values etc on both the datasets.</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Checked for null values and did not find any null values In both datasets. And removed Id.</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Conducted some feature engineering and created new columns viz label: which contain both good and bad comments which is the sum of all the labels, </a:t>
            </a:r>
            <a:r>
              <a:rPr lang="en-GB" sz="1600" dirty="0" err="1">
                <a:solidFill>
                  <a:srgbClr val="434343"/>
                </a:solidFill>
                <a:latin typeface="Bookman Old Style" panose="02050604050505020204" pitchFamily="18" charset="0"/>
                <a:ea typeface="Caesar Dressing"/>
                <a:cs typeface="Caesar Dressing"/>
                <a:sym typeface="Caesar Dressing"/>
              </a:rPr>
              <a:t>comment_length</a:t>
            </a:r>
            <a:r>
              <a:rPr lang="en-GB" sz="1600" dirty="0">
                <a:solidFill>
                  <a:srgbClr val="434343"/>
                </a:solidFill>
                <a:latin typeface="Bookman Old Style" panose="02050604050505020204" pitchFamily="18" charset="0"/>
                <a:ea typeface="Caesar Dressing"/>
                <a:cs typeface="Caesar Dressing"/>
                <a:sym typeface="Caesar Dressing"/>
              </a:rPr>
              <a:t>: which contains the length of comment text.</a:t>
            </a:r>
            <a:endParaRPr sz="1600" dirty="0">
              <a:solidFill>
                <a:srgbClr val="434343"/>
              </a:solidFill>
              <a:latin typeface="Bookman Old Style" panose="020506040505050202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man Old Style" panose="02050604050505020204" pitchFamily="18" charset="0"/>
                <a:ea typeface="Caesar Dressing"/>
                <a:cs typeface="Caesar Dressing"/>
                <a:sym typeface="Caesar Dressing"/>
              </a:rPr>
              <a:t>Visualized each feature using seaborn and matplotlib libraries by plotting categorical plots like pie plot, count plot, distribution plot and word cloud for each label.</a:t>
            </a:r>
            <a:endParaRPr sz="1600" dirty="0">
              <a:solidFill>
                <a:srgbClr val="434343"/>
              </a:solidFill>
              <a:latin typeface="Bookman Old Style" panose="02050604050505020204" pitchFamily="18" charset="0"/>
              <a:ea typeface="Caesar Dressing"/>
              <a:cs typeface="Caesar Dressing"/>
              <a:sym typeface="Caesar Dressin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77F00"/>
                </a:solidFill>
                <a:latin typeface="Berlin Sans FB Demi" panose="020E0802020502020306" pitchFamily="34" charset="0"/>
                <a:ea typeface="Caesar Dressing"/>
                <a:cs typeface="Caesar Dressing"/>
                <a:sym typeface="Caesar Dressing"/>
              </a:rPr>
              <a:t>Exploratory Data Analysis</a:t>
            </a:r>
            <a:r>
              <a:rPr lang="en-GB" sz="3020" dirty="0">
                <a:solidFill>
                  <a:srgbClr val="F77F00"/>
                </a:solidFill>
                <a:latin typeface="Caesar Dressing"/>
                <a:ea typeface="Caesar Dressing"/>
                <a:cs typeface="Caesar Dressing"/>
                <a:sym typeface="Caesar Dressing"/>
              </a:rPr>
              <a:t>.</a:t>
            </a:r>
            <a:endParaRPr sz="3020" dirty="0">
              <a:solidFill>
                <a:srgbClr val="F77F00"/>
              </a:solidFill>
              <a:latin typeface="Caesar Dressing"/>
              <a:ea typeface="Caesar Dressing"/>
              <a:cs typeface="Caesar Dressing"/>
              <a:sym typeface="Caesar Dressing"/>
            </a:endParaRPr>
          </a:p>
        </p:txBody>
      </p:sp>
      <p:sp>
        <p:nvSpPr>
          <p:cNvPr id="115" name="Google Shape;115;p22"/>
          <p:cNvSpPr txBox="1">
            <a:spLocks noGrp="1"/>
          </p:cNvSpPr>
          <p:nvPr>
            <p:ph type="body" idx="1"/>
          </p:nvPr>
        </p:nvSpPr>
        <p:spPr>
          <a:xfrm>
            <a:off x="311700" y="1065725"/>
            <a:ext cx="8314500" cy="2449871"/>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 Antiqua" panose="02040602050305030304" pitchFamily="18" charset="0"/>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Book Antiqua" panose="020406020503050303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 Antiqua" panose="02040602050305030304" pitchFamily="18" charset="0"/>
                <a:ea typeface="Caesar Dressing"/>
                <a:cs typeface="Caesar Dressing"/>
                <a:sym typeface="Caesar Dressing"/>
              </a:rPr>
              <a:t>Then created new column as </a:t>
            </a:r>
            <a:r>
              <a:rPr lang="en-GB" sz="1600" dirty="0" err="1">
                <a:solidFill>
                  <a:srgbClr val="434343"/>
                </a:solidFill>
                <a:latin typeface="Book Antiqua" panose="02040602050305030304" pitchFamily="18" charset="0"/>
                <a:ea typeface="Caesar Dressing"/>
                <a:cs typeface="Caesar Dressing"/>
                <a:sym typeface="Caesar Dressing"/>
              </a:rPr>
              <a:t>clean_length</a:t>
            </a:r>
            <a:r>
              <a:rPr lang="en-GB" sz="1600" dirty="0">
                <a:solidFill>
                  <a:srgbClr val="434343"/>
                </a:solidFill>
                <a:latin typeface="Book Antiqua" panose="02040602050305030304" pitchFamily="18" charset="0"/>
                <a:ea typeface="Caesar Dressing"/>
                <a:cs typeface="Caesar Dressing"/>
                <a:sym typeface="Caesar Dressing"/>
              </a:rPr>
              <a:t> after cleaning the data. </a:t>
            </a:r>
            <a:endParaRPr sz="1600" dirty="0">
              <a:solidFill>
                <a:srgbClr val="434343"/>
              </a:solidFill>
              <a:latin typeface="Book Antiqua" panose="020406020503050303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 Antiqua" panose="02040602050305030304" pitchFamily="18" charset="0"/>
                <a:ea typeface="Caesar Dressing"/>
                <a:cs typeface="Caesar Dressing"/>
                <a:sym typeface="Caesar Dressing"/>
              </a:rPr>
              <a:t>All these steps were done on both train and test datasets. </a:t>
            </a:r>
            <a:endParaRPr sz="1600" dirty="0">
              <a:solidFill>
                <a:srgbClr val="434343"/>
              </a:solidFill>
              <a:latin typeface="Book Antiqua" panose="020406020503050303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 Antiqua" panose="02040602050305030304" pitchFamily="18" charset="0"/>
                <a:ea typeface="Caesar Dressing"/>
                <a:cs typeface="Caesar Dressing"/>
                <a:sym typeface="Caesar Dressing"/>
              </a:rPr>
              <a:t>Checked correlation using heatmap. </a:t>
            </a:r>
            <a:endParaRPr sz="1600" dirty="0">
              <a:solidFill>
                <a:srgbClr val="434343"/>
              </a:solidFill>
              <a:latin typeface="Book Antiqua" panose="020406020503050303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 Antiqua" panose="02040602050305030304" pitchFamily="18" charset="0"/>
                <a:ea typeface="Caesar Dressing"/>
                <a:cs typeface="Caesar Dressing"/>
                <a:sym typeface="Caesar Dressing"/>
              </a:rPr>
              <a:t>After getting a cleaned data used TF-IDF vectorizer.</a:t>
            </a:r>
            <a:endParaRPr sz="1600" dirty="0">
              <a:solidFill>
                <a:srgbClr val="434343"/>
              </a:solidFill>
              <a:latin typeface="Book Antiqua" panose="02040602050305030304" pitchFamily="18"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ook Antiqua" panose="02040602050305030304" pitchFamily="18" charset="0"/>
                <a:ea typeface="Caesar Dressing"/>
                <a:cs typeface="Caesar Dressing"/>
                <a:sym typeface="Caesar Dressing"/>
              </a:rPr>
              <a:t>Lastly, proceeded with model building.</a:t>
            </a:r>
            <a:endParaRPr sz="1600" dirty="0">
              <a:solidFill>
                <a:srgbClr val="434343"/>
              </a:solidFill>
              <a:latin typeface="Book Antiqua" panose="02040602050305030304" pitchFamily="18" charset="0"/>
              <a:ea typeface="Caesar Dressing"/>
              <a:cs typeface="Caesar Dressing"/>
              <a:sym typeface="Caesar Dressing"/>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2209</Words>
  <Application>Microsoft Office PowerPoint</Application>
  <PresentationFormat>On-screen Show (16:9)</PresentationFormat>
  <Paragraphs>150</Paragraphs>
  <Slides>42</Slides>
  <Notes>42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Caesar Dressing</vt:lpstr>
      <vt:lpstr>Bernard MT Condensed</vt:lpstr>
      <vt:lpstr>Britannic Bold</vt:lpstr>
      <vt:lpstr>Bookman Old Style</vt:lpstr>
      <vt:lpstr>Arial</vt:lpstr>
      <vt:lpstr>Book Antiqua</vt:lpstr>
      <vt:lpstr>Bierstadt</vt:lpstr>
      <vt:lpstr>Biome</vt:lpstr>
      <vt:lpstr>Berlin Sans FB Demi</vt:lpstr>
      <vt:lpstr>Simple Light</vt:lpstr>
      <vt:lpstr>MALIGNANT COMMENTS CLASSIFIER</vt:lpstr>
      <vt:lpstr>AGENDA.</vt:lpstr>
      <vt:lpstr>OVERVIEW.</vt:lpstr>
      <vt:lpstr>Problem STATEMENT.</vt:lpstr>
      <vt:lpstr>Problem STATEMENT.</vt:lpstr>
      <vt:lpstr>Problem UNDERSTANDING.</vt:lpstr>
      <vt:lpstr>Importance of Malignant Comments Classifier.</vt:lpstr>
      <vt:lpstr>Exploratory Data Analysis.</vt:lpstr>
      <vt:lpstr>Exploratory Data Analysis.</vt:lpstr>
      <vt:lpstr>VISUALIZATIONS.</vt:lpstr>
      <vt:lpstr>VISUALIZATIONS.</vt:lpstr>
      <vt:lpstr>VISUALIZATIONS.</vt:lpstr>
      <vt:lpstr>VISUALIZATIONS.</vt:lpstr>
      <vt:lpstr>VISUALIZATIONS.</vt:lpstr>
      <vt:lpstr>VISUALIZATIONS.</vt:lpstr>
      <vt:lpstr>VISUALIZATIONS.</vt:lpstr>
      <vt:lpstr>VISUALIZATIONS.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LOGISTIC REGRESSION MODEL.</vt:lpstr>
      <vt:lpstr>DECISION TREE CLASSIFIER MODEL.</vt:lpstr>
      <vt:lpstr>LINEAR SVC MODEL.</vt:lpstr>
      <vt:lpstr>MULTINOMIALNB CLASSIFIER MODEL.</vt:lpstr>
      <vt:lpstr>ADABOOST CLASSIFIER MODEL.</vt:lpstr>
      <vt:lpstr>XGBoost CLASSIFIER MODEL.</vt:lpstr>
      <vt:lpstr>EXTRA TREES CLASSIFIER MODEL.</vt:lpstr>
      <vt:lpstr>Cross ValIdatIon Scores</vt:lpstr>
      <vt:lpstr>HYPER PARAMETER TUNING.</vt:lpstr>
      <vt:lpstr>PowerPoint Presentation</vt:lpstr>
      <vt:lpstr>Saving the model</vt:lpstr>
      <vt:lpstr>Saving the model</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santhosh kumar</dc:creator>
  <cp:lastModifiedBy>A1482</cp:lastModifiedBy>
  <cp:revision>2</cp:revision>
  <dcterms:modified xsi:type="dcterms:W3CDTF">2022-09-09T13:50:23Z</dcterms:modified>
</cp:coreProperties>
</file>