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4" r:id="rId1"/>
  </p:sldMasterIdLst>
  <p:notesMasterIdLst>
    <p:notesMasterId r:id="rId42"/>
  </p:notesMasterIdLst>
  <p:handoutMasterIdLst>
    <p:handoutMasterId r:id="rId43"/>
  </p:handoutMasterIdLst>
  <p:sldIdLst>
    <p:sldId id="595" r:id="rId2"/>
    <p:sldId id="592" r:id="rId3"/>
    <p:sldId id="652" r:id="rId4"/>
    <p:sldId id="599" r:id="rId5"/>
    <p:sldId id="601" r:id="rId6"/>
    <p:sldId id="602" r:id="rId7"/>
    <p:sldId id="628" r:id="rId8"/>
    <p:sldId id="629" r:id="rId9"/>
    <p:sldId id="632" r:id="rId10"/>
    <p:sldId id="633" r:id="rId11"/>
    <p:sldId id="604" r:id="rId12"/>
    <p:sldId id="634" r:id="rId13"/>
    <p:sldId id="653" r:id="rId14"/>
    <p:sldId id="654" r:id="rId15"/>
    <p:sldId id="655" r:id="rId16"/>
    <p:sldId id="656" r:id="rId17"/>
    <p:sldId id="657" r:id="rId18"/>
    <p:sldId id="658" r:id="rId19"/>
    <p:sldId id="659" r:id="rId20"/>
    <p:sldId id="660" r:id="rId21"/>
    <p:sldId id="645" r:id="rId22"/>
    <p:sldId id="644" r:id="rId23"/>
    <p:sldId id="614" r:id="rId24"/>
    <p:sldId id="661" r:id="rId25"/>
    <p:sldId id="662" r:id="rId26"/>
    <p:sldId id="663" r:id="rId27"/>
    <p:sldId id="664" r:id="rId28"/>
    <p:sldId id="665" r:id="rId29"/>
    <p:sldId id="666" r:id="rId30"/>
    <p:sldId id="667" r:id="rId31"/>
    <p:sldId id="668" r:id="rId32"/>
    <p:sldId id="669" r:id="rId33"/>
    <p:sldId id="670" r:id="rId34"/>
    <p:sldId id="671" r:id="rId35"/>
    <p:sldId id="672" r:id="rId36"/>
    <p:sldId id="673" r:id="rId37"/>
    <p:sldId id="674" r:id="rId38"/>
    <p:sldId id="619" r:id="rId39"/>
    <p:sldId id="623" r:id="rId40"/>
    <p:sldId id="627" r:id="rId41"/>
  </p:sldIdLst>
  <p:sldSz cx="9144000" cy="5143500" type="screen16x9"/>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148">
          <p15:clr>
            <a:srgbClr val="A4A3A4"/>
          </p15:clr>
        </p15:guide>
        <p15:guide id="4" pos="4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4A0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2503" autoAdjust="0"/>
  </p:normalViewPr>
  <p:slideViewPr>
    <p:cSldViewPr>
      <p:cViewPr>
        <p:scale>
          <a:sx n="75" d="100"/>
          <a:sy n="75" d="100"/>
        </p:scale>
        <p:origin x="1555" y="413"/>
      </p:cViewPr>
      <p:guideLst>
        <p:guide orient="horz" pos="1620"/>
        <p:guide pos="2880"/>
        <p:guide pos="5148"/>
        <p:guide pos="41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DB98EE-D386-4372-A883-49152E2F16D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F470F24-88C9-4395-864C-41644762ADB7}">
      <dgm:prSet/>
      <dgm:spPr/>
      <dgm:t>
        <a:bodyPr/>
        <a:lstStyle/>
        <a:p>
          <a:r>
            <a:rPr lang="en-US"/>
            <a:t>Many microfinance institutions (MFI), experts and donors are</a:t>
          </a:r>
        </a:p>
      </dgm:t>
    </dgm:pt>
    <dgm:pt modelId="{C97639D7-D2FE-4C6C-B952-128315CEA8D0}" type="parTrans" cxnId="{0635CCFA-770D-4A73-A94F-1B00A4C9A540}">
      <dgm:prSet/>
      <dgm:spPr/>
      <dgm:t>
        <a:bodyPr/>
        <a:lstStyle/>
        <a:p>
          <a:endParaRPr lang="en-US"/>
        </a:p>
      </dgm:t>
    </dgm:pt>
    <dgm:pt modelId="{96D8E387-95C8-4FEB-A1D3-877DDC08E67F}" type="sibTrans" cxnId="{0635CCFA-770D-4A73-A94F-1B00A4C9A540}">
      <dgm:prSet/>
      <dgm:spPr/>
      <dgm:t>
        <a:bodyPr/>
        <a:lstStyle/>
        <a:p>
          <a:endParaRPr lang="en-US"/>
        </a:p>
      </dgm:t>
    </dgm:pt>
    <dgm:pt modelId="{3F624B0F-A1A2-4CDB-9BC9-0C826CA76D68}">
      <dgm:prSet/>
      <dgm:spPr/>
      <dgm:t>
        <a:bodyPr/>
        <a:lstStyle/>
        <a:p>
          <a:r>
            <a:rPr lang="en-US"/>
            <a:t>supporting the idea of using mobile financial services (MFS) which</a:t>
          </a:r>
        </a:p>
      </dgm:t>
    </dgm:pt>
    <dgm:pt modelId="{E2170ACB-2324-48B6-9EFC-0D2151B53D5F}" type="parTrans" cxnId="{9CD6537D-7381-40CB-B50C-8E2F355D39B1}">
      <dgm:prSet/>
      <dgm:spPr/>
      <dgm:t>
        <a:bodyPr/>
        <a:lstStyle/>
        <a:p>
          <a:endParaRPr lang="en-US"/>
        </a:p>
      </dgm:t>
    </dgm:pt>
    <dgm:pt modelId="{355D1EE1-731A-4817-BF61-DC19CC8482F2}" type="sibTrans" cxnId="{9CD6537D-7381-40CB-B50C-8E2F355D39B1}">
      <dgm:prSet/>
      <dgm:spPr/>
      <dgm:t>
        <a:bodyPr/>
        <a:lstStyle/>
        <a:p>
          <a:endParaRPr lang="en-US"/>
        </a:p>
      </dgm:t>
    </dgm:pt>
    <dgm:pt modelId="{74735E0F-416B-4E69-B009-C038D94092F0}">
      <dgm:prSet/>
      <dgm:spPr/>
      <dgm:t>
        <a:bodyPr/>
        <a:lstStyle/>
        <a:p>
          <a:r>
            <a:rPr lang="en-US"/>
            <a:t>they feel are more convenient and efficient, and cost saving, than</a:t>
          </a:r>
        </a:p>
      </dgm:t>
    </dgm:pt>
    <dgm:pt modelId="{84312E64-1AC4-4B55-B8CC-519B3000CCB4}" type="parTrans" cxnId="{F907F9DF-6DDA-4E04-BB82-FE29B35B50E2}">
      <dgm:prSet/>
      <dgm:spPr/>
      <dgm:t>
        <a:bodyPr/>
        <a:lstStyle/>
        <a:p>
          <a:endParaRPr lang="en-US"/>
        </a:p>
      </dgm:t>
    </dgm:pt>
    <dgm:pt modelId="{98F24313-A882-4294-87C3-FFF215445DB4}" type="sibTrans" cxnId="{F907F9DF-6DDA-4E04-BB82-FE29B35B50E2}">
      <dgm:prSet/>
      <dgm:spPr/>
      <dgm:t>
        <a:bodyPr/>
        <a:lstStyle/>
        <a:p>
          <a:endParaRPr lang="en-US"/>
        </a:p>
      </dgm:t>
    </dgm:pt>
    <dgm:pt modelId="{9921604E-916C-4E14-9A25-5EB15340F6F3}">
      <dgm:prSet/>
      <dgm:spPr/>
      <dgm:t>
        <a:bodyPr/>
        <a:lstStyle/>
        <a:p>
          <a:r>
            <a:rPr lang="en-US"/>
            <a:t>the traditional high-touch model used since long for the purpose of</a:t>
          </a:r>
        </a:p>
      </dgm:t>
    </dgm:pt>
    <dgm:pt modelId="{0C295BDE-B021-43DD-BB7C-7B9ED043E399}" type="parTrans" cxnId="{CA25FC4F-55E7-4798-81AE-BDD51328032E}">
      <dgm:prSet/>
      <dgm:spPr/>
      <dgm:t>
        <a:bodyPr/>
        <a:lstStyle/>
        <a:p>
          <a:endParaRPr lang="en-US"/>
        </a:p>
      </dgm:t>
    </dgm:pt>
    <dgm:pt modelId="{F15101CB-3A5F-46D7-8B8E-5CE3F15402D5}" type="sibTrans" cxnId="{CA25FC4F-55E7-4798-81AE-BDD51328032E}">
      <dgm:prSet/>
      <dgm:spPr/>
      <dgm:t>
        <a:bodyPr/>
        <a:lstStyle/>
        <a:p>
          <a:endParaRPr lang="en-US"/>
        </a:p>
      </dgm:t>
    </dgm:pt>
    <dgm:pt modelId="{00083361-36C3-4BF7-8AC8-14EADF89A47A}">
      <dgm:prSet/>
      <dgm:spPr/>
      <dgm:t>
        <a:bodyPr/>
        <a:lstStyle/>
        <a:p>
          <a:r>
            <a:rPr lang="en-US"/>
            <a:t>delivering microfinance services. Though, the MFI industry is</a:t>
          </a:r>
        </a:p>
      </dgm:t>
    </dgm:pt>
    <dgm:pt modelId="{4C4BC539-4725-400E-8FBB-76F9A813C2F1}" type="parTrans" cxnId="{29EC393C-D5EF-4D6C-A97F-6D838F0B0CFF}">
      <dgm:prSet/>
      <dgm:spPr/>
      <dgm:t>
        <a:bodyPr/>
        <a:lstStyle/>
        <a:p>
          <a:endParaRPr lang="en-US"/>
        </a:p>
      </dgm:t>
    </dgm:pt>
    <dgm:pt modelId="{7C8A6544-9F71-44BE-9BD9-14713FDF844A}" type="sibTrans" cxnId="{29EC393C-D5EF-4D6C-A97F-6D838F0B0CFF}">
      <dgm:prSet/>
      <dgm:spPr/>
      <dgm:t>
        <a:bodyPr/>
        <a:lstStyle/>
        <a:p>
          <a:endParaRPr lang="en-US"/>
        </a:p>
      </dgm:t>
    </dgm:pt>
    <dgm:pt modelId="{78C562CD-F1C1-41A3-BBBA-1BFF885E6534}">
      <dgm:prSet/>
      <dgm:spPr/>
      <dgm:t>
        <a:bodyPr/>
        <a:lstStyle/>
        <a:p>
          <a:r>
            <a:rPr lang="en-US"/>
            <a:t>primarily focusing on low income families and are very useful in</a:t>
          </a:r>
        </a:p>
      </dgm:t>
    </dgm:pt>
    <dgm:pt modelId="{81FF4646-CC4B-4E2F-B098-0B31050CEACC}" type="parTrans" cxnId="{40D84281-E19A-425A-9331-EBA3FBB551C8}">
      <dgm:prSet/>
      <dgm:spPr/>
      <dgm:t>
        <a:bodyPr/>
        <a:lstStyle/>
        <a:p>
          <a:endParaRPr lang="en-US"/>
        </a:p>
      </dgm:t>
    </dgm:pt>
    <dgm:pt modelId="{ED78536D-16DC-4CD5-A7F3-25EA10CEFFC3}" type="sibTrans" cxnId="{40D84281-E19A-425A-9331-EBA3FBB551C8}">
      <dgm:prSet/>
      <dgm:spPr/>
      <dgm:t>
        <a:bodyPr/>
        <a:lstStyle/>
        <a:p>
          <a:endParaRPr lang="en-US"/>
        </a:p>
      </dgm:t>
    </dgm:pt>
    <dgm:pt modelId="{FF568F59-4BF7-4BB6-8C00-0C23970CFCC0}">
      <dgm:prSet/>
      <dgm:spPr/>
      <dgm:t>
        <a:bodyPr/>
        <a:lstStyle/>
        <a:p>
          <a:r>
            <a:rPr lang="en-US"/>
            <a:t>such areas, the implementation of MFS has been uneven with both</a:t>
          </a:r>
        </a:p>
      </dgm:t>
    </dgm:pt>
    <dgm:pt modelId="{051C5315-FC70-4CF8-9847-316B41EAFD54}" type="parTrans" cxnId="{F119E2DB-D5CA-448A-9745-AFE00A8D9B75}">
      <dgm:prSet/>
      <dgm:spPr/>
      <dgm:t>
        <a:bodyPr/>
        <a:lstStyle/>
        <a:p>
          <a:endParaRPr lang="en-US"/>
        </a:p>
      </dgm:t>
    </dgm:pt>
    <dgm:pt modelId="{9D6337D0-6FA6-4328-8F67-B582158E62BA}" type="sibTrans" cxnId="{F119E2DB-D5CA-448A-9745-AFE00A8D9B75}">
      <dgm:prSet/>
      <dgm:spPr/>
      <dgm:t>
        <a:bodyPr/>
        <a:lstStyle/>
        <a:p>
          <a:endParaRPr lang="en-US"/>
        </a:p>
      </dgm:t>
    </dgm:pt>
    <dgm:pt modelId="{3B79E9F6-786E-4D03-8085-67D95FE1618A}">
      <dgm:prSet/>
      <dgm:spPr/>
      <dgm:t>
        <a:bodyPr/>
        <a:lstStyle/>
        <a:p>
          <a:r>
            <a:rPr lang="en-US"/>
            <a:t>significant challenges and successes.</a:t>
          </a:r>
        </a:p>
      </dgm:t>
    </dgm:pt>
    <dgm:pt modelId="{D9CCF4DE-ECA1-47AB-8131-3BCF7E65F2E7}" type="parTrans" cxnId="{DCD90EAC-5111-4716-A74E-FEA526A26B58}">
      <dgm:prSet/>
      <dgm:spPr/>
      <dgm:t>
        <a:bodyPr/>
        <a:lstStyle/>
        <a:p>
          <a:endParaRPr lang="en-US"/>
        </a:p>
      </dgm:t>
    </dgm:pt>
    <dgm:pt modelId="{5132E0E1-47E3-40D2-81D0-B02DC5FAEBEA}" type="sibTrans" cxnId="{DCD90EAC-5111-4716-A74E-FEA526A26B58}">
      <dgm:prSet/>
      <dgm:spPr/>
      <dgm:t>
        <a:bodyPr/>
        <a:lstStyle/>
        <a:p>
          <a:endParaRPr lang="en-US"/>
        </a:p>
      </dgm:t>
    </dgm:pt>
    <dgm:pt modelId="{63FE2396-C76E-4E78-9F47-81B531AE9DDC}" type="pres">
      <dgm:prSet presAssocID="{2EDB98EE-D386-4372-A883-49152E2F16D1}" presName="vert0" presStyleCnt="0">
        <dgm:presLayoutVars>
          <dgm:dir/>
          <dgm:animOne val="branch"/>
          <dgm:animLvl val="lvl"/>
        </dgm:presLayoutVars>
      </dgm:prSet>
      <dgm:spPr/>
    </dgm:pt>
    <dgm:pt modelId="{56CB6D03-71DB-40F8-8389-037483080AB5}" type="pres">
      <dgm:prSet presAssocID="{DF470F24-88C9-4395-864C-41644762ADB7}" presName="thickLine" presStyleLbl="alignNode1" presStyleIdx="0" presStyleCnt="8"/>
      <dgm:spPr/>
    </dgm:pt>
    <dgm:pt modelId="{29D2E0BF-32E7-49E0-80A9-71B5DD1B9662}" type="pres">
      <dgm:prSet presAssocID="{DF470F24-88C9-4395-864C-41644762ADB7}" presName="horz1" presStyleCnt="0"/>
      <dgm:spPr/>
    </dgm:pt>
    <dgm:pt modelId="{337D1945-5148-4B50-A070-C9D53055CE26}" type="pres">
      <dgm:prSet presAssocID="{DF470F24-88C9-4395-864C-41644762ADB7}" presName="tx1" presStyleLbl="revTx" presStyleIdx="0" presStyleCnt="8"/>
      <dgm:spPr/>
    </dgm:pt>
    <dgm:pt modelId="{8BF6CCD7-DB8B-47F9-91FE-6B9028E765B0}" type="pres">
      <dgm:prSet presAssocID="{DF470F24-88C9-4395-864C-41644762ADB7}" presName="vert1" presStyleCnt="0"/>
      <dgm:spPr/>
    </dgm:pt>
    <dgm:pt modelId="{19A22443-D6E9-4098-A803-BE174CF48A10}" type="pres">
      <dgm:prSet presAssocID="{3F624B0F-A1A2-4CDB-9BC9-0C826CA76D68}" presName="thickLine" presStyleLbl="alignNode1" presStyleIdx="1" presStyleCnt="8"/>
      <dgm:spPr/>
    </dgm:pt>
    <dgm:pt modelId="{A7CF0424-87DA-4FF4-B389-A6D316EC7D0A}" type="pres">
      <dgm:prSet presAssocID="{3F624B0F-A1A2-4CDB-9BC9-0C826CA76D68}" presName="horz1" presStyleCnt="0"/>
      <dgm:spPr/>
    </dgm:pt>
    <dgm:pt modelId="{B8EF1F28-56A6-40D0-A944-F1CC6D2835B4}" type="pres">
      <dgm:prSet presAssocID="{3F624B0F-A1A2-4CDB-9BC9-0C826CA76D68}" presName="tx1" presStyleLbl="revTx" presStyleIdx="1" presStyleCnt="8"/>
      <dgm:spPr/>
    </dgm:pt>
    <dgm:pt modelId="{780A9C50-A429-4376-9433-5D18DCDF3EC1}" type="pres">
      <dgm:prSet presAssocID="{3F624B0F-A1A2-4CDB-9BC9-0C826CA76D68}" presName="vert1" presStyleCnt="0"/>
      <dgm:spPr/>
    </dgm:pt>
    <dgm:pt modelId="{6A2A4193-FC41-446F-9BA8-044D38347598}" type="pres">
      <dgm:prSet presAssocID="{74735E0F-416B-4E69-B009-C038D94092F0}" presName="thickLine" presStyleLbl="alignNode1" presStyleIdx="2" presStyleCnt="8"/>
      <dgm:spPr/>
    </dgm:pt>
    <dgm:pt modelId="{1420BB58-DFD7-4B84-8695-B9293416C0F9}" type="pres">
      <dgm:prSet presAssocID="{74735E0F-416B-4E69-B009-C038D94092F0}" presName="horz1" presStyleCnt="0"/>
      <dgm:spPr/>
    </dgm:pt>
    <dgm:pt modelId="{5B8EC7F9-9654-4330-A430-D7E7CF605474}" type="pres">
      <dgm:prSet presAssocID="{74735E0F-416B-4E69-B009-C038D94092F0}" presName="tx1" presStyleLbl="revTx" presStyleIdx="2" presStyleCnt="8"/>
      <dgm:spPr/>
    </dgm:pt>
    <dgm:pt modelId="{4FA8DE80-D536-4881-A0F6-559A5BE31618}" type="pres">
      <dgm:prSet presAssocID="{74735E0F-416B-4E69-B009-C038D94092F0}" presName="vert1" presStyleCnt="0"/>
      <dgm:spPr/>
    </dgm:pt>
    <dgm:pt modelId="{BC0C897A-7725-4867-AB70-A1386FBFFF47}" type="pres">
      <dgm:prSet presAssocID="{9921604E-916C-4E14-9A25-5EB15340F6F3}" presName="thickLine" presStyleLbl="alignNode1" presStyleIdx="3" presStyleCnt="8"/>
      <dgm:spPr/>
    </dgm:pt>
    <dgm:pt modelId="{9185D2A6-4770-4669-9CB4-4326E7121BF6}" type="pres">
      <dgm:prSet presAssocID="{9921604E-916C-4E14-9A25-5EB15340F6F3}" presName="horz1" presStyleCnt="0"/>
      <dgm:spPr/>
    </dgm:pt>
    <dgm:pt modelId="{A3735D72-66B2-4B2B-85A2-D2D650BBAFC9}" type="pres">
      <dgm:prSet presAssocID="{9921604E-916C-4E14-9A25-5EB15340F6F3}" presName="tx1" presStyleLbl="revTx" presStyleIdx="3" presStyleCnt="8"/>
      <dgm:spPr/>
    </dgm:pt>
    <dgm:pt modelId="{78924BBF-A786-4042-8DA0-E584CD93141E}" type="pres">
      <dgm:prSet presAssocID="{9921604E-916C-4E14-9A25-5EB15340F6F3}" presName="vert1" presStyleCnt="0"/>
      <dgm:spPr/>
    </dgm:pt>
    <dgm:pt modelId="{26A175AA-3251-4DAC-9BC9-94AC215D2D49}" type="pres">
      <dgm:prSet presAssocID="{00083361-36C3-4BF7-8AC8-14EADF89A47A}" presName="thickLine" presStyleLbl="alignNode1" presStyleIdx="4" presStyleCnt="8"/>
      <dgm:spPr/>
    </dgm:pt>
    <dgm:pt modelId="{4C87BE8B-EE4F-4882-99AA-D9D259138B46}" type="pres">
      <dgm:prSet presAssocID="{00083361-36C3-4BF7-8AC8-14EADF89A47A}" presName="horz1" presStyleCnt="0"/>
      <dgm:spPr/>
    </dgm:pt>
    <dgm:pt modelId="{EF2D1EE4-2EF0-4339-BBBC-CF66AC53FE16}" type="pres">
      <dgm:prSet presAssocID="{00083361-36C3-4BF7-8AC8-14EADF89A47A}" presName="tx1" presStyleLbl="revTx" presStyleIdx="4" presStyleCnt="8"/>
      <dgm:spPr/>
    </dgm:pt>
    <dgm:pt modelId="{D18A6A62-D22F-443A-990A-9D2CFBDC30BA}" type="pres">
      <dgm:prSet presAssocID="{00083361-36C3-4BF7-8AC8-14EADF89A47A}" presName="vert1" presStyleCnt="0"/>
      <dgm:spPr/>
    </dgm:pt>
    <dgm:pt modelId="{2DA43CA8-96B5-41D4-81CE-09525FC35434}" type="pres">
      <dgm:prSet presAssocID="{78C562CD-F1C1-41A3-BBBA-1BFF885E6534}" presName="thickLine" presStyleLbl="alignNode1" presStyleIdx="5" presStyleCnt="8"/>
      <dgm:spPr/>
    </dgm:pt>
    <dgm:pt modelId="{BEDEA726-8C99-425B-9C8E-A679F0F2E724}" type="pres">
      <dgm:prSet presAssocID="{78C562CD-F1C1-41A3-BBBA-1BFF885E6534}" presName="horz1" presStyleCnt="0"/>
      <dgm:spPr/>
    </dgm:pt>
    <dgm:pt modelId="{089C2E3B-50F6-48FC-80E7-00F9457E1B96}" type="pres">
      <dgm:prSet presAssocID="{78C562CD-F1C1-41A3-BBBA-1BFF885E6534}" presName="tx1" presStyleLbl="revTx" presStyleIdx="5" presStyleCnt="8"/>
      <dgm:spPr/>
    </dgm:pt>
    <dgm:pt modelId="{BFB8D2FB-6672-4F69-B6DB-1238C6F59935}" type="pres">
      <dgm:prSet presAssocID="{78C562CD-F1C1-41A3-BBBA-1BFF885E6534}" presName="vert1" presStyleCnt="0"/>
      <dgm:spPr/>
    </dgm:pt>
    <dgm:pt modelId="{73DEAC26-ADFD-401A-9550-67163C012BF0}" type="pres">
      <dgm:prSet presAssocID="{FF568F59-4BF7-4BB6-8C00-0C23970CFCC0}" presName="thickLine" presStyleLbl="alignNode1" presStyleIdx="6" presStyleCnt="8"/>
      <dgm:spPr/>
    </dgm:pt>
    <dgm:pt modelId="{D8D21559-B6B1-428D-991E-D85891202A7B}" type="pres">
      <dgm:prSet presAssocID="{FF568F59-4BF7-4BB6-8C00-0C23970CFCC0}" presName="horz1" presStyleCnt="0"/>
      <dgm:spPr/>
    </dgm:pt>
    <dgm:pt modelId="{3D5CCEB0-9A19-45BF-9E1E-04A3C4532323}" type="pres">
      <dgm:prSet presAssocID="{FF568F59-4BF7-4BB6-8C00-0C23970CFCC0}" presName="tx1" presStyleLbl="revTx" presStyleIdx="6" presStyleCnt="8"/>
      <dgm:spPr/>
    </dgm:pt>
    <dgm:pt modelId="{5AE00ABA-5733-4D4C-88C6-3BAD4C65A6D5}" type="pres">
      <dgm:prSet presAssocID="{FF568F59-4BF7-4BB6-8C00-0C23970CFCC0}" presName="vert1" presStyleCnt="0"/>
      <dgm:spPr/>
    </dgm:pt>
    <dgm:pt modelId="{2F48EFDE-F85D-4B44-80F6-A7927CAEE4D7}" type="pres">
      <dgm:prSet presAssocID="{3B79E9F6-786E-4D03-8085-67D95FE1618A}" presName="thickLine" presStyleLbl="alignNode1" presStyleIdx="7" presStyleCnt="8"/>
      <dgm:spPr/>
    </dgm:pt>
    <dgm:pt modelId="{861DAE26-F458-4B98-895C-182D9865D8FD}" type="pres">
      <dgm:prSet presAssocID="{3B79E9F6-786E-4D03-8085-67D95FE1618A}" presName="horz1" presStyleCnt="0"/>
      <dgm:spPr/>
    </dgm:pt>
    <dgm:pt modelId="{024A9518-6F01-4A8D-A3DA-1756632BD660}" type="pres">
      <dgm:prSet presAssocID="{3B79E9F6-786E-4D03-8085-67D95FE1618A}" presName="tx1" presStyleLbl="revTx" presStyleIdx="7" presStyleCnt="8"/>
      <dgm:spPr/>
    </dgm:pt>
    <dgm:pt modelId="{10720989-B24C-4A54-81EC-203133951EF4}" type="pres">
      <dgm:prSet presAssocID="{3B79E9F6-786E-4D03-8085-67D95FE1618A}" presName="vert1" presStyleCnt="0"/>
      <dgm:spPr/>
    </dgm:pt>
  </dgm:ptLst>
  <dgm:cxnLst>
    <dgm:cxn modelId="{D4A0D70A-7D1B-4E36-839C-7FB288537A31}" type="presOf" srcId="{9921604E-916C-4E14-9A25-5EB15340F6F3}" destId="{A3735D72-66B2-4B2B-85A2-D2D650BBAFC9}" srcOrd="0" destOrd="0" presId="urn:microsoft.com/office/officeart/2008/layout/LinedList"/>
    <dgm:cxn modelId="{4C600238-DBC9-4EC2-923A-808AB14FCDB6}" type="presOf" srcId="{00083361-36C3-4BF7-8AC8-14EADF89A47A}" destId="{EF2D1EE4-2EF0-4339-BBBC-CF66AC53FE16}" srcOrd="0" destOrd="0" presId="urn:microsoft.com/office/officeart/2008/layout/LinedList"/>
    <dgm:cxn modelId="{70F4EF39-C7FC-4B6F-9577-9E2BA5803C0A}" type="presOf" srcId="{3B79E9F6-786E-4D03-8085-67D95FE1618A}" destId="{024A9518-6F01-4A8D-A3DA-1756632BD660}" srcOrd="0" destOrd="0" presId="urn:microsoft.com/office/officeart/2008/layout/LinedList"/>
    <dgm:cxn modelId="{29EC393C-D5EF-4D6C-A97F-6D838F0B0CFF}" srcId="{2EDB98EE-D386-4372-A883-49152E2F16D1}" destId="{00083361-36C3-4BF7-8AC8-14EADF89A47A}" srcOrd="4" destOrd="0" parTransId="{4C4BC539-4725-400E-8FBB-76F9A813C2F1}" sibTransId="{7C8A6544-9F71-44BE-9BD9-14713FDF844A}"/>
    <dgm:cxn modelId="{87476D45-802A-41CE-88EE-AD2BA83F97BD}" type="presOf" srcId="{DF470F24-88C9-4395-864C-41644762ADB7}" destId="{337D1945-5148-4B50-A070-C9D53055CE26}" srcOrd="0" destOrd="0" presId="urn:microsoft.com/office/officeart/2008/layout/LinedList"/>
    <dgm:cxn modelId="{CA25FC4F-55E7-4798-81AE-BDD51328032E}" srcId="{2EDB98EE-D386-4372-A883-49152E2F16D1}" destId="{9921604E-916C-4E14-9A25-5EB15340F6F3}" srcOrd="3" destOrd="0" parTransId="{0C295BDE-B021-43DD-BB7C-7B9ED043E399}" sibTransId="{F15101CB-3A5F-46D7-8B8E-5CE3F15402D5}"/>
    <dgm:cxn modelId="{9CD6537D-7381-40CB-B50C-8E2F355D39B1}" srcId="{2EDB98EE-D386-4372-A883-49152E2F16D1}" destId="{3F624B0F-A1A2-4CDB-9BC9-0C826CA76D68}" srcOrd="1" destOrd="0" parTransId="{E2170ACB-2324-48B6-9EFC-0D2151B53D5F}" sibTransId="{355D1EE1-731A-4817-BF61-DC19CC8482F2}"/>
    <dgm:cxn modelId="{40D84281-E19A-425A-9331-EBA3FBB551C8}" srcId="{2EDB98EE-D386-4372-A883-49152E2F16D1}" destId="{78C562CD-F1C1-41A3-BBBA-1BFF885E6534}" srcOrd="5" destOrd="0" parTransId="{81FF4646-CC4B-4E2F-B098-0B31050CEACC}" sibTransId="{ED78536D-16DC-4CD5-A7F3-25EA10CEFFC3}"/>
    <dgm:cxn modelId="{1EE1628B-17BB-410B-B1CC-A816F7586D28}" type="presOf" srcId="{78C562CD-F1C1-41A3-BBBA-1BFF885E6534}" destId="{089C2E3B-50F6-48FC-80E7-00F9457E1B96}" srcOrd="0" destOrd="0" presId="urn:microsoft.com/office/officeart/2008/layout/LinedList"/>
    <dgm:cxn modelId="{76D7B69C-6EF6-4CC0-A325-1C522E607755}" type="presOf" srcId="{2EDB98EE-D386-4372-A883-49152E2F16D1}" destId="{63FE2396-C76E-4E78-9F47-81B531AE9DDC}" srcOrd="0" destOrd="0" presId="urn:microsoft.com/office/officeart/2008/layout/LinedList"/>
    <dgm:cxn modelId="{DB9087AB-948F-4EB8-83B7-BFA1684A2744}" type="presOf" srcId="{3F624B0F-A1A2-4CDB-9BC9-0C826CA76D68}" destId="{B8EF1F28-56A6-40D0-A944-F1CC6D2835B4}" srcOrd="0" destOrd="0" presId="urn:microsoft.com/office/officeart/2008/layout/LinedList"/>
    <dgm:cxn modelId="{DCD90EAC-5111-4716-A74E-FEA526A26B58}" srcId="{2EDB98EE-D386-4372-A883-49152E2F16D1}" destId="{3B79E9F6-786E-4D03-8085-67D95FE1618A}" srcOrd="7" destOrd="0" parTransId="{D9CCF4DE-ECA1-47AB-8131-3BCF7E65F2E7}" sibTransId="{5132E0E1-47E3-40D2-81D0-B02DC5FAEBEA}"/>
    <dgm:cxn modelId="{0C2450C1-1238-490E-8810-16D1C273820E}" type="presOf" srcId="{74735E0F-416B-4E69-B009-C038D94092F0}" destId="{5B8EC7F9-9654-4330-A430-D7E7CF605474}" srcOrd="0" destOrd="0" presId="urn:microsoft.com/office/officeart/2008/layout/LinedList"/>
    <dgm:cxn modelId="{F119E2DB-D5CA-448A-9745-AFE00A8D9B75}" srcId="{2EDB98EE-D386-4372-A883-49152E2F16D1}" destId="{FF568F59-4BF7-4BB6-8C00-0C23970CFCC0}" srcOrd="6" destOrd="0" parTransId="{051C5315-FC70-4CF8-9847-316B41EAFD54}" sibTransId="{9D6337D0-6FA6-4328-8F67-B582158E62BA}"/>
    <dgm:cxn modelId="{F907F9DF-6DDA-4E04-BB82-FE29B35B50E2}" srcId="{2EDB98EE-D386-4372-A883-49152E2F16D1}" destId="{74735E0F-416B-4E69-B009-C038D94092F0}" srcOrd="2" destOrd="0" parTransId="{84312E64-1AC4-4B55-B8CC-519B3000CCB4}" sibTransId="{98F24313-A882-4294-87C3-FFF215445DB4}"/>
    <dgm:cxn modelId="{520196E4-1C27-4606-8FAB-06E0BB6B3211}" type="presOf" srcId="{FF568F59-4BF7-4BB6-8C00-0C23970CFCC0}" destId="{3D5CCEB0-9A19-45BF-9E1E-04A3C4532323}" srcOrd="0" destOrd="0" presId="urn:microsoft.com/office/officeart/2008/layout/LinedList"/>
    <dgm:cxn modelId="{0635CCFA-770D-4A73-A94F-1B00A4C9A540}" srcId="{2EDB98EE-D386-4372-A883-49152E2F16D1}" destId="{DF470F24-88C9-4395-864C-41644762ADB7}" srcOrd="0" destOrd="0" parTransId="{C97639D7-D2FE-4C6C-B952-128315CEA8D0}" sibTransId="{96D8E387-95C8-4FEB-A1D3-877DDC08E67F}"/>
    <dgm:cxn modelId="{A0EBDD5C-B58D-4FA4-8142-CB41103425BE}" type="presParOf" srcId="{63FE2396-C76E-4E78-9F47-81B531AE9DDC}" destId="{56CB6D03-71DB-40F8-8389-037483080AB5}" srcOrd="0" destOrd="0" presId="urn:microsoft.com/office/officeart/2008/layout/LinedList"/>
    <dgm:cxn modelId="{246420C1-BD94-44C2-A4BC-0F40B381FA18}" type="presParOf" srcId="{63FE2396-C76E-4E78-9F47-81B531AE9DDC}" destId="{29D2E0BF-32E7-49E0-80A9-71B5DD1B9662}" srcOrd="1" destOrd="0" presId="urn:microsoft.com/office/officeart/2008/layout/LinedList"/>
    <dgm:cxn modelId="{57250298-98E0-458D-9269-7D47D94B89C3}" type="presParOf" srcId="{29D2E0BF-32E7-49E0-80A9-71B5DD1B9662}" destId="{337D1945-5148-4B50-A070-C9D53055CE26}" srcOrd="0" destOrd="0" presId="urn:microsoft.com/office/officeart/2008/layout/LinedList"/>
    <dgm:cxn modelId="{98C13DEF-71D4-41D7-89F7-F16E3DFFB943}" type="presParOf" srcId="{29D2E0BF-32E7-49E0-80A9-71B5DD1B9662}" destId="{8BF6CCD7-DB8B-47F9-91FE-6B9028E765B0}" srcOrd="1" destOrd="0" presId="urn:microsoft.com/office/officeart/2008/layout/LinedList"/>
    <dgm:cxn modelId="{86FC3632-D976-41C1-88F8-20C49F903F20}" type="presParOf" srcId="{63FE2396-C76E-4E78-9F47-81B531AE9DDC}" destId="{19A22443-D6E9-4098-A803-BE174CF48A10}" srcOrd="2" destOrd="0" presId="urn:microsoft.com/office/officeart/2008/layout/LinedList"/>
    <dgm:cxn modelId="{C1240B2A-00B1-4D33-A9A1-064491291D66}" type="presParOf" srcId="{63FE2396-C76E-4E78-9F47-81B531AE9DDC}" destId="{A7CF0424-87DA-4FF4-B389-A6D316EC7D0A}" srcOrd="3" destOrd="0" presId="urn:microsoft.com/office/officeart/2008/layout/LinedList"/>
    <dgm:cxn modelId="{04A5E5E1-8EDD-4450-8EFC-69A08F03B125}" type="presParOf" srcId="{A7CF0424-87DA-4FF4-B389-A6D316EC7D0A}" destId="{B8EF1F28-56A6-40D0-A944-F1CC6D2835B4}" srcOrd="0" destOrd="0" presId="urn:microsoft.com/office/officeart/2008/layout/LinedList"/>
    <dgm:cxn modelId="{9A5118B4-922C-4A4E-AF9C-5A86BB87068D}" type="presParOf" srcId="{A7CF0424-87DA-4FF4-B389-A6D316EC7D0A}" destId="{780A9C50-A429-4376-9433-5D18DCDF3EC1}" srcOrd="1" destOrd="0" presId="urn:microsoft.com/office/officeart/2008/layout/LinedList"/>
    <dgm:cxn modelId="{BE7153A0-B0C4-4C8F-97E0-5F09A868B9E3}" type="presParOf" srcId="{63FE2396-C76E-4E78-9F47-81B531AE9DDC}" destId="{6A2A4193-FC41-446F-9BA8-044D38347598}" srcOrd="4" destOrd="0" presId="urn:microsoft.com/office/officeart/2008/layout/LinedList"/>
    <dgm:cxn modelId="{83687A42-0AAD-437B-8856-E508256858C7}" type="presParOf" srcId="{63FE2396-C76E-4E78-9F47-81B531AE9DDC}" destId="{1420BB58-DFD7-4B84-8695-B9293416C0F9}" srcOrd="5" destOrd="0" presId="urn:microsoft.com/office/officeart/2008/layout/LinedList"/>
    <dgm:cxn modelId="{71D32F0F-AE0A-4066-BDEE-E03077B5B3E9}" type="presParOf" srcId="{1420BB58-DFD7-4B84-8695-B9293416C0F9}" destId="{5B8EC7F9-9654-4330-A430-D7E7CF605474}" srcOrd="0" destOrd="0" presId="urn:microsoft.com/office/officeart/2008/layout/LinedList"/>
    <dgm:cxn modelId="{7DBFDE34-2E13-4BE9-AD4C-08AD03118541}" type="presParOf" srcId="{1420BB58-DFD7-4B84-8695-B9293416C0F9}" destId="{4FA8DE80-D536-4881-A0F6-559A5BE31618}" srcOrd="1" destOrd="0" presId="urn:microsoft.com/office/officeart/2008/layout/LinedList"/>
    <dgm:cxn modelId="{FA57D30D-A145-4110-ABFB-882313847655}" type="presParOf" srcId="{63FE2396-C76E-4E78-9F47-81B531AE9DDC}" destId="{BC0C897A-7725-4867-AB70-A1386FBFFF47}" srcOrd="6" destOrd="0" presId="urn:microsoft.com/office/officeart/2008/layout/LinedList"/>
    <dgm:cxn modelId="{14C9E850-85CD-4047-8C07-0AFDD94CD5FC}" type="presParOf" srcId="{63FE2396-C76E-4E78-9F47-81B531AE9DDC}" destId="{9185D2A6-4770-4669-9CB4-4326E7121BF6}" srcOrd="7" destOrd="0" presId="urn:microsoft.com/office/officeart/2008/layout/LinedList"/>
    <dgm:cxn modelId="{F16F3F71-CD59-4886-ABC3-A9B48B84EFAE}" type="presParOf" srcId="{9185D2A6-4770-4669-9CB4-4326E7121BF6}" destId="{A3735D72-66B2-4B2B-85A2-D2D650BBAFC9}" srcOrd="0" destOrd="0" presId="urn:microsoft.com/office/officeart/2008/layout/LinedList"/>
    <dgm:cxn modelId="{935DED09-D687-4BCD-8199-A31C77740F96}" type="presParOf" srcId="{9185D2A6-4770-4669-9CB4-4326E7121BF6}" destId="{78924BBF-A786-4042-8DA0-E584CD93141E}" srcOrd="1" destOrd="0" presId="urn:microsoft.com/office/officeart/2008/layout/LinedList"/>
    <dgm:cxn modelId="{4574A448-A33B-43B2-8292-646536D654F7}" type="presParOf" srcId="{63FE2396-C76E-4E78-9F47-81B531AE9DDC}" destId="{26A175AA-3251-4DAC-9BC9-94AC215D2D49}" srcOrd="8" destOrd="0" presId="urn:microsoft.com/office/officeart/2008/layout/LinedList"/>
    <dgm:cxn modelId="{936CE9D4-EC66-4614-9533-7E621E073883}" type="presParOf" srcId="{63FE2396-C76E-4E78-9F47-81B531AE9DDC}" destId="{4C87BE8B-EE4F-4882-99AA-D9D259138B46}" srcOrd="9" destOrd="0" presId="urn:microsoft.com/office/officeart/2008/layout/LinedList"/>
    <dgm:cxn modelId="{96499492-3F9B-4663-AABD-B3D3B947682F}" type="presParOf" srcId="{4C87BE8B-EE4F-4882-99AA-D9D259138B46}" destId="{EF2D1EE4-2EF0-4339-BBBC-CF66AC53FE16}" srcOrd="0" destOrd="0" presId="urn:microsoft.com/office/officeart/2008/layout/LinedList"/>
    <dgm:cxn modelId="{C6DCA3DE-3D64-48E3-AE07-937B65566959}" type="presParOf" srcId="{4C87BE8B-EE4F-4882-99AA-D9D259138B46}" destId="{D18A6A62-D22F-443A-990A-9D2CFBDC30BA}" srcOrd="1" destOrd="0" presId="urn:microsoft.com/office/officeart/2008/layout/LinedList"/>
    <dgm:cxn modelId="{720384B4-48AB-4374-AA9C-9BA5DA6608A9}" type="presParOf" srcId="{63FE2396-C76E-4E78-9F47-81B531AE9DDC}" destId="{2DA43CA8-96B5-41D4-81CE-09525FC35434}" srcOrd="10" destOrd="0" presId="urn:microsoft.com/office/officeart/2008/layout/LinedList"/>
    <dgm:cxn modelId="{D32F6AB4-E29D-4B84-B9BA-4B9C1B1AED3B}" type="presParOf" srcId="{63FE2396-C76E-4E78-9F47-81B531AE9DDC}" destId="{BEDEA726-8C99-425B-9C8E-A679F0F2E724}" srcOrd="11" destOrd="0" presId="urn:microsoft.com/office/officeart/2008/layout/LinedList"/>
    <dgm:cxn modelId="{7624CE6E-A585-419D-BB86-C4AD6F5AA9AC}" type="presParOf" srcId="{BEDEA726-8C99-425B-9C8E-A679F0F2E724}" destId="{089C2E3B-50F6-48FC-80E7-00F9457E1B96}" srcOrd="0" destOrd="0" presId="urn:microsoft.com/office/officeart/2008/layout/LinedList"/>
    <dgm:cxn modelId="{8AC413A4-153F-4380-849D-3084730CAB9E}" type="presParOf" srcId="{BEDEA726-8C99-425B-9C8E-A679F0F2E724}" destId="{BFB8D2FB-6672-4F69-B6DB-1238C6F59935}" srcOrd="1" destOrd="0" presId="urn:microsoft.com/office/officeart/2008/layout/LinedList"/>
    <dgm:cxn modelId="{2DD3AA28-4868-4455-AF5A-63DF1C08E7B2}" type="presParOf" srcId="{63FE2396-C76E-4E78-9F47-81B531AE9DDC}" destId="{73DEAC26-ADFD-401A-9550-67163C012BF0}" srcOrd="12" destOrd="0" presId="urn:microsoft.com/office/officeart/2008/layout/LinedList"/>
    <dgm:cxn modelId="{A5EAD77D-46FA-4240-9C43-911052148E02}" type="presParOf" srcId="{63FE2396-C76E-4E78-9F47-81B531AE9DDC}" destId="{D8D21559-B6B1-428D-991E-D85891202A7B}" srcOrd="13" destOrd="0" presId="urn:microsoft.com/office/officeart/2008/layout/LinedList"/>
    <dgm:cxn modelId="{C5F446CD-0A26-47B3-9E02-EA6AAC0559CC}" type="presParOf" srcId="{D8D21559-B6B1-428D-991E-D85891202A7B}" destId="{3D5CCEB0-9A19-45BF-9E1E-04A3C4532323}" srcOrd="0" destOrd="0" presId="urn:microsoft.com/office/officeart/2008/layout/LinedList"/>
    <dgm:cxn modelId="{43E8707A-64A6-4105-B1FC-F0355D2228B4}" type="presParOf" srcId="{D8D21559-B6B1-428D-991E-D85891202A7B}" destId="{5AE00ABA-5733-4D4C-88C6-3BAD4C65A6D5}" srcOrd="1" destOrd="0" presId="urn:microsoft.com/office/officeart/2008/layout/LinedList"/>
    <dgm:cxn modelId="{7CCA2C8F-7109-4BDE-B21C-CC2B3259D735}" type="presParOf" srcId="{63FE2396-C76E-4E78-9F47-81B531AE9DDC}" destId="{2F48EFDE-F85D-4B44-80F6-A7927CAEE4D7}" srcOrd="14" destOrd="0" presId="urn:microsoft.com/office/officeart/2008/layout/LinedList"/>
    <dgm:cxn modelId="{35D6F3CF-02A2-4DC3-867E-F71F3B3E957A}" type="presParOf" srcId="{63FE2396-C76E-4E78-9F47-81B531AE9DDC}" destId="{861DAE26-F458-4B98-895C-182D9865D8FD}" srcOrd="15" destOrd="0" presId="urn:microsoft.com/office/officeart/2008/layout/LinedList"/>
    <dgm:cxn modelId="{64446C3C-2B0B-4594-A1BC-85480C38A689}" type="presParOf" srcId="{861DAE26-F458-4B98-895C-182D9865D8FD}" destId="{024A9518-6F01-4A8D-A3DA-1756632BD660}" srcOrd="0" destOrd="0" presId="urn:microsoft.com/office/officeart/2008/layout/LinedList"/>
    <dgm:cxn modelId="{5D9F2C4C-3C98-41CA-A6B0-69C61F6AC6D5}" type="presParOf" srcId="{861DAE26-F458-4B98-895C-182D9865D8FD}" destId="{10720989-B24C-4A54-81EC-203133951EF4}"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DB6778-D738-4DF0-8A96-448B9A9CA58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211E335-B565-4FBD-92F3-4F35F5823EB6}">
      <dgm:prSet/>
      <dgm:spPr/>
      <dgm:t>
        <a:bodyPr/>
        <a:lstStyle/>
        <a:p>
          <a:r>
            <a:rPr lang="en-US"/>
            <a:t>Our dataset contains the default status of the users along with the features.</a:t>
          </a:r>
        </a:p>
      </dgm:t>
    </dgm:pt>
    <dgm:pt modelId="{DF7DC237-CB10-4D93-B214-BBA6A80ACD67}" type="parTrans" cxnId="{40EAFAF3-323D-4069-B14A-8F49A3C232A6}">
      <dgm:prSet/>
      <dgm:spPr/>
      <dgm:t>
        <a:bodyPr/>
        <a:lstStyle/>
        <a:p>
          <a:endParaRPr lang="en-US"/>
        </a:p>
      </dgm:t>
    </dgm:pt>
    <dgm:pt modelId="{480D4548-2020-4572-BD44-42CE44A93CAB}" type="sibTrans" cxnId="{40EAFAF3-323D-4069-B14A-8F49A3C232A6}">
      <dgm:prSet/>
      <dgm:spPr/>
      <dgm:t>
        <a:bodyPr/>
        <a:lstStyle/>
        <a:p>
          <a:endParaRPr lang="en-US"/>
        </a:p>
      </dgm:t>
    </dgm:pt>
    <dgm:pt modelId="{733BFA92-338F-4C46-B132-0443D391D1FE}">
      <dgm:prSet/>
      <dgm:spPr/>
      <dgm:t>
        <a:bodyPr/>
        <a:lstStyle/>
        <a:p>
          <a:r>
            <a:rPr lang="en-US"/>
            <a:t>The dataset contains 209593 rows and 36 columns including the target column.</a:t>
          </a:r>
        </a:p>
      </dgm:t>
    </dgm:pt>
    <dgm:pt modelId="{6EB53EC5-B0AE-42F6-8FC1-D3C4F1625F3B}" type="parTrans" cxnId="{BAE52880-7603-48DC-AAAC-6A64F4B0BAB6}">
      <dgm:prSet/>
      <dgm:spPr/>
      <dgm:t>
        <a:bodyPr/>
        <a:lstStyle/>
        <a:p>
          <a:endParaRPr lang="en-US"/>
        </a:p>
      </dgm:t>
    </dgm:pt>
    <dgm:pt modelId="{297B907D-B56C-4DF3-904C-185AC7C864C9}" type="sibTrans" cxnId="{BAE52880-7603-48DC-AAAC-6A64F4B0BAB6}">
      <dgm:prSet/>
      <dgm:spPr/>
      <dgm:t>
        <a:bodyPr/>
        <a:lstStyle/>
        <a:p>
          <a:endParaRPr lang="en-US"/>
        </a:p>
      </dgm:t>
    </dgm:pt>
    <dgm:pt modelId="{A79DBB31-2A1E-47B0-8050-135B7299E091}">
      <dgm:prSet/>
      <dgm:spPr/>
      <dgm:t>
        <a:bodyPr/>
        <a:lstStyle/>
        <a:p>
          <a:r>
            <a:rPr lang="en-US"/>
            <a:t>'label' is the target column.</a:t>
          </a:r>
        </a:p>
      </dgm:t>
    </dgm:pt>
    <dgm:pt modelId="{55AD4876-0CB3-43E7-ACE7-9EF0C57BDAEF}" type="parTrans" cxnId="{5893FE05-6467-4C6A-A401-DBF59FFC3BC0}">
      <dgm:prSet/>
      <dgm:spPr/>
      <dgm:t>
        <a:bodyPr/>
        <a:lstStyle/>
        <a:p>
          <a:endParaRPr lang="en-US"/>
        </a:p>
      </dgm:t>
    </dgm:pt>
    <dgm:pt modelId="{17AFFB3B-97B8-4EC1-9FD0-A61AB165AC5A}" type="sibTrans" cxnId="{5893FE05-6467-4C6A-A401-DBF59FFC3BC0}">
      <dgm:prSet/>
      <dgm:spPr/>
      <dgm:t>
        <a:bodyPr/>
        <a:lstStyle/>
        <a:p>
          <a:endParaRPr lang="en-US"/>
        </a:p>
      </dgm:t>
    </dgm:pt>
    <dgm:pt modelId="{C897B40B-B6B9-4A3C-B86C-63865992D829}">
      <dgm:prSet/>
      <dgm:spPr/>
      <dgm:t>
        <a:bodyPr/>
        <a:lstStyle/>
        <a:p>
          <a:r>
            <a:rPr lang="en-US"/>
            <a:t>Let’s have a look at the feature columns and its description.</a:t>
          </a:r>
        </a:p>
      </dgm:t>
    </dgm:pt>
    <dgm:pt modelId="{2A8A0DED-85BD-40E3-8AF4-36EE3F76DA0D}" type="parTrans" cxnId="{DA8265CB-7FED-4505-8654-980DF69D412F}">
      <dgm:prSet/>
      <dgm:spPr/>
      <dgm:t>
        <a:bodyPr/>
        <a:lstStyle/>
        <a:p>
          <a:endParaRPr lang="en-US"/>
        </a:p>
      </dgm:t>
    </dgm:pt>
    <dgm:pt modelId="{05C5024C-AE94-4148-B4F2-95445F5AB2CA}" type="sibTrans" cxnId="{DA8265CB-7FED-4505-8654-980DF69D412F}">
      <dgm:prSet/>
      <dgm:spPr/>
      <dgm:t>
        <a:bodyPr/>
        <a:lstStyle/>
        <a:p>
          <a:endParaRPr lang="en-US"/>
        </a:p>
      </dgm:t>
    </dgm:pt>
    <dgm:pt modelId="{881232DB-C860-45E9-8A8E-07123458C9C4}" type="pres">
      <dgm:prSet presAssocID="{79DB6778-D738-4DF0-8A96-448B9A9CA587}" presName="linear" presStyleCnt="0">
        <dgm:presLayoutVars>
          <dgm:animLvl val="lvl"/>
          <dgm:resizeHandles val="exact"/>
        </dgm:presLayoutVars>
      </dgm:prSet>
      <dgm:spPr/>
    </dgm:pt>
    <dgm:pt modelId="{44EC7D24-7CF5-4B7D-998C-32E3E5ADEDD5}" type="pres">
      <dgm:prSet presAssocID="{8211E335-B565-4FBD-92F3-4F35F5823EB6}" presName="parentText" presStyleLbl="node1" presStyleIdx="0" presStyleCnt="4">
        <dgm:presLayoutVars>
          <dgm:chMax val="0"/>
          <dgm:bulletEnabled val="1"/>
        </dgm:presLayoutVars>
      </dgm:prSet>
      <dgm:spPr/>
    </dgm:pt>
    <dgm:pt modelId="{C3CF941E-E8E0-4BC0-93D3-25DC45D53735}" type="pres">
      <dgm:prSet presAssocID="{480D4548-2020-4572-BD44-42CE44A93CAB}" presName="spacer" presStyleCnt="0"/>
      <dgm:spPr/>
    </dgm:pt>
    <dgm:pt modelId="{7FF39DD0-A5B4-496B-AEC8-00C3CD856C90}" type="pres">
      <dgm:prSet presAssocID="{733BFA92-338F-4C46-B132-0443D391D1FE}" presName="parentText" presStyleLbl="node1" presStyleIdx="1" presStyleCnt="4">
        <dgm:presLayoutVars>
          <dgm:chMax val="0"/>
          <dgm:bulletEnabled val="1"/>
        </dgm:presLayoutVars>
      </dgm:prSet>
      <dgm:spPr/>
    </dgm:pt>
    <dgm:pt modelId="{FA0F23E1-A51D-4146-96C9-FE1B127CFE9A}" type="pres">
      <dgm:prSet presAssocID="{297B907D-B56C-4DF3-904C-185AC7C864C9}" presName="spacer" presStyleCnt="0"/>
      <dgm:spPr/>
    </dgm:pt>
    <dgm:pt modelId="{D1E53514-02F7-4445-A948-C8877E8705FF}" type="pres">
      <dgm:prSet presAssocID="{A79DBB31-2A1E-47B0-8050-135B7299E091}" presName="parentText" presStyleLbl="node1" presStyleIdx="2" presStyleCnt="4">
        <dgm:presLayoutVars>
          <dgm:chMax val="0"/>
          <dgm:bulletEnabled val="1"/>
        </dgm:presLayoutVars>
      </dgm:prSet>
      <dgm:spPr/>
    </dgm:pt>
    <dgm:pt modelId="{0C77834C-C821-479D-8C6B-0743D1CC4913}" type="pres">
      <dgm:prSet presAssocID="{17AFFB3B-97B8-4EC1-9FD0-A61AB165AC5A}" presName="spacer" presStyleCnt="0"/>
      <dgm:spPr/>
    </dgm:pt>
    <dgm:pt modelId="{CEC9FBC8-7BCE-4CBB-9AAD-EC80C8400019}" type="pres">
      <dgm:prSet presAssocID="{C897B40B-B6B9-4A3C-B86C-63865992D829}" presName="parentText" presStyleLbl="node1" presStyleIdx="3" presStyleCnt="4">
        <dgm:presLayoutVars>
          <dgm:chMax val="0"/>
          <dgm:bulletEnabled val="1"/>
        </dgm:presLayoutVars>
      </dgm:prSet>
      <dgm:spPr/>
    </dgm:pt>
  </dgm:ptLst>
  <dgm:cxnLst>
    <dgm:cxn modelId="{5893FE05-6467-4C6A-A401-DBF59FFC3BC0}" srcId="{79DB6778-D738-4DF0-8A96-448B9A9CA587}" destId="{A79DBB31-2A1E-47B0-8050-135B7299E091}" srcOrd="2" destOrd="0" parTransId="{55AD4876-0CB3-43E7-ACE7-9EF0C57BDAEF}" sibTransId="{17AFFB3B-97B8-4EC1-9FD0-A61AB165AC5A}"/>
    <dgm:cxn modelId="{1170B413-2A4C-4E0E-9BD3-D72122494B3A}" type="presOf" srcId="{A79DBB31-2A1E-47B0-8050-135B7299E091}" destId="{D1E53514-02F7-4445-A948-C8877E8705FF}" srcOrd="0" destOrd="0" presId="urn:microsoft.com/office/officeart/2005/8/layout/vList2"/>
    <dgm:cxn modelId="{946E524C-9320-44F3-9E92-23D63652C631}" type="presOf" srcId="{C897B40B-B6B9-4A3C-B86C-63865992D829}" destId="{CEC9FBC8-7BCE-4CBB-9AAD-EC80C8400019}" srcOrd="0" destOrd="0" presId="urn:microsoft.com/office/officeart/2005/8/layout/vList2"/>
    <dgm:cxn modelId="{BAE52880-7603-48DC-AAAC-6A64F4B0BAB6}" srcId="{79DB6778-D738-4DF0-8A96-448B9A9CA587}" destId="{733BFA92-338F-4C46-B132-0443D391D1FE}" srcOrd="1" destOrd="0" parTransId="{6EB53EC5-B0AE-42F6-8FC1-D3C4F1625F3B}" sibTransId="{297B907D-B56C-4DF3-904C-185AC7C864C9}"/>
    <dgm:cxn modelId="{158A72AB-20D5-4ACC-8EF9-237D9A249C9E}" type="presOf" srcId="{79DB6778-D738-4DF0-8A96-448B9A9CA587}" destId="{881232DB-C860-45E9-8A8E-07123458C9C4}" srcOrd="0" destOrd="0" presId="urn:microsoft.com/office/officeart/2005/8/layout/vList2"/>
    <dgm:cxn modelId="{FF198EBB-F771-45A1-B1AE-E410528F2606}" type="presOf" srcId="{8211E335-B565-4FBD-92F3-4F35F5823EB6}" destId="{44EC7D24-7CF5-4B7D-998C-32E3E5ADEDD5}" srcOrd="0" destOrd="0" presId="urn:microsoft.com/office/officeart/2005/8/layout/vList2"/>
    <dgm:cxn modelId="{DA8265CB-7FED-4505-8654-980DF69D412F}" srcId="{79DB6778-D738-4DF0-8A96-448B9A9CA587}" destId="{C897B40B-B6B9-4A3C-B86C-63865992D829}" srcOrd="3" destOrd="0" parTransId="{2A8A0DED-85BD-40E3-8AF4-36EE3F76DA0D}" sibTransId="{05C5024C-AE94-4148-B4F2-95445F5AB2CA}"/>
    <dgm:cxn modelId="{DF99E0F3-2F8D-47DC-817A-4D7DDC1EE379}" type="presOf" srcId="{733BFA92-338F-4C46-B132-0443D391D1FE}" destId="{7FF39DD0-A5B4-496B-AEC8-00C3CD856C90}" srcOrd="0" destOrd="0" presId="urn:microsoft.com/office/officeart/2005/8/layout/vList2"/>
    <dgm:cxn modelId="{40EAFAF3-323D-4069-B14A-8F49A3C232A6}" srcId="{79DB6778-D738-4DF0-8A96-448B9A9CA587}" destId="{8211E335-B565-4FBD-92F3-4F35F5823EB6}" srcOrd="0" destOrd="0" parTransId="{DF7DC237-CB10-4D93-B214-BBA6A80ACD67}" sibTransId="{480D4548-2020-4572-BD44-42CE44A93CAB}"/>
    <dgm:cxn modelId="{C19FB6BB-6850-43B8-B080-8F8524A0EDD0}" type="presParOf" srcId="{881232DB-C860-45E9-8A8E-07123458C9C4}" destId="{44EC7D24-7CF5-4B7D-998C-32E3E5ADEDD5}" srcOrd="0" destOrd="0" presId="urn:microsoft.com/office/officeart/2005/8/layout/vList2"/>
    <dgm:cxn modelId="{D8EF60B6-03A2-4FC2-BB78-BF6E5DF3487B}" type="presParOf" srcId="{881232DB-C860-45E9-8A8E-07123458C9C4}" destId="{C3CF941E-E8E0-4BC0-93D3-25DC45D53735}" srcOrd="1" destOrd="0" presId="urn:microsoft.com/office/officeart/2005/8/layout/vList2"/>
    <dgm:cxn modelId="{B6A1805B-F3CB-46BC-A465-38A6A3C1C990}" type="presParOf" srcId="{881232DB-C860-45E9-8A8E-07123458C9C4}" destId="{7FF39DD0-A5B4-496B-AEC8-00C3CD856C90}" srcOrd="2" destOrd="0" presId="urn:microsoft.com/office/officeart/2005/8/layout/vList2"/>
    <dgm:cxn modelId="{9BFD968E-B89B-4E31-BF2A-D3DEFA4904FE}" type="presParOf" srcId="{881232DB-C860-45E9-8A8E-07123458C9C4}" destId="{FA0F23E1-A51D-4146-96C9-FE1B127CFE9A}" srcOrd="3" destOrd="0" presId="urn:microsoft.com/office/officeart/2005/8/layout/vList2"/>
    <dgm:cxn modelId="{CF16FB8F-412A-49DC-9CA9-F5AE09630251}" type="presParOf" srcId="{881232DB-C860-45E9-8A8E-07123458C9C4}" destId="{D1E53514-02F7-4445-A948-C8877E8705FF}" srcOrd="4" destOrd="0" presId="urn:microsoft.com/office/officeart/2005/8/layout/vList2"/>
    <dgm:cxn modelId="{131E0FE2-FB37-40AA-881C-B9267780133C}" type="presParOf" srcId="{881232DB-C860-45E9-8A8E-07123458C9C4}" destId="{0C77834C-C821-479D-8C6B-0743D1CC4913}" srcOrd="5" destOrd="0" presId="urn:microsoft.com/office/officeart/2005/8/layout/vList2"/>
    <dgm:cxn modelId="{08391A13-4E8F-4E6C-928B-2ECD1A264795}" type="presParOf" srcId="{881232DB-C860-45E9-8A8E-07123458C9C4}" destId="{CEC9FBC8-7BCE-4CBB-9AAD-EC80C8400019}"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B6D03-71DB-40F8-8389-037483080AB5}">
      <dsp:nvSpPr>
        <dsp:cNvPr id="0" name=""/>
        <dsp:cNvSpPr/>
      </dsp:nvSpPr>
      <dsp:spPr>
        <a:xfrm>
          <a:off x="0" y="0"/>
          <a:ext cx="33619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7D1945-5148-4B50-A070-C9D53055CE26}">
      <dsp:nvSpPr>
        <dsp:cNvPr id="0" name=""/>
        <dsp:cNvSpPr/>
      </dsp:nvSpPr>
      <dsp:spPr>
        <a:xfrm>
          <a:off x="0" y="0"/>
          <a:ext cx="3361972" cy="494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Many microfinance institutions (MFI), experts and donors are</a:t>
          </a:r>
        </a:p>
      </dsp:txBody>
      <dsp:txXfrm>
        <a:off x="0" y="0"/>
        <a:ext cx="3361972" cy="494407"/>
      </dsp:txXfrm>
    </dsp:sp>
    <dsp:sp modelId="{19A22443-D6E9-4098-A803-BE174CF48A10}">
      <dsp:nvSpPr>
        <dsp:cNvPr id="0" name=""/>
        <dsp:cNvSpPr/>
      </dsp:nvSpPr>
      <dsp:spPr>
        <a:xfrm>
          <a:off x="0" y="494407"/>
          <a:ext cx="33619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EF1F28-56A6-40D0-A944-F1CC6D2835B4}">
      <dsp:nvSpPr>
        <dsp:cNvPr id="0" name=""/>
        <dsp:cNvSpPr/>
      </dsp:nvSpPr>
      <dsp:spPr>
        <a:xfrm>
          <a:off x="0" y="494407"/>
          <a:ext cx="3361972" cy="494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supporting the idea of using mobile financial services (MFS) which</a:t>
          </a:r>
        </a:p>
      </dsp:txBody>
      <dsp:txXfrm>
        <a:off x="0" y="494407"/>
        <a:ext cx="3361972" cy="494407"/>
      </dsp:txXfrm>
    </dsp:sp>
    <dsp:sp modelId="{6A2A4193-FC41-446F-9BA8-044D38347598}">
      <dsp:nvSpPr>
        <dsp:cNvPr id="0" name=""/>
        <dsp:cNvSpPr/>
      </dsp:nvSpPr>
      <dsp:spPr>
        <a:xfrm>
          <a:off x="0" y="988815"/>
          <a:ext cx="33619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8EC7F9-9654-4330-A430-D7E7CF605474}">
      <dsp:nvSpPr>
        <dsp:cNvPr id="0" name=""/>
        <dsp:cNvSpPr/>
      </dsp:nvSpPr>
      <dsp:spPr>
        <a:xfrm>
          <a:off x="0" y="988815"/>
          <a:ext cx="3361972" cy="494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they feel are more convenient and efficient, and cost saving, than</a:t>
          </a:r>
        </a:p>
      </dsp:txBody>
      <dsp:txXfrm>
        <a:off x="0" y="988815"/>
        <a:ext cx="3361972" cy="494407"/>
      </dsp:txXfrm>
    </dsp:sp>
    <dsp:sp modelId="{BC0C897A-7725-4867-AB70-A1386FBFFF47}">
      <dsp:nvSpPr>
        <dsp:cNvPr id="0" name=""/>
        <dsp:cNvSpPr/>
      </dsp:nvSpPr>
      <dsp:spPr>
        <a:xfrm>
          <a:off x="0" y="1483223"/>
          <a:ext cx="33619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735D72-66B2-4B2B-85A2-D2D650BBAFC9}">
      <dsp:nvSpPr>
        <dsp:cNvPr id="0" name=""/>
        <dsp:cNvSpPr/>
      </dsp:nvSpPr>
      <dsp:spPr>
        <a:xfrm>
          <a:off x="0" y="1483223"/>
          <a:ext cx="3361972" cy="494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the traditional high-touch model used since long for the purpose of</a:t>
          </a:r>
        </a:p>
      </dsp:txBody>
      <dsp:txXfrm>
        <a:off x="0" y="1483223"/>
        <a:ext cx="3361972" cy="494407"/>
      </dsp:txXfrm>
    </dsp:sp>
    <dsp:sp modelId="{26A175AA-3251-4DAC-9BC9-94AC215D2D49}">
      <dsp:nvSpPr>
        <dsp:cNvPr id="0" name=""/>
        <dsp:cNvSpPr/>
      </dsp:nvSpPr>
      <dsp:spPr>
        <a:xfrm>
          <a:off x="0" y="1977631"/>
          <a:ext cx="33619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2D1EE4-2EF0-4339-BBBC-CF66AC53FE16}">
      <dsp:nvSpPr>
        <dsp:cNvPr id="0" name=""/>
        <dsp:cNvSpPr/>
      </dsp:nvSpPr>
      <dsp:spPr>
        <a:xfrm>
          <a:off x="0" y="1977631"/>
          <a:ext cx="3361972" cy="494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delivering microfinance services. Though, the MFI industry is</a:t>
          </a:r>
        </a:p>
      </dsp:txBody>
      <dsp:txXfrm>
        <a:off x="0" y="1977631"/>
        <a:ext cx="3361972" cy="494407"/>
      </dsp:txXfrm>
    </dsp:sp>
    <dsp:sp modelId="{2DA43CA8-96B5-41D4-81CE-09525FC35434}">
      <dsp:nvSpPr>
        <dsp:cNvPr id="0" name=""/>
        <dsp:cNvSpPr/>
      </dsp:nvSpPr>
      <dsp:spPr>
        <a:xfrm>
          <a:off x="0" y="2472039"/>
          <a:ext cx="33619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9C2E3B-50F6-48FC-80E7-00F9457E1B96}">
      <dsp:nvSpPr>
        <dsp:cNvPr id="0" name=""/>
        <dsp:cNvSpPr/>
      </dsp:nvSpPr>
      <dsp:spPr>
        <a:xfrm>
          <a:off x="0" y="2472039"/>
          <a:ext cx="3361972" cy="494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primarily focusing on low income families and are very useful in</a:t>
          </a:r>
        </a:p>
      </dsp:txBody>
      <dsp:txXfrm>
        <a:off x="0" y="2472039"/>
        <a:ext cx="3361972" cy="494407"/>
      </dsp:txXfrm>
    </dsp:sp>
    <dsp:sp modelId="{73DEAC26-ADFD-401A-9550-67163C012BF0}">
      <dsp:nvSpPr>
        <dsp:cNvPr id="0" name=""/>
        <dsp:cNvSpPr/>
      </dsp:nvSpPr>
      <dsp:spPr>
        <a:xfrm>
          <a:off x="0" y="2966447"/>
          <a:ext cx="33619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5CCEB0-9A19-45BF-9E1E-04A3C4532323}">
      <dsp:nvSpPr>
        <dsp:cNvPr id="0" name=""/>
        <dsp:cNvSpPr/>
      </dsp:nvSpPr>
      <dsp:spPr>
        <a:xfrm>
          <a:off x="0" y="2966447"/>
          <a:ext cx="3361972" cy="494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such areas, the implementation of MFS has been uneven with both</a:t>
          </a:r>
        </a:p>
      </dsp:txBody>
      <dsp:txXfrm>
        <a:off x="0" y="2966447"/>
        <a:ext cx="3361972" cy="494407"/>
      </dsp:txXfrm>
    </dsp:sp>
    <dsp:sp modelId="{2F48EFDE-F85D-4B44-80F6-A7927CAEE4D7}">
      <dsp:nvSpPr>
        <dsp:cNvPr id="0" name=""/>
        <dsp:cNvSpPr/>
      </dsp:nvSpPr>
      <dsp:spPr>
        <a:xfrm>
          <a:off x="0" y="3460855"/>
          <a:ext cx="33619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A9518-6F01-4A8D-A3DA-1756632BD660}">
      <dsp:nvSpPr>
        <dsp:cNvPr id="0" name=""/>
        <dsp:cNvSpPr/>
      </dsp:nvSpPr>
      <dsp:spPr>
        <a:xfrm>
          <a:off x="0" y="3460855"/>
          <a:ext cx="3361972" cy="494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significant challenges and successes.</a:t>
          </a:r>
        </a:p>
      </dsp:txBody>
      <dsp:txXfrm>
        <a:off x="0" y="3460855"/>
        <a:ext cx="3361972" cy="494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C7D24-7CF5-4B7D-998C-32E3E5ADEDD5}">
      <dsp:nvSpPr>
        <dsp:cNvPr id="0" name=""/>
        <dsp:cNvSpPr/>
      </dsp:nvSpPr>
      <dsp:spPr>
        <a:xfrm>
          <a:off x="0" y="4471"/>
          <a:ext cx="3361972" cy="94769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Our dataset contains the default status of the users along with the features.</a:t>
          </a:r>
        </a:p>
      </dsp:txBody>
      <dsp:txXfrm>
        <a:off x="46263" y="50734"/>
        <a:ext cx="3269446" cy="855173"/>
      </dsp:txXfrm>
    </dsp:sp>
    <dsp:sp modelId="{7FF39DD0-A5B4-496B-AEC8-00C3CD856C90}">
      <dsp:nvSpPr>
        <dsp:cNvPr id="0" name=""/>
        <dsp:cNvSpPr/>
      </dsp:nvSpPr>
      <dsp:spPr>
        <a:xfrm>
          <a:off x="0" y="1004011"/>
          <a:ext cx="3361972" cy="947699"/>
        </a:xfrm>
        <a:prstGeom prst="roundRect">
          <a:avLst/>
        </a:prstGeom>
        <a:solidFill>
          <a:schemeClr val="accent5">
            <a:hueOff val="2911898"/>
            <a:satOff val="-15213"/>
            <a:lumOff val="35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dataset contains 209593 rows and 36 columns including the target column.</a:t>
          </a:r>
        </a:p>
      </dsp:txBody>
      <dsp:txXfrm>
        <a:off x="46263" y="1050274"/>
        <a:ext cx="3269446" cy="855173"/>
      </dsp:txXfrm>
    </dsp:sp>
    <dsp:sp modelId="{D1E53514-02F7-4445-A948-C8877E8705FF}">
      <dsp:nvSpPr>
        <dsp:cNvPr id="0" name=""/>
        <dsp:cNvSpPr/>
      </dsp:nvSpPr>
      <dsp:spPr>
        <a:xfrm>
          <a:off x="0" y="2003551"/>
          <a:ext cx="3361972" cy="947699"/>
        </a:xfrm>
        <a:prstGeom prst="roundRect">
          <a:avLst/>
        </a:prstGeom>
        <a:solidFill>
          <a:schemeClr val="accent5">
            <a:hueOff val="5823795"/>
            <a:satOff val="-30426"/>
            <a:lumOff val="71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'label' is the target column.</a:t>
          </a:r>
        </a:p>
      </dsp:txBody>
      <dsp:txXfrm>
        <a:off x="46263" y="2049814"/>
        <a:ext cx="3269446" cy="855173"/>
      </dsp:txXfrm>
    </dsp:sp>
    <dsp:sp modelId="{CEC9FBC8-7BCE-4CBB-9AAD-EC80C8400019}">
      <dsp:nvSpPr>
        <dsp:cNvPr id="0" name=""/>
        <dsp:cNvSpPr/>
      </dsp:nvSpPr>
      <dsp:spPr>
        <a:xfrm>
          <a:off x="0" y="3003091"/>
          <a:ext cx="3361972" cy="947699"/>
        </a:xfrm>
        <a:prstGeom prst="roundRect">
          <a:avLst/>
        </a:prstGeom>
        <a:solidFill>
          <a:schemeClr val="accent5">
            <a:hueOff val="8735693"/>
            <a:satOff val="-45639"/>
            <a:lumOff val="10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Let’s have a look at the feature columns and its description.</a:t>
          </a:r>
        </a:p>
      </dsp:txBody>
      <dsp:txXfrm>
        <a:off x="46263" y="3049354"/>
        <a:ext cx="3269446" cy="8551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2022/8/23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3150224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pPr/>
              <a:t>2022/8/23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pPr/>
              <a:t>‹#›</a:t>
            </a:fld>
            <a:endParaRPr lang="zh-CN" altLang="en-US"/>
          </a:p>
        </p:txBody>
      </p:sp>
    </p:spTree>
    <p:extLst>
      <p:ext uri="{BB962C8B-B14F-4D97-AF65-F5344CB8AC3E}">
        <p14:creationId xmlns:p14="http://schemas.microsoft.com/office/powerpoint/2010/main" val="2838915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72546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40</a:t>
            </a:fld>
            <a:endParaRPr lang="zh-CN" altLang="en-US" dirty="0"/>
          </a:p>
        </p:txBody>
      </p:sp>
    </p:spTree>
    <p:extLst>
      <p:ext uri="{BB962C8B-B14F-4D97-AF65-F5344CB8AC3E}">
        <p14:creationId xmlns:p14="http://schemas.microsoft.com/office/powerpoint/2010/main" val="380630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324557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315431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619606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1129220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213975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3480962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38</a:t>
            </a:fld>
            <a:endParaRPr lang="zh-CN" altLang="en-US" dirty="0"/>
          </a:p>
        </p:txBody>
      </p:sp>
    </p:spTree>
    <p:extLst>
      <p:ext uri="{BB962C8B-B14F-4D97-AF65-F5344CB8AC3E}">
        <p14:creationId xmlns:p14="http://schemas.microsoft.com/office/powerpoint/2010/main" val="32060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15271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755650"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706411"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2571749"/>
            <a:ext cx="4138550" cy="1701419"/>
          </a:xfrm>
        </p:spPr>
        <p:txBody>
          <a:bodyPr anchor="t">
            <a:normAutofit/>
          </a:bodyPr>
          <a:lstStyle>
            <a:lvl1pPr algn="r">
              <a:defRPr sz="4500"/>
            </a:lvl1pPr>
          </a:lstStyle>
          <a:p>
            <a:r>
              <a:rPr lang="en-US"/>
              <a:t>Click to edit Master title style</a:t>
            </a:r>
            <a:endParaRPr lang="en-US" dirty="0"/>
          </a:p>
        </p:txBody>
      </p:sp>
      <p:sp>
        <p:nvSpPr>
          <p:cNvPr id="3" name="Subtitle 2"/>
          <p:cNvSpPr>
            <a:spLocks noGrp="1"/>
          </p:cNvSpPr>
          <p:nvPr>
            <p:ph type="subTitle" idx="1"/>
          </p:nvPr>
        </p:nvSpPr>
        <p:spPr>
          <a:xfrm>
            <a:off x="2079206" y="1701590"/>
            <a:ext cx="4018200" cy="870160"/>
          </a:xfrm>
        </p:spPr>
        <p:txBody>
          <a:bodyPr tIns="0" anchor="b">
            <a:normAutofit/>
          </a:bodyPr>
          <a:lstStyle>
            <a:lvl1pPr marL="0" indent="0" algn="r">
              <a:buNone/>
              <a:defRPr sz="1350" b="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8/23/2022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1643462" y="2447139"/>
            <a:ext cx="311727"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8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3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164567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606042"/>
            <a:ext cx="5965568" cy="807922"/>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8/23/2022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34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7752856" y="300504"/>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929536" y="604363"/>
            <a:ext cx="994889" cy="393309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56564" y="727807"/>
            <a:ext cx="4850177" cy="38096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8/23/2022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180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408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31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8/23/2022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164620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7473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1643882" y="222193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2360440"/>
            <a:ext cx="5967420" cy="1068560"/>
          </a:xfrm>
        </p:spPr>
        <p:txBody>
          <a:bodyPr anchor="t">
            <a:normAutofit/>
          </a:bodyPr>
          <a:lstStyle>
            <a:lvl1pPr algn="r">
              <a:defRPr sz="2400"/>
            </a:lvl1pPr>
          </a:lstStyle>
          <a:p>
            <a:r>
              <a:rPr lang="en-US"/>
              <a:t>Click to edit Master title style</a:t>
            </a:r>
            <a:endParaRPr lang="en-US" dirty="0"/>
          </a:p>
        </p:txBody>
      </p:sp>
      <p:sp>
        <p:nvSpPr>
          <p:cNvPr id="3" name="Text Placeholder 2"/>
          <p:cNvSpPr>
            <a:spLocks noGrp="1"/>
          </p:cNvSpPr>
          <p:nvPr>
            <p:ph type="body" idx="1"/>
          </p:nvPr>
        </p:nvSpPr>
        <p:spPr>
          <a:xfrm>
            <a:off x="2080477" y="1701590"/>
            <a:ext cx="5843948" cy="658851"/>
          </a:xfrm>
        </p:spPr>
        <p:txBody>
          <a:bodyPr tIns="0" anchor="b">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8/23/2022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471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604363"/>
            <a:ext cx="5963238" cy="8112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54031" y="1539087"/>
            <a:ext cx="2918970" cy="2998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99977" y="1539086"/>
            <a:ext cx="2920667" cy="29983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8/23/2022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1647129" y="480917"/>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9268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1645238" y="477318"/>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604364"/>
            <a:ext cx="5967420" cy="8087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56964" y="1539086"/>
            <a:ext cx="2922350"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956964" y="2138498"/>
            <a:ext cx="2920217" cy="2303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99975" y="1539086"/>
            <a:ext cx="2924849"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999976" y="2138498"/>
            <a:ext cx="2924849" cy="2303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8/23/2022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530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8/23/2022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1647129"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354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C8D7E02-BCB8-4D50-A234-369438C08659}" type="datetimeFigureOut">
              <a:rPr lang="en-US" smtClean="0"/>
              <a:t>8/23/2022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90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165616"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7743" y="961839"/>
            <a:ext cx="1998271" cy="1427431"/>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840115" y="604363"/>
            <a:ext cx="4084709" cy="393309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7742" y="2389616"/>
            <a:ext cx="1998271" cy="1789798"/>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8/23/2022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967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5060296" y="2422"/>
            <a:ext cx="3472301" cy="51435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TextBox 9"/>
          <p:cNvSpPr txBox="1"/>
          <p:nvPr/>
        </p:nvSpPr>
        <p:spPr>
          <a:xfrm>
            <a:off x="1166015"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8430" y="961839"/>
            <a:ext cx="2978240" cy="1425355"/>
          </a:xfrm>
        </p:spPr>
        <p:txBody>
          <a:bodyPr anchor="b">
            <a:normAutofit/>
          </a:bodyP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1477741" y="2387196"/>
            <a:ext cx="2978906" cy="1789796"/>
          </a:xfrm>
        </p:spPr>
        <p:txBody>
          <a:bodyPr>
            <a:normAutofit/>
          </a:bodyPr>
          <a:lstStyle>
            <a:lvl1pPr marL="0" indent="0" algn="l">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8/23/2022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99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123846" y="1578901"/>
            <a:ext cx="7020154" cy="3564599"/>
          </a:xfrm>
          <a:prstGeom prst="rect">
            <a:avLst/>
          </a:prstGeom>
        </p:spPr>
      </p:pic>
      <p:pic>
        <p:nvPicPr>
          <p:cNvPr id="15" name="Picture 1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 y="0"/>
            <a:ext cx="9142400" cy="5143500"/>
          </a:xfrm>
          <a:prstGeom prst="rect">
            <a:avLst/>
          </a:prstGeom>
        </p:spPr>
      </p:pic>
      <p:sp>
        <p:nvSpPr>
          <p:cNvPr id="8" name="Rectangle 7"/>
          <p:cNvSpPr/>
          <p:nvPr/>
        </p:nvSpPr>
        <p:spPr>
          <a:xfrm>
            <a:off x="0" y="0"/>
            <a:ext cx="72313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58857" y="606042"/>
            <a:ext cx="5968748" cy="80792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80199" y="1539087"/>
            <a:ext cx="5847405" cy="299837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607549" y="3952953"/>
            <a:ext cx="1997047" cy="137160"/>
          </a:xfrm>
          <a:prstGeom prst="rect">
            <a:avLst/>
          </a:prstGeom>
        </p:spPr>
        <p:txBody>
          <a:bodyPr vert="horz" lIns="91440" tIns="18288" rIns="91440" bIns="45720" rtlCol="0" anchor="t"/>
          <a:lstStyle>
            <a:lvl1pPr algn="r">
              <a:defRPr sz="600">
                <a:solidFill>
                  <a:schemeClr val="tx1">
                    <a:tint val="75000"/>
                  </a:schemeClr>
                </a:solidFill>
                <a:latin typeface="+mn-lt"/>
              </a:defRPr>
            </a:lvl1pPr>
          </a:lstStyle>
          <a:p>
            <a:fld id="{2BE451C3-0FF4-47C4-B829-773ADF60F88C}" type="datetimeFigureOut">
              <a:rPr lang="en-US" smtClean="0"/>
              <a:t>8/23/2022</a:t>
            </a:fld>
            <a:endParaRPr lang="en-US" dirty="0"/>
          </a:p>
        </p:txBody>
      </p:sp>
      <p:sp>
        <p:nvSpPr>
          <p:cNvPr id="5" name="Footer Placeholder 4"/>
          <p:cNvSpPr>
            <a:spLocks noGrp="1"/>
          </p:cNvSpPr>
          <p:nvPr>
            <p:ph type="ftr" sz="quarter" idx="3"/>
          </p:nvPr>
        </p:nvSpPr>
        <p:spPr>
          <a:xfrm rot="5400000">
            <a:off x="-1677848" y="2745858"/>
            <a:ext cx="4414014" cy="134382"/>
          </a:xfrm>
          <a:prstGeom prst="rect">
            <a:avLst/>
          </a:prstGeom>
        </p:spPr>
        <p:txBody>
          <a:bodyPr vert="horz" lIns="91440" tIns="45720" rIns="91440" bIns="18288" rtlCol="0" anchor="b"/>
          <a:lstStyle>
            <a:lvl1pPr algn="r">
              <a:defRPr sz="6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18806" y="123445"/>
            <a:ext cx="477545" cy="242138"/>
          </a:xfrm>
          <a:prstGeom prst="rect">
            <a:avLst/>
          </a:prstGeom>
        </p:spPr>
        <p:txBody>
          <a:bodyPr vert="horz" lIns="91440" tIns="45720" rIns="45720" bIns="45720" rtlCol="0" anchor="ctr"/>
          <a:lstStyle>
            <a:lvl1pPr algn="r">
              <a:defRPr sz="135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721532"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5038064"/>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650" r:id="rId14"/>
    <p:sldLayoutId id="2147483651" r:id="rId15"/>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advClick="0" advTm="0">
        <p:fade/>
      </p:transition>
    </mc:Fallback>
  </mc:AlternateContent>
  <p:txStyles>
    <p:titleStyle>
      <a:lvl1pPr algn="r" defTabSz="685800" rtl="0" eaLnBrk="1" latinLnBrk="0" hangingPunct="1">
        <a:lnSpc>
          <a:spcPct val="90000"/>
        </a:lnSpc>
        <a:spcBef>
          <a:spcPct val="0"/>
        </a:spcBef>
        <a:buNone/>
        <a:defRPr sz="255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5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35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05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5pPr>
      <a:lvl6pPr marL="1981962"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6pPr>
      <a:lvl7pPr marL="2331720"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7pPr>
      <a:lvl8pPr marL="2681478"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8pPr>
      <a:lvl9pPr marL="3031236"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notesSlide" Target="../notesSlides/notesSlide5.xml"/><Relationship Id="rId7" Type="http://schemas.openxmlformats.org/officeDocument/2006/relationships/diagramData" Target="../diagrams/data1.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1.jpeg"/><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jpeg"/><Relationship Id="rId7" Type="http://schemas.openxmlformats.org/officeDocument/2006/relationships/diagramLayout" Target="../diagrams/layout2.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84" name="Picture 54">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86" name="Picture 56">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87" name="Rectangle 58">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60">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62">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64">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TextBox 66">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92" name="Rectangle 68">
            <a:extLst>
              <a:ext uri="{FF2B5EF4-FFF2-40B4-BE49-F238E27FC236}">
                <a16:creationId xmlns:a16="http://schemas.microsoft.com/office/drawing/2014/main" id="{A683DBC4-DF1F-47B4-A427-3A02BF6FC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70">
            <a:extLst>
              <a:ext uri="{FF2B5EF4-FFF2-40B4-BE49-F238E27FC236}">
                <a16:creationId xmlns:a16="http://schemas.microsoft.com/office/drawing/2014/main" id="{5B505947-2EDE-4036-BAB7-9D467D50A8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94" name="Picture 72">
            <a:extLst>
              <a:ext uri="{FF2B5EF4-FFF2-40B4-BE49-F238E27FC236}">
                <a16:creationId xmlns:a16="http://schemas.microsoft.com/office/drawing/2014/main" id="{88E107CE-A324-40CD-893D-2D871179D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95" name="Rectangle 74">
            <a:extLst>
              <a:ext uri="{FF2B5EF4-FFF2-40B4-BE49-F238E27FC236}">
                <a16:creationId xmlns:a16="http://schemas.microsoft.com/office/drawing/2014/main" id="{C9206E69-8320-4953-8527-D4C926A46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76">
            <a:extLst>
              <a:ext uri="{FF2B5EF4-FFF2-40B4-BE49-F238E27FC236}">
                <a16:creationId xmlns:a16="http://schemas.microsoft.com/office/drawing/2014/main" id="{EFB0BA3C-4542-415C-9AD5-4A65B973D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78">
            <a:extLst>
              <a:ext uri="{FF2B5EF4-FFF2-40B4-BE49-F238E27FC236}">
                <a16:creationId xmlns:a16="http://schemas.microsoft.com/office/drawing/2014/main" id="{D3FCC301-B2A8-4BFA-8ADD-314A8AC88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473333" y="606042"/>
            <a:ext cx="2981178" cy="8079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2600">
                <a:latin typeface="+mj-lt"/>
                <a:ea typeface="+mj-ea"/>
                <a:cs typeface="+mj-cs"/>
                <a:sym typeface="+mn-lt"/>
              </a:rPr>
              <a:t>Micro Credit Defaulter Report</a:t>
            </a:r>
          </a:p>
        </p:txBody>
      </p:sp>
      <p:sp>
        <p:nvSpPr>
          <p:cNvPr id="3" name="矩形 2"/>
          <p:cNvSpPr/>
          <p:nvPr/>
        </p:nvSpPr>
        <p:spPr>
          <a:xfrm>
            <a:off x="1473333" y="1539087"/>
            <a:ext cx="2979119" cy="2998371"/>
          </a:xfrm>
          <a:prstGeom prst="rect">
            <a:avLst/>
          </a:prstGeom>
        </p:spPr>
        <p:txBody>
          <a:bodyPr vert="horz" lIns="91440" tIns="45720" rIns="91440" bIns="45720" rtlCol="0" anchor="ctr">
            <a:normAutofit/>
          </a:bodyPr>
          <a:lstStyle/>
          <a:p>
            <a:pPr>
              <a:lnSpc>
                <a:spcPct val="120000"/>
              </a:lnSpc>
              <a:spcAft>
                <a:spcPts val="600"/>
              </a:spcAft>
              <a:buClr>
                <a:schemeClr val="accent6"/>
              </a:buClr>
              <a:buSzPct val="90000"/>
              <a:buFont typeface="Wingdings" panose="05000000000000000000" pitchFamily="2" charset="2"/>
              <a:buChar char="§"/>
            </a:pPr>
            <a:r>
              <a:rPr lang="en-US" altLang="zh-CN" sz="1400" b="1" i="1"/>
              <a:t>PREPARED BY</a:t>
            </a:r>
          </a:p>
          <a:p>
            <a:pPr>
              <a:lnSpc>
                <a:spcPct val="120000"/>
              </a:lnSpc>
              <a:spcAft>
                <a:spcPts val="600"/>
              </a:spcAft>
              <a:buClr>
                <a:schemeClr val="accent6"/>
              </a:buClr>
              <a:buSzPct val="90000"/>
              <a:buFont typeface="Wingdings" panose="05000000000000000000" pitchFamily="2" charset="2"/>
              <a:buChar char="§"/>
            </a:pPr>
            <a:r>
              <a:rPr lang="en-US" altLang="zh-CN" sz="1400" b="1" i="1"/>
              <a:t>LakshmiPraneetha</a:t>
            </a:r>
          </a:p>
          <a:p>
            <a:pPr>
              <a:lnSpc>
                <a:spcPct val="120000"/>
              </a:lnSpc>
              <a:spcAft>
                <a:spcPts val="600"/>
              </a:spcAft>
              <a:buClr>
                <a:schemeClr val="accent6"/>
              </a:buClr>
              <a:buSzPct val="90000"/>
              <a:buFont typeface="Wingdings" panose="05000000000000000000" pitchFamily="2" charset="2"/>
              <a:buChar char="§"/>
            </a:pPr>
            <a:r>
              <a:rPr lang="en-US" altLang="zh-CN" sz="1400" b="1" i="1"/>
              <a:t>sidda</a:t>
            </a:r>
          </a:p>
          <a:p>
            <a:pPr>
              <a:lnSpc>
                <a:spcPct val="120000"/>
              </a:lnSpc>
              <a:spcAft>
                <a:spcPts val="600"/>
              </a:spcAft>
              <a:buClr>
                <a:schemeClr val="accent6"/>
              </a:buClr>
              <a:buSzPct val="90000"/>
              <a:buFont typeface="Wingdings" panose="05000000000000000000" pitchFamily="2" charset="2"/>
              <a:buChar char="§"/>
            </a:pPr>
            <a:endParaRPr lang="en-US" altLang="zh-CN" sz="1400" b="1" i="1"/>
          </a:p>
          <a:p>
            <a:pPr>
              <a:lnSpc>
                <a:spcPct val="120000"/>
              </a:lnSpc>
              <a:spcAft>
                <a:spcPts val="600"/>
              </a:spcAft>
              <a:buClr>
                <a:schemeClr val="accent6"/>
              </a:buClr>
              <a:buSzPct val="90000"/>
              <a:buFont typeface="Wingdings" panose="05000000000000000000" pitchFamily="2" charset="2"/>
              <a:buChar char="§"/>
            </a:pPr>
            <a:r>
              <a:rPr lang="en-US" altLang="zh-CN" sz="1400" b="1" i="1"/>
              <a:t> </a:t>
            </a:r>
          </a:p>
        </p:txBody>
      </p:sp>
      <p:sp>
        <p:nvSpPr>
          <p:cNvPr id="98" name="Rectangle 80">
            <a:extLst>
              <a:ext uri="{FF2B5EF4-FFF2-40B4-BE49-F238E27FC236}">
                <a16:creationId xmlns:a16="http://schemas.microsoft.com/office/drawing/2014/main" id="{341BA995-C21C-4D29-BE49-3CBE57189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8221" y="0"/>
            <a:ext cx="3481985"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
          <p:cNvPicPr>
            <a:picLocks noChangeAspect="1"/>
          </p:cNvPicPr>
          <p:nvPr/>
        </p:nvPicPr>
        <p:blipFill>
          <a:blip r:embed="rId6"/>
          <a:srcRect t="35026" b="38106"/>
          <a:stretch>
            <a:fillRect/>
          </a:stretch>
        </p:blipFill>
        <p:spPr>
          <a:xfrm>
            <a:off x="5297517" y="2169699"/>
            <a:ext cx="2991270" cy="803693"/>
          </a:xfrm>
          <a:prstGeom prst="rect">
            <a:avLst/>
          </a:prstGeom>
          <a:ln w="12700">
            <a:noFill/>
          </a:ln>
        </p:spPr>
      </p:pic>
      <p:sp>
        <p:nvSpPr>
          <p:cNvPr id="83" name="Rectangle 82">
            <a:extLst>
              <a:ext uri="{FF2B5EF4-FFF2-40B4-BE49-F238E27FC236}">
                <a16:creationId xmlns:a16="http://schemas.microsoft.com/office/drawing/2014/main" id="{F6B63D7C-DA20-4B10-8164-8F1ACA90E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42784" y="183066"/>
            <a:ext cx="3104815" cy="4775942"/>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CEB1DFB-E9D4-4418-85B6-90079F889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3000" advClick="0" advTm="0">
        <p:fade/>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Lst>
          </a:blip>
          <a:stretch>
            <a:fillRect/>
          </a:stretch>
        </p:blipFill>
        <p:spPr>
          <a:xfrm>
            <a:off x="800" y="0"/>
            <a:ext cx="9142400" cy="5143500"/>
          </a:xfrm>
          <a:prstGeom prst="rect">
            <a:avLst/>
          </a:prstGeom>
        </p:spPr>
      </p:pic>
      <p:sp>
        <p:nvSpPr>
          <p:cNvPr id="14" name="Rectangle 13">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22225">
            <a:solidFill>
              <a:schemeClr val="accent1"/>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p:nvPr>
            <p:extLst>
              <p:ext uri="{D42A27DB-BD31-4B8C-83A1-F6EECF244321}">
                <p14:modId xmlns:p14="http://schemas.microsoft.com/office/powerpoint/2010/main" val="2437457621"/>
              </p:ext>
            </p:extLst>
          </p:nvPr>
        </p:nvGraphicFramePr>
        <p:xfrm>
          <a:off x="482600" y="553375"/>
          <a:ext cx="8178801" cy="4620097"/>
        </p:xfrm>
        <a:graphic>
          <a:graphicData uri="http://schemas.openxmlformats.org/drawingml/2006/table">
            <a:tbl>
              <a:tblPr firstRow="1" bandRow="1">
                <a:tableStyleId>{8EC20E35-A176-4012-BC5E-935CFFF8708E}</a:tableStyleId>
              </a:tblPr>
              <a:tblGrid>
                <a:gridCol w="597880">
                  <a:extLst>
                    <a:ext uri="{9D8B030D-6E8A-4147-A177-3AD203B41FA5}">
                      <a16:colId xmlns:a16="http://schemas.microsoft.com/office/drawing/2014/main" val="20000"/>
                    </a:ext>
                  </a:extLst>
                </a:gridCol>
                <a:gridCol w="1469302">
                  <a:extLst>
                    <a:ext uri="{9D8B030D-6E8A-4147-A177-3AD203B41FA5}">
                      <a16:colId xmlns:a16="http://schemas.microsoft.com/office/drawing/2014/main" val="20001"/>
                    </a:ext>
                  </a:extLst>
                </a:gridCol>
                <a:gridCol w="3791146">
                  <a:extLst>
                    <a:ext uri="{9D8B030D-6E8A-4147-A177-3AD203B41FA5}">
                      <a16:colId xmlns:a16="http://schemas.microsoft.com/office/drawing/2014/main" val="20002"/>
                    </a:ext>
                  </a:extLst>
                </a:gridCol>
                <a:gridCol w="2320473">
                  <a:extLst>
                    <a:ext uri="{9D8B030D-6E8A-4147-A177-3AD203B41FA5}">
                      <a16:colId xmlns:a16="http://schemas.microsoft.com/office/drawing/2014/main" val="20003"/>
                    </a:ext>
                  </a:extLst>
                </a:gridCol>
              </a:tblGrid>
              <a:tr h="267433">
                <a:tc>
                  <a:txBody>
                    <a:bodyPr/>
                    <a:lstStyle/>
                    <a:p>
                      <a:pPr indent="0" algn="ctr">
                        <a:buNone/>
                      </a:pPr>
                      <a:r>
                        <a:rPr lang="en-US" sz="1100" b="1">
                          <a:solidFill>
                            <a:srgbClr val="FFFFFF"/>
                          </a:solidFill>
                        </a:rPr>
                        <a:t>S. No.</a:t>
                      </a:r>
                      <a:endParaRPr lang="en-US" sz="1100" b="1">
                        <a:solidFill>
                          <a:srgbClr val="FFFFFF"/>
                        </a:solidFill>
                        <a:latin typeface="Calibri" panose="020F0502020204030204" charset="-122"/>
                      </a:endParaRPr>
                    </a:p>
                  </a:txBody>
                  <a:tcPr marL="13729" marR="13729" marT="13729" marB="49423" anchor="ctr"/>
                </a:tc>
                <a:tc>
                  <a:txBody>
                    <a:bodyPr/>
                    <a:lstStyle/>
                    <a:p>
                      <a:pPr indent="0" algn="ctr">
                        <a:buNone/>
                      </a:pPr>
                      <a:r>
                        <a:rPr lang="en-US" sz="1100" b="1">
                          <a:solidFill>
                            <a:srgbClr val="FFFFFF"/>
                          </a:solidFill>
                        </a:rPr>
                        <a:t>Variable</a:t>
                      </a:r>
                      <a:endParaRPr lang="en-US" sz="1100" b="1">
                        <a:solidFill>
                          <a:srgbClr val="FFFFFF"/>
                        </a:solidFill>
                        <a:latin typeface="Calibri" panose="020F0502020204030204" charset="-122"/>
                      </a:endParaRPr>
                    </a:p>
                  </a:txBody>
                  <a:tcPr marL="13729" marR="13729" marT="13729" marB="49423" anchor="ctr"/>
                </a:tc>
                <a:tc>
                  <a:txBody>
                    <a:bodyPr/>
                    <a:lstStyle/>
                    <a:p>
                      <a:pPr indent="0" algn="ctr">
                        <a:buNone/>
                      </a:pPr>
                      <a:r>
                        <a:rPr lang="en-US" sz="1100" b="1">
                          <a:solidFill>
                            <a:srgbClr val="FFFFFF"/>
                          </a:solidFill>
                        </a:rPr>
                        <a:t>Definition</a:t>
                      </a:r>
                      <a:endParaRPr lang="en-US" sz="1100" b="1">
                        <a:solidFill>
                          <a:srgbClr val="FFFFFF"/>
                        </a:solidFill>
                        <a:latin typeface="Calibri" panose="020F0502020204030204" charset="-122"/>
                      </a:endParaRPr>
                    </a:p>
                  </a:txBody>
                  <a:tcPr marL="13729" marR="13729" marT="13729" marB="49423" anchor="ctr"/>
                </a:tc>
                <a:tc>
                  <a:txBody>
                    <a:bodyPr/>
                    <a:lstStyle/>
                    <a:p>
                      <a:pPr indent="0" algn="ctr">
                        <a:buNone/>
                      </a:pPr>
                      <a:r>
                        <a:rPr lang="en-US" sz="1100" b="1">
                          <a:solidFill>
                            <a:srgbClr val="FFFFFF"/>
                          </a:solidFill>
                        </a:rPr>
                        <a:t>Comment</a:t>
                      </a:r>
                      <a:endParaRPr lang="en-US" sz="1100" b="1">
                        <a:solidFill>
                          <a:srgbClr val="FFFFFF"/>
                        </a:solidFill>
                        <a:latin typeface="Calibri" panose="020F0502020204030204" charset="-122"/>
                      </a:endParaRPr>
                    </a:p>
                  </a:txBody>
                  <a:tcPr marL="13729" marR="13729" marT="13729" marB="49423" anchor="ctr"/>
                </a:tc>
                <a:extLst>
                  <a:ext uri="{0D108BD9-81ED-4DB2-BD59-A6C34878D82A}">
                    <a16:rowId xmlns:a16="http://schemas.microsoft.com/office/drawing/2014/main" val="10000"/>
                  </a:ext>
                </a:extLst>
              </a:tr>
              <a:tr h="283907">
                <a:tc>
                  <a:txBody>
                    <a:bodyPr/>
                    <a:lstStyle/>
                    <a:p>
                      <a:pPr indent="0" algn="ctr">
                        <a:buNone/>
                      </a:pPr>
                      <a:r>
                        <a:rPr lang="en-US" sz="1200" b="1">
                          <a:solidFill>
                            <a:srgbClr val="FFFFFF"/>
                          </a:solidFill>
                        </a:rPr>
                        <a:t>25</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cnt_loans30</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Number of loans taken by user in last 30 days</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01"/>
                  </a:ext>
                </a:extLst>
              </a:tr>
              <a:tr h="283907">
                <a:tc>
                  <a:txBody>
                    <a:bodyPr/>
                    <a:lstStyle/>
                    <a:p>
                      <a:pPr indent="0" algn="ctr">
                        <a:buNone/>
                      </a:pPr>
                      <a:r>
                        <a:rPr lang="en-US" sz="1200" b="1">
                          <a:solidFill>
                            <a:srgbClr val="FFFFFF"/>
                          </a:solidFill>
                        </a:rPr>
                        <a:t>26</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amnt_loans30</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Total amount of loans taken by user in last 30 days</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02"/>
                  </a:ext>
                </a:extLst>
              </a:tr>
              <a:tr h="646342">
                <a:tc>
                  <a:txBody>
                    <a:bodyPr/>
                    <a:lstStyle/>
                    <a:p>
                      <a:pPr indent="0" algn="ctr">
                        <a:buNone/>
                      </a:pPr>
                      <a:r>
                        <a:rPr lang="en-US" sz="1200" b="1">
                          <a:solidFill>
                            <a:srgbClr val="FFFFFF"/>
                          </a:solidFill>
                        </a:rPr>
                        <a:t>27</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maxamnt_loans30</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maximum amount of loan taken by the user in last 30 days</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There are only two options: 5 &amp; 10 Rs., for which the user needs to pay back 6 &amp; 12 Rs. respectively</a:t>
                      </a: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03"/>
                  </a:ext>
                </a:extLst>
              </a:tr>
              <a:tr h="283907">
                <a:tc>
                  <a:txBody>
                    <a:bodyPr/>
                    <a:lstStyle/>
                    <a:p>
                      <a:pPr indent="0" algn="ctr">
                        <a:buNone/>
                      </a:pPr>
                      <a:r>
                        <a:rPr lang="en-US" sz="1200" b="1">
                          <a:solidFill>
                            <a:srgbClr val="FFFFFF"/>
                          </a:solidFill>
                        </a:rPr>
                        <a:t>28</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medianamnt_loans30</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Median of amounts of loan taken by the user in last 30 days</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04"/>
                  </a:ext>
                </a:extLst>
              </a:tr>
              <a:tr h="283907">
                <a:tc>
                  <a:txBody>
                    <a:bodyPr/>
                    <a:lstStyle/>
                    <a:p>
                      <a:pPr indent="0" algn="ctr">
                        <a:buNone/>
                      </a:pPr>
                      <a:r>
                        <a:rPr lang="en-US" sz="1200" b="1">
                          <a:solidFill>
                            <a:srgbClr val="FFFFFF"/>
                          </a:solidFill>
                        </a:rPr>
                        <a:t>29</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cnt_loans90</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Number of loans taken by user in last 90 days</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05"/>
                  </a:ext>
                </a:extLst>
              </a:tr>
              <a:tr h="283907">
                <a:tc>
                  <a:txBody>
                    <a:bodyPr/>
                    <a:lstStyle/>
                    <a:p>
                      <a:pPr indent="0" algn="ctr">
                        <a:buNone/>
                      </a:pPr>
                      <a:r>
                        <a:rPr lang="en-US" sz="1200" b="1">
                          <a:solidFill>
                            <a:srgbClr val="FFFFFF"/>
                          </a:solidFill>
                        </a:rPr>
                        <a:t>30</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amnt_loans90</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Total amount of loans taken by user in last 90 days</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06"/>
                  </a:ext>
                </a:extLst>
              </a:tr>
              <a:tr h="283907">
                <a:tc>
                  <a:txBody>
                    <a:bodyPr/>
                    <a:lstStyle/>
                    <a:p>
                      <a:pPr indent="0" algn="ctr">
                        <a:buNone/>
                      </a:pPr>
                      <a:r>
                        <a:rPr lang="en-US" sz="1200" b="1">
                          <a:solidFill>
                            <a:srgbClr val="FFFFFF"/>
                          </a:solidFill>
                        </a:rPr>
                        <a:t>31</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maxamnt_loans90</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maximum amount of loan taken by the user in last 90 days</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07"/>
                  </a:ext>
                </a:extLst>
              </a:tr>
              <a:tr h="283907">
                <a:tc>
                  <a:txBody>
                    <a:bodyPr/>
                    <a:lstStyle/>
                    <a:p>
                      <a:pPr indent="0" algn="ctr">
                        <a:buNone/>
                      </a:pPr>
                      <a:r>
                        <a:rPr lang="en-US" sz="1200" b="1">
                          <a:solidFill>
                            <a:srgbClr val="FFFFFF"/>
                          </a:solidFill>
                        </a:rPr>
                        <a:t>32</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medianamnt_loans90</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Median of amounts of loan taken by the user in last 90 days</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08"/>
                  </a:ext>
                </a:extLst>
              </a:tr>
              <a:tr h="283907">
                <a:tc>
                  <a:txBody>
                    <a:bodyPr/>
                    <a:lstStyle/>
                    <a:p>
                      <a:pPr indent="0" algn="ctr">
                        <a:buNone/>
                      </a:pPr>
                      <a:r>
                        <a:rPr lang="en-US" sz="1200" b="1">
                          <a:solidFill>
                            <a:srgbClr val="FFFFFF"/>
                          </a:solidFill>
                        </a:rPr>
                        <a:t>33</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payback30</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Average payback time in days over last 30 days</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09"/>
                  </a:ext>
                </a:extLst>
              </a:tr>
              <a:tr h="283907">
                <a:tc>
                  <a:txBody>
                    <a:bodyPr/>
                    <a:lstStyle/>
                    <a:p>
                      <a:pPr indent="0" algn="ctr">
                        <a:buNone/>
                      </a:pPr>
                      <a:r>
                        <a:rPr lang="en-US" sz="1200" b="1">
                          <a:solidFill>
                            <a:srgbClr val="FFFFFF"/>
                          </a:solidFill>
                        </a:rPr>
                        <a:t>34</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payback90</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Average payback time in days over last 90 days</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10"/>
                  </a:ext>
                </a:extLst>
              </a:tr>
              <a:tr h="283907">
                <a:tc>
                  <a:txBody>
                    <a:bodyPr/>
                    <a:lstStyle/>
                    <a:p>
                      <a:pPr indent="0" algn="ctr">
                        <a:buNone/>
                      </a:pPr>
                      <a:r>
                        <a:rPr lang="en-US" sz="1200" b="1">
                          <a:solidFill>
                            <a:srgbClr val="FFFFFF"/>
                          </a:solidFill>
                        </a:rPr>
                        <a:t>35</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pcircle</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telecom circle</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11"/>
                  </a:ext>
                </a:extLst>
              </a:tr>
              <a:tr h="283907">
                <a:tc>
                  <a:txBody>
                    <a:bodyPr/>
                    <a:lstStyle/>
                    <a:p>
                      <a:pPr indent="0" algn="ctr">
                        <a:buNone/>
                      </a:pPr>
                      <a:r>
                        <a:rPr lang="en-US" sz="1200" b="1">
                          <a:solidFill>
                            <a:srgbClr val="FFFFFF"/>
                          </a:solidFill>
                        </a:rPr>
                        <a:t>36</a:t>
                      </a:r>
                      <a:endParaRPr lang="en-US" sz="1200" b="1">
                        <a:solidFill>
                          <a:srgbClr val="FFFFFF"/>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pdate</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r>
                        <a:rPr lang="en-US" sz="1200" b="0">
                          <a:solidFill>
                            <a:srgbClr val="000000"/>
                          </a:solidFill>
                        </a:rPr>
                        <a:t>date</a:t>
                      </a:r>
                      <a:endParaRPr lang="en-US" sz="1200" b="0">
                        <a:solidFill>
                          <a:srgbClr val="000000"/>
                        </a:solidFill>
                        <a:latin typeface="Calibri" panose="020F0502020204030204" charset="-122"/>
                      </a:endParaRPr>
                    </a:p>
                  </a:txBody>
                  <a:tcPr marL="13729" marR="13729" marT="13729" marB="49423" anchor="b"/>
                </a:tc>
                <a:tc>
                  <a:txBody>
                    <a:bodyPr/>
                    <a:lstStyle/>
                    <a:p>
                      <a:pPr indent="0">
                        <a:buNone/>
                      </a:pPr>
                      <a:endParaRPr lang="en-US" sz="1200" b="0">
                        <a:solidFill>
                          <a:srgbClr val="000000"/>
                        </a:solidFill>
                        <a:latin typeface="Calibri" panose="020F0502020204030204" charset="-122"/>
                      </a:endParaRPr>
                    </a:p>
                  </a:txBody>
                  <a:tcPr marL="13729" marR="13729" marT="13729" marB="49423" anchor="b"/>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914400" y="1809750"/>
            <a:ext cx="7524836" cy="1445260"/>
          </a:xfrm>
          <a:prstGeom prst="rect">
            <a:avLst/>
          </a:prstGeom>
          <a:noFill/>
        </p:spPr>
        <p:txBody>
          <a:bodyPr wrap="square" rtlCol="0">
            <a:spAutoFit/>
          </a:bodyPr>
          <a:lstStyle/>
          <a:p>
            <a:pPr algn="ctr"/>
            <a:r>
              <a:rPr lang="en-US" altLang="zh-CN" sz="4400" b="1" dirty="0">
                <a:solidFill>
                  <a:schemeClr val="accent2">
                    <a:lumMod val="50000"/>
                  </a:schemeClr>
                </a:solidFill>
                <a:ea typeface="Arial" panose="020B0604020202020204" pitchFamily="34" charset="0"/>
                <a:cs typeface="Arial" panose="020B0604020202020204" pitchFamily="34" charset="0"/>
                <a:sym typeface="+mn-lt"/>
              </a:rPr>
              <a:t>Data Visualization</a:t>
            </a:r>
          </a:p>
          <a:p>
            <a:pPr algn="ctr"/>
            <a:endParaRPr lang="zh-CN" altLang="en-US" sz="4400" b="1" dirty="0">
              <a:solidFill>
                <a:schemeClr val="accent2">
                  <a:lumMod val="50000"/>
                </a:schemeClr>
              </a:solidFill>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7" name="Picture 7">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39" name="Picture 9">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40" name="Rectangle 11">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13">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15">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7">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TextBox 19">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5" name="Rectangle 21">
            <a:extLst>
              <a:ext uri="{FF2B5EF4-FFF2-40B4-BE49-F238E27FC236}">
                <a16:creationId xmlns:a16="http://schemas.microsoft.com/office/drawing/2014/main" id="{034E919F-0039-45A9-8A1B-B05CD878F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3">
            <a:extLst>
              <a:ext uri="{FF2B5EF4-FFF2-40B4-BE49-F238E27FC236}">
                <a16:creationId xmlns:a16="http://schemas.microsoft.com/office/drawing/2014/main" id="{EC9C5A0E-1D2A-4F4B-8123-B963AD56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47" name="Picture 25">
            <a:extLst>
              <a:ext uri="{FF2B5EF4-FFF2-40B4-BE49-F238E27FC236}">
                <a16:creationId xmlns:a16="http://schemas.microsoft.com/office/drawing/2014/main" id="{9C3A7CDD-5E6D-48B6-9D66-F8AFFB7D27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48" name="Rectangle 27">
            <a:extLst>
              <a:ext uri="{FF2B5EF4-FFF2-40B4-BE49-F238E27FC236}">
                <a16:creationId xmlns:a16="http://schemas.microsoft.com/office/drawing/2014/main" id="{A5AA4037-397A-4467-A120-C510DDD42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9">
            <a:extLst>
              <a:ext uri="{FF2B5EF4-FFF2-40B4-BE49-F238E27FC236}">
                <a16:creationId xmlns:a16="http://schemas.microsoft.com/office/drawing/2014/main" id="{38E7B4B2-19E8-410A-A89F-7A2E0485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1">
            <a:extLst>
              <a:ext uri="{FF2B5EF4-FFF2-40B4-BE49-F238E27FC236}">
                <a16:creationId xmlns:a16="http://schemas.microsoft.com/office/drawing/2014/main" id="{206D98D2-ED53-4A46-95A8-7A0D05291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3321245"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1477353" y="2571748"/>
            <a:ext cx="1994142" cy="1701419"/>
          </a:xfrm>
          <a:prstGeom prst="rect">
            <a:avLst/>
          </a:prstGeom>
        </p:spPr>
        <p:txBody>
          <a:bodyPr vert="horz" lIns="91440" tIns="45720" rIns="91440" bIns="45720" rtlCol="0" anchor="t">
            <a:normAutofit/>
          </a:bodyPr>
          <a:lstStyle/>
          <a:p>
            <a:pPr marL="285750" indent="-285750" algn="r">
              <a:lnSpc>
                <a:spcPct val="90000"/>
              </a:lnSpc>
              <a:spcBef>
                <a:spcPct val="0"/>
              </a:spcBef>
              <a:spcAft>
                <a:spcPts val="600"/>
              </a:spcAft>
            </a:pPr>
            <a:r>
              <a:rPr lang="en-US" sz="2200">
                <a:latin typeface="+mj-lt"/>
                <a:ea typeface="+mj-ea"/>
                <a:cs typeface="+mj-cs"/>
              </a:rPr>
              <a:t>The datatypes of the dataset are as follows:</a:t>
            </a:r>
          </a:p>
        </p:txBody>
      </p:sp>
      <p:sp>
        <p:nvSpPr>
          <p:cNvPr id="51" name="Rectangle 33">
            <a:extLst>
              <a:ext uri="{FF2B5EF4-FFF2-40B4-BE49-F238E27FC236}">
                <a16:creationId xmlns:a16="http://schemas.microsoft.com/office/drawing/2014/main" id="{698BC5BE-3558-4B92-867F-8CD65C7BE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4834" y="0"/>
            <a:ext cx="446139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type_1"/>
          <p:cNvPicPr>
            <a:picLocks noChangeAspect="1"/>
          </p:cNvPicPr>
          <p:nvPr/>
        </p:nvPicPr>
        <p:blipFill>
          <a:blip r:embed="rId5"/>
          <a:stretch>
            <a:fillRect/>
          </a:stretch>
        </p:blipFill>
        <p:spPr>
          <a:xfrm>
            <a:off x="4327243" y="962467"/>
            <a:ext cx="3963157" cy="3218563"/>
          </a:xfrm>
          <a:prstGeom prst="rect">
            <a:avLst/>
          </a:prstGeom>
          <a:ln w="12700">
            <a:noFill/>
          </a:ln>
        </p:spPr>
      </p:pic>
      <p:sp>
        <p:nvSpPr>
          <p:cNvPr id="36" name="Rectangle 35">
            <a:extLst>
              <a:ext uri="{FF2B5EF4-FFF2-40B4-BE49-F238E27FC236}">
                <a16:creationId xmlns:a16="http://schemas.microsoft.com/office/drawing/2014/main" id="{F8C4208F-A711-4F9F-B74B-CA7E99A5B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5940" y="177356"/>
            <a:ext cx="4079988" cy="478878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A542E5A-150E-4078-B605-939EE9F3F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112">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15" name="Picture 114">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17" name="Rectangle 116">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Rectangle 118">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Rectangle 120">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Rectangle 122">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Rectangle 124">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595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126">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800" y="0"/>
            <a:ext cx="9142400" cy="5143500"/>
          </a:xfrm>
          <a:prstGeom prst="rect">
            <a:avLst/>
          </a:prstGeom>
        </p:spPr>
      </p:pic>
      <p:sp>
        <p:nvSpPr>
          <p:cNvPr id="129" name="Rectangle 128">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22225">
            <a:solidFill>
              <a:srgbClr val="E6A742"/>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AD9CED6-E8F6-C472-BC08-75309BEB890E}"/>
              </a:ext>
            </a:extLst>
          </p:cNvPr>
          <p:cNvPicPr>
            <a:picLocks noChangeAspect="1"/>
          </p:cNvPicPr>
          <p:nvPr/>
        </p:nvPicPr>
        <p:blipFill rotWithShape="1">
          <a:blip r:embed="rId4"/>
          <a:srcRect t="7269" b="5310"/>
          <a:stretch/>
        </p:blipFill>
        <p:spPr>
          <a:xfrm>
            <a:off x="800410" y="482600"/>
            <a:ext cx="3393455" cy="4178299"/>
          </a:xfrm>
          <a:prstGeom prst="rect">
            <a:avLst/>
          </a:prstGeom>
        </p:spPr>
      </p:pic>
      <p:pic>
        <p:nvPicPr>
          <p:cNvPr id="7" name="Content Placeholder 6">
            <a:extLst>
              <a:ext uri="{FF2B5EF4-FFF2-40B4-BE49-F238E27FC236}">
                <a16:creationId xmlns:a16="http://schemas.microsoft.com/office/drawing/2014/main" id="{50F18B2C-99BA-9398-0EE9-1965D714639A}"/>
              </a:ext>
            </a:extLst>
          </p:cNvPr>
          <p:cNvPicPr>
            <a:picLocks noGrp="1" noChangeAspect="1"/>
          </p:cNvPicPr>
          <p:nvPr>
            <p:ph idx="1"/>
          </p:nvPr>
        </p:nvPicPr>
        <p:blipFill>
          <a:blip r:embed="rId5"/>
          <a:stretch>
            <a:fillRect/>
          </a:stretch>
        </p:blipFill>
        <p:spPr>
          <a:xfrm>
            <a:off x="4632325" y="1462819"/>
            <a:ext cx="4029475" cy="2206035"/>
          </a:xfrm>
          <a:prstGeom prst="rect">
            <a:avLst/>
          </a:prstGeom>
        </p:spPr>
      </p:pic>
    </p:spTree>
    <p:extLst>
      <p:ext uri="{BB962C8B-B14F-4D97-AF65-F5344CB8AC3E}">
        <p14:creationId xmlns:p14="http://schemas.microsoft.com/office/powerpoint/2010/main" val="4233218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12" name="Picture 21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214" name="Picture 21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216" name="Rectangle 21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Rectangle 21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Rectangle 219">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Rectangle 221">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TextBox 223">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6" name="Rectangle 225">
            <a:extLst>
              <a:ext uri="{FF2B5EF4-FFF2-40B4-BE49-F238E27FC236}">
                <a16:creationId xmlns:a16="http://schemas.microsoft.com/office/drawing/2014/main" id="{034E919F-0039-45A9-8A1B-B05CD878F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8" name="Picture 227">
            <a:extLst>
              <a:ext uri="{FF2B5EF4-FFF2-40B4-BE49-F238E27FC236}">
                <a16:creationId xmlns:a16="http://schemas.microsoft.com/office/drawing/2014/main" id="{EC9C5A0E-1D2A-4F4B-8123-B963AD56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230" name="Picture 229">
            <a:extLst>
              <a:ext uri="{FF2B5EF4-FFF2-40B4-BE49-F238E27FC236}">
                <a16:creationId xmlns:a16="http://schemas.microsoft.com/office/drawing/2014/main" id="{9C3A7CDD-5E6D-48B6-9D66-F8AFFB7D27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232" name="Rectangle 231">
            <a:extLst>
              <a:ext uri="{FF2B5EF4-FFF2-40B4-BE49-F238E27FC236}">
                <a16:creationId xmlns:a16="http://schemas.microsoft.com/office/drawing/2014/main" id="{A5AA4037-397A-4467-A120-C510DDD42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38E7B4B2-19E8-410A-A89F-7A2E0485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206D98D2-ED53-4A46-95A8-7A0D05291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3321245"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660F0-0A6F-C3D6-7697-C0415B31D3E4}"/>
              </a:ext>
            </a:extLst>
          </p:cNvPr>
          <p:cNvSpPr>
            <a:spLocks noGrp="1"/>
          </p:cNvSpPr>
          <p:nvPr>
            <p:ph type="title"/>
          </p:nvPr>
        </p:nvSpPr>
        <p:spPr>
          <a:xfrm>
            <a:off x="1477353" y="2571748"/>
            <a:ext cx="1994142" cy="1701419"/>
          </a:xfrm>
        </p:spPr>
        <p:txBody>
          <a:bodyPr vert="horz" lIns="91440" tIns="45720" rIns="91440" bIns="45720" rtlCol="0" anchor="t">
            <a:normAutofit/>
          </a:bodyPr>
          <a:lstStyle/>
          <a:p>
            <a:pPr defTabSz="914400"/>
            <a:r>
              <a:rPr lang="en-US" sz="2400"/>
              <a:t>df.dtypes</a:t>
            </a:r>
          </a:p>
        </p:txBody>
      </p:sp>
      <p:sp>
        <p:nvSpPr>
          <p:cNvPr id="238" name="Rectangle 237">
            <a:extLst>
              <a:ext uri="{FF2B5EF4-FFF2-40B4-BE49-F238E27FC236}">
                <a16:creationId xmlns:a16="http://schemas.microsoft.com/office/drawing/2014/main" id="{698BC5BE-3558-4B92-867F-8CD65C7BE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4834" y="0"/>
            <a:ext cx="446139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F2947613-5293-7F24-2EDA-E24566076D77}"/>
              </a:ext>
            </a:extLst>
          </p:cNvPr>
          <p:cNvPicPr>
            <a:picLocks noGrp="1" noChangeAspect="1"/>
          </p:cNvPicPr>
          <p:nvPr>
            <p:ph idx="1"/>
          </p:nvPr>
        </p:nvPicPr>
        <p:blipFill>
          <a:blip r:embed="rId5"/>
          <a:stretch>
            <a:fillRect/>
          </a:stretch>
        </p:blipFill>
        <p:spPr>
          <a:xfrm>
            <a:off x="5201823" y="237363"/>
            <a:ext cx="2213996" cy="4668772"/>
          </a:xfrm>
          <a:prstGeom prst="rect">
            <a:avLst/>
          </a:prstGeom>
          <a:ln w="12700">
            <a:noFill/>
          </a:ln>
        </p:spPr>
      </p:pic>
      <p:sp>
        <p:nvSpPr>
          <p:cNvPr id="240" name="Rectangle 239">
            <a:extLst>
              <a:ext uri="{FF2B5EF4-FFF2-40B4-BE49-F238E27FC236}">
                <a16:creationId xmlns:a16="http://schemas.microsoft.com/office/drawing/2014/main" id="{F8C4208F-A711-4F9F-B74B-CA7E99A5B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5940" y="177356"/>
            <a:ext cx="4079988" cy="478878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4A542E5A-150E-4078-B605-939EE9F3F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5401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55" name="Picture 5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57" name="Rectangle 5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TextBox 64">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67" name="Rectangle 66">
            <a:extLst>
              <a:ext uri="{FF2B5EF4-FFF2-40B4-BE49-F238E27FC236}">
                <a16:creationId xmlns:a16="http://schemas.microsoft.com/office/drawing/2014/main" id="{4EF24D33-D7FD-4AFA-97E8-E65417983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463116A1-886E-431E-B843-63DE3FED40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71" name="Picture 70">
            <a:extLst>
              <a:ext uri="{FF2B5EF4-FFF2-40B4-BE49-F238E27FC236}">
                <a16:creationId xmlns:a16="http://schemas.microsoft.com/office/drawing/2014/main" id="{6195D3C0-6106-4FF1-853F-09354C39CD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73" name="Rectangle 72">
            <a:extLst>
              <a:ext uri="{FF2B5EF4-FFF2-40B4-BE49-F238E27FC236}">
                <a16:creationId xmlns:a16="http://schemas.microsoft.com/office/drawing/2014/main" id="{866CAA98-B8D1-460B-AB83-0C31A9984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55115DC-16D5-43DB-BEA9-FF87B1A9A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A5FCFFA-7D76-43C7-A843-948F71C1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820" y="0"/>
            <a:ext cx="430343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E4BB1B8-EBB6-A497-A271-B005224B98BA}"/>
              </a:ext>
            </a:extLst>
          </p:cNvPr>
          <p:cNvPicPr>
            <a:picLocks noChangeAspect="1"/>
          </p:cNvPicPr>
          <p:nvPr/>
        </p:nvPicPr>
        <p:blipFill>
          <a:blip r:embed="rId5"/>
          <a:stretch>
            <a:fillRect/>
          </a:stretch>
        </p:blipFill>
        <p:spPr>
          <a:xfrm>
            <a:off x="1979688" y="237363"/>
            <a:ext cx="1853136" cy="4660003"/>
          </a:xfrm>
          <a:prstGeom prst="rect">
            <a:avLst/>
          </a:prstGeom>
          <a:ln w="12700">
            <a:noFill/>
          </a:ln>
        </p:spPr>
      </p:pic>
      <p:sp>
        <p:nvSpPr>
          <p:cNvPr id="79" name="Rectangle 78">
            <a:extLst>
              <a:ext uri="{FF2B5EF4-FFF2-40B4-BE49-F238E27FC236}">
                <a16:creationId xmlns:a16="http://schemas.microsoft.com/office/drawing/2014/main" id="{AEC59019-9455-4128-A594-6FF355EE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1092" y="0"/>
            <a:ext cx="347979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9BD896-FD01-8661-40A0-D3B01AFAFA61}"/>
              </a:ext>
            </a:extLst>
          </p:cNvPr>
          <p:cNvSpPr>
            <a:spLocks noGrp="1"/>
          </p:cNvSpPr>
          <p:nvPr>
            <p:ph type="title"/>
          </p:nvPr>
        </p:nvSpPr>
        <p:spPr>
          <a:xfrm>
            <a:off x="5781554" y="2571748"/>
            <a:ext cx="2147422" cy="1701419"/>
          </a:xfrm>
        </p:spPr>
        <p:txBody>
          <a:bodyPr vert="horz" lIns="91440" tIns="45720" rIns="91440" bIns="45720" rtlCol="0" anchor="t">
            <a:normAutofit/>
          </a:bodyPr>
          <a:lstStyle/>
          <a:p>
            <a:pPr defTabSz="914400"/>
            <a:r>
              <a:rPr lang="en-US" sz="2700"/>
              <a:t>Null values</a:t>
            </a:r>
          </a:p>
        </p:txBody>
      </p:sp>
      <p:sp>
        <p:nvSpPr>
          <p:cNvPr id="9" name="Content Placeholder 8">
            <a:extLst>
              <a:ext uri="{FF2B5EF4-FFF2-40B4-BE49-F238E27FC236}">
                <a16:creationId xmlns:a16="http://schemas.microsoft.com/office/drawing/2014/main" id="{C718B8C0-A002-8BD3-C9DA-7E8B2767EB2A}"/>
              </a:ext>
            </a:extLst>
          </p:cNvPr>
          <p:cNvSpPr>
            <a:spLocks noGrp="1"/>
          </p:cNvSpPr>
          <p:nvPr>
            <p:ph idx="1"/>
          </p:nvPr>
        </p:nvSpPr>
        <p:spPr>
          <a:xfrm>
            <a:off x="5907790" y="1701589"/>
            <a:ext cx="2021186" cy="870160"/>
          </a:xfrm>
        </p:spPr>
        <p:txBody>
          <a:bodyPr vert="horz" lIns="91440" tIns="0" rIns="91440" bIns="45720" rtlCol="0" anchor="b">
            <a:normAutofit/>
          </a:bodyPr>
          <a:lstStyle/>
          <a:p>
            <a:pPr marL="0" indent="0" algn="r" defTabSz="914400">
              <a:spcBef>
                <a:spcPts val="1000"/>
              </a:spcBef>
              <a:spcAft>
                <a:spcPts val="600"/>
              </a:spcAft>
              <a:buNone/>
            </a:pPr>
            <a:r>
              <a:rPr lang="en-US" sz="1200"/>
              <a:t>No null values are present in the dataset</a:t>
            </a:r>
          </a:p>
        </p:txBody>
      </p:sp>
      <p:sp>
        <p:nvSpPr>
          <p:cNvPr id="81" name="Rectangle 80">
            <a:extLst>
              <a:ext uri="{FF2B5EF4-FFF2-40B4-BE49-F238E27FC236}">
                <a16:creationId xmlns:a16="http://schemas.microsoft.com/office/drawing/2014/main" id="{607B1315-448A-443D-8367-F1BCF69DD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99" y="177356"/>
            <a:ext cx="3941721" cy="4780018"/>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EC6DBF6-9B0F-437A-AF7D-C30DB2734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00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3" name="Picture 9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95" name="Picture 9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97" name="Rectangle 9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Rectangle 9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TextBox 104">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107" name="Rectangle 106">
            <a:extLst>
              <a:ext uri="{FF2B5EF4-FFF2-40B4-BE49-F238E27FC236}">
                <a16:creationId xmlns:a16="http://schemas.microsoft.com/office/drawing/2014/main" id="{034E919F-0039-45A9-8A1B-B05CD878F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a:extLst>
              <a:ext uri="{FF2B5EF4-FFF2-40B4-BE49-F238E27FC236}">
                <a16:creationId xmlns:a16="http://schemas.microsoft.com/office/drawing/2014/main" id="{EC9C5A0E-1D2A-4F4B-8123-B963AD56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11" name="Picture 110">
            <a:extLst>
              <a:ext uri="{FF2B5EF4-FFF2-40B4-BE49-F238E27FC236}">
                <a16:creationId xmlns:a16="http://schemas.microsoft.com/office/drawing/2014/main" id="{9C3A7CDD-5E6D-48B6-9D66-F8AFFB7D27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13" name="Rectangle 112">
            <a:extLst>
              <a:ext uri="{FF2B5EF4-FFF2-40B4-BE49-F238E27FC236}">
                <a16:creationId xmlns:a16="http://schemas.microsoft.com/office/drawing/2014/main" id="{A5AA4037-397A-4467-A120-C510DDD42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38E7B4B2-19E8-410A-A89F-7A2E0485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206D98D2-ED53-4A46-95A8-7A0D05291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3321245"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E1F55-CF9E-DA07-C405-DDC64FD8C19A}"/>
              </a:ext>
            </a:extLst>
          </p:cNvPr>
          <p:cNvSpPr>
            <a:spLocks noGrp="1"/>
          </p:cNvSpPr>
          <p:nvPr>
            <p:ph type="title"/>
          </p:nvPr>
        </p:nvSpPr>
        <p:spPr>
          <a:xfrm>
            <a:off x="1477353" y="2571748"/>
            <a:ext cx="1994142" cy="1701419"/>
          </a:xfrm>
        </p:spPr>
        <p:txBody>
          <a:bodyPr vert="horz" lIns="91440" tIns="45720" rIns="91440" bIns="45720" rtlCol="0" anchor="t">
            <a:normAutofit/>
          </a:bodyPr>
          <a:lstStyle/>
          <a:p>
            <a:pPr defTabSz="914400"/>
            <a:r>
              <a:rPr lang="en-US" sz="2400"/>
              <a:t>Heatmap for null values   </a:t>
            </a:r>
          </a:p>
        </p:txBody>
      </p:sp>
      <p:sp>
        <p:nvSpPr>
          <p:cNvPr id="119" name="Rectangle 118">
            <a:extLst>
              <a:ext uri="{FF2B5EF4-FFF2-40B4-BE49-F238E27FC236}">
                <a16:creationId xmlns:a16="http://schemas.microsoft.com/office/drawing/2014/main" id="{698BC5BE-3558-4B92-867F-8CD65C7BE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4834" y="0"/>
            <a:ext cx="446139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42D52CB-CF40-3E9F-F7FB-71F36FB1F547}"/>
              </a:ext>
            </a:extLst>
          </p:cNvPr>
          <p:cNvPicPr>
            <a:picLocks noGrp="1" noChangeAspect="1"/>
          </p:cNvPicPr>
          <p:nvPr>
            <p:ph idx="1"/>
          </p:nvPr>
        </p:nvPicPr>
        <p:blipFill rotWithShape="1">
          <a:blip r:embed="rId5"/>
          <a:srcRect r="11222" b="-2"/>
          <a:stretch/>
        </p:blipFill>
        <p:spPr>
          <a:xfrm>
            <a:off x="4327243" y="490311"/>
            <a:ext cx="3963157" cy="4162875"/>
          </a:xfrm>
          <a:prstGeom prst="rect">
            <a:avLst/>
          </a:prstGeom>
          <a:ln w="12700">
            <a:noFill/>
          </a:ln>
        </p:spPr>
      </p:pic>
      <p:sp>
        <p:nvSpPr>
          <p:cNvPr id="136" name="Rectangle 120">
            <a:extLst>
              <a:ext uri="{FF2B5EF4-FFF2-40B4-BE49-F238E27FC236}">
                <a16:creationId xmlns:a16="http://schemas.microsoft.com/office/drawing/2014/main" id="{F8C4208F-A711-4F9F-B74B-CA7E99A5B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5940" y="177356"/>
            <a:ext cx="4079988" cy="478878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22">
            <a:extLst>
              <a:ext uri="{FF2B5EF4-FFF2-40B4-BE49-F238E27FC236}">
                <a16:creationId xmlns:a16="http://schemas.microsoft.com/office/drawing/2014/main" id="{4A542E5A-150E-4078-B605-939EE9F3F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357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 name="Picture 63">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93" name="Picture 65">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94" name="Rectangle 67">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69">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1">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73">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xtBox 75">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99" name="Rectangle 77">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79">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5" name="Content Placeholder 4">
            <a:extLst>
              <a:ext uri="{FF2B5EF4-FFF2-40B4-BE49-F238E27FC236}">
                <a16:creationId xmlns:a16="http://schemas.microsoft.com/office/drawing/2014/main" id="{3261E8AC-3911-6C24-C7AD-F332DDBFB572}"/>
              </a:ext>
            </a:extLst>
          </p:cNvPr>
          <p:cNvPicPr>
            <a:picLocks noChangeAspect="1"/>
          </p:cNvPicPr>
          <p:nvPr/>
        </p:nvPicPr>
        <p:blipFill rotWithShape="1">
          <a:blip r:embed="rId4">
            <a:alphaModFix amt="35000"/>
          </a:blip>
          <a:srcRect l="36645" r="2468" b="1"/>
          <a:stretch/>
        </p:blipFill>
        <p:spPr>
          <a:xfrm>
            <a:off x="14973" y="-1"/>
            <a:ext cx="9143772" cy="5143499"/>
          </a:xfrm>
          <a:prstGeom prst="rect">
            <a:avLst/>
          </a:prstGeom>
        </p:spPr>
      </p:pic>
      <p:pic>
        <p:nvPicPr>
          <p:cNvPr id="101" name="Picture 81">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alphaModFix/>
            <a:extLst>
              <a:ext uri="{28A0092B-C50C-407E-A947-70E740481C1C}">
                <a14:useLocalDpi xmlns:a14="http://schemas.microsoft.com/office/drawing/2010/main" val="0"/>
              </a:ext>
            </a:extLst>
          </a:blip>
          <a:stretch>
            <a:fillRect/>
          </a:stretch>
        </p:blipFill>
        <p:spPr>
          <a:xfrm>
            <a:off x="800" y="0"/>
            <a:ext cx="9142400" cy="5143500"/>
          </a:xfrm>
          <a:prstGeom prst="rect">
            <a:avLst/>
          </a:prstGeom>
        </p:spPr>
      </p:pic>
      <p:sp>
        <p:nvSpPr>
          <p:cNvPr id="2" name="Title 1">
            <a:extLst>
              <a:ext uri="{FF2B5EF4-FFF2-40B4-BE49-F238E27FC236}">
                <a16:creationId xmlns:a16="http://schemas.microsoft.com/office/drawing/2014/main" id="{9B1F1ECE-E0AB-986F-BB9C-BB025F8E172D}"/>
              </a:ext>
            </a:extLst>
          </p:cNvPr>
          <p:cNvSpPr>
            <a:spLocks noGrp="1"/>
          </p:cNvSpPr>
          <p:nvPr>
            <p:ph type="title"/>
          </p:nvPr>
        </p:nvSpPr>
        <p:spPr>
          <a:xfrm>
            <a:off x="1719040" y="2571748"/>
            <a:ext cx="4362018" cy="1967594"/>
          </a:xfrm>
        </p:spPr>
        <p:txBody>
          <a:bodyPr vert="horz" lIns="91440" tIns="45720" rIns="91440" bIns="45720" rtlCol="0" anchor="t">
            <a:normAutofit/>
          </a:bodyPr>
          <a:lstStyle/>
          <a:p>
            <a:pPr defTabSz="914400"/>
            <a:r>
              <a:rPr lang="en-US" sz="5000"/>
              <a:t>STATISTICAL SUMMARY</a:t>
            </a:r>
          </a:p>
        </p:txBody>
      </p:sp>
      <p:sp>
        <p:nvSpPr>
          <p:cNvPr id="102" name="Rectangle 83">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85">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816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54" name="Picture 38">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56" name="Rectangle 40">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42">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44">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46">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xtBox 48">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63" name="Rectangle 50">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5" name="Content Placeholder 4">
            <a:extLst>
              <a:ext uri="{FF2B5EF4-FFF2-40B4-BE49-F238E27FC236}">
                <a16:creationId xmlns:a16="http://schemas.microsoft.com/office/drawing/2014/main" id="{2F5A9174-AF05-875C-C9AC-A776651D260E}"/>
              </a:ext>
            </a:extLst>
          </p:cNvPr>
          <p:cNvPicPr>
            <a:picLocks noGrp="1" noChangeAspect="1"/>
          </p:cNvPicPr>
          <p:nvPr>
            <p:ph idx="1"/>
          </p:nvPr>
        </p:nvPicPr>
        <p:blipFill rotWithShape="1">
          <a:blip r:embed="rId4">
            <a:alphaModFix amt="35000"/>
          </a:blip>
          <a:srcRect t="1404" r="-2" b="14323"/>
          <a:stretch/>
        </p:blipFill>
        <p:spPr>
          <a:xfrm>
            <a:off x="14973" y="-1"/>
            <a:ext cx="9143772" cy="5143499"/>
          </a:xfrm>
          <a:prstGeom prst="rect">
            <a:avLst/>
          </a:prstGeom>
        </p:spPr>
      </p:pic>
      <p:pic>
        <p:nvPicPr>
          <p:cNvPr id="55" name="Picture 54">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alphaModFix/>
            <a:extLst>
              <a:ext uri="{28A0092B-C50C-407E-A947-70E740481C1C}">
                <a14:useLocalDpi xmlns:a14="http://schemas.microsoft.com/office/drawing/2010/main" val="0"/>
              </a:ext>
            </a:extLst>
          </a:blip>
          <a:stretch>
            <a:fillRect/>
          </a:stretch>
        </p:blipFill>
        <p:spPr>
          <a:xfrm>
            <a:off x="800" y="0"/>
            <a:ext cx="9142400" cy="5143500"/>
          </a:xfrm>
          <a:prstGeom prst="rect">
            <a:avLst/>
          </a:prstGeom>
        </p:spPr>
      </p:pic>
      <p:sp>
        <p:nvSpPr>
          <p:cNvPr id="2" name="Title 1">
            <a:extLst>
              <a:ext uri="{FF2B5EF4-FFF2-40B4-BE49-F238E27FC236}">
                <a16:creationId xmlns:a16="http://schemas.microsoft.com/office/drawing/2014/main" id="{4C6037C7-1C2D-4CEF-F7BA-84E2FFDE3AF9}"/>
              </a:ext>
            </a:extLst>
          </p:cNvPr>
          <p:cNvSpPr>
            <a:spLocks noGrp="1"/>
          </p:cNvSpPr>
          <p:nvPr>
            <p:ph type="title"/>
          </p:nvPr>
        </p:nvSpPr>
        <p:spPr>
          <a:xfrm>
            <a:off x="1719040" y="2571748"/>
            <a:ext cx="4362018" cy="1967594"/>
          </a:xfrm>
        </p:spPr>
        <p:txBody>
          <a:bodyPr vert="horz" lIns="91440" tIns="45720" rIns="91440" bIns="45720" rtlCol="0" anchor="t">
            <a:normAutofit/>
          </a:bodyPr>
          <a:lstStyle/>
          <a:p>
            <a:pPr defTabSz="914400"/>
            <a:r>
              <a:rPr lang="en-US" sz="5000"/>
              <a:t>Heatmap for correlation</a:t>
            </a:r>
          </a:p>
        </p:txBody>
      </p:sp>
      <p:sp>
        <p:nvSpPr>
          <p:cNvPr id="57" name="Rectangle 56">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76604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83" name="Picture 82">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85" name="Rectangle 84">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90">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TextBox 92">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95" name="Rectangle 94">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99" name="Picture 98">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01" name="Rectangle 100">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300D6-4DB3-19A7-877C-B1BC2D7E0E41}"/>
              </a:ext>
            </a:extLst>
          </p:cNvPr>
          <p:cNvSpPr>
            <a:spLocks noGrp="1"/>
          </p:cNvSpPr>
          <p:nvPr>
            <p:ph type="title"/>
          </p:nvPr>
        </p:nvSpPr>
        <p:spPr>
          <a:xfrm>
            <a:off x="1480690" y="3874815"/>
            <a:ext cx="6334018" cy="662643"/>
          </a:xfrm>
        </p:spPr>
        <p:txBody>
          <a:bodyPr vert="horz" lIns="91440" tIns="45720" rIns="91440" bIns="45720" rtlCol="0" anchor="t">
            <a:normAutofit/>
          </a:bodyPr>
          <a:lstStyle/>
          <a:p>
            <a:pPr defTabSz="914400"/>
            <a:r>
              <a:rPr lang="en-US" sz="3600"/>
              <a:t>Histogram of the dataset</a:t>
            </a:r>
          </a:p>
        </p:txBody>
      </p:sp>
      <p:sp>
        <p:nvSpPr>
          <p:cNvPr id="120" name="Rectangle 104">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B949A-0EDA-B378-8B22-7DCA97D59E71}"/>
              </a:ext>
            </a:extLst>
          </p:cNvPr>
          <p:cNvPicPr>
            <a:picLocks noChangeAspect="1"/>
          </p:cNvPicPr>
          <p:nvPr/>
        </p:nvPicPr>
        <p:blipFill rotWithShape="1">
          <a:blip r:embed="rId5"/>
          <a:srcRect t="19525" r="1" b="18594"/>
          <a:stretch/>
        </p:blipFill>
        <p:spPr>
          <a:xfrm>
            <a:off x="754050" y="10"/>
            <a:ext cx="7785100" cy="3872766"/>
          </a:xfrm>
          <a:prstGeom prst="rect">
            <a:avLst/>
          </a:prstGeom>
          <a:ln>
            <a:solidFill>
              <a:schemeClr val="accent6"/>
            </a:solidFill>
          </a:ln>
        </p:spPr>
      </p:pic>
      <p:sp>
        <p:nvSpPr>
          <p:cNvPr id="121" name="Rectangle 106">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146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Rectangle 7"/>
          <p:cNvSpPr>
            <a:spLocks noChangeArrowheads="1"/>
          </p:cNvSpPr>
          <p:nvPr/>
        </p:nvSpPr>
        <p:spPr bwMode="auto">
          <a:xfrm>
            <a:off x="4921286" y="107086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ea typeface="Arial" panose="020B0604020202020204" pitchFamily="34" charset="0"/>
                <a:cs typeface="Arial" panose="020B0604020202020204" pitchFamily="34" charset="0"/>
              </a:rPr>
              <a:t>Part 01</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31"/>
          <p:cNvSpPr txBox="1"/>
          <p:nvPr/>
        </p:nvSpPr>
        <p:spPr>
          <a:xfrm>
            <a:off x="6118810" y="1071983"/>
            <a:ext cx="2149948" cy="353943"/>
          </a:xfrm>
          <a:prstGeom prst="rect">
            <a:avLst/>
          </a:prstGeom>
          <a:noFill/>
        </p:spPr>
        <p:txBody>
          <a:bodyPr wrap="none" rtlCol="0">
            <a:spAutoFit/>
          </a:bodyPr>
          <a:lstStyle/>
          <a:p>
            <a:r>
              <a:rPr lang="en-US" altLang="zh-CN" sz="1700" b="1" dirty="0">
                <a:solidFill>
                  <a:schemeClr val="accent1">
                    <a:lumMod val="75000"/>
                  </a:schemeClr>
                </a:solidFill>
                <a:latin typeface="Arial" panose="020B0604020202020204" pitchFamily="34" charset="0"/>
                <a:ea typeface="Arial" panose="020B0604020202020204" pitchFamily="34" charset="0"/>
                <a:cs typeface="Arial" panose="020B0604020202020204" pitchFamily="34" charset="0"/>
              </a:rPr>
              <a:t>Problem statement</a:t>
            </a:r>
          </a:p>
        </p:txBody>
      </p:sp>
      <p:sp>
        <p:nvSpPr>
          <p:cNvPr id="33" name="Rectangle 7"/>
          <p:cNvSpPr>
            <a:spLocks noChangeArrowheads="1"/>
          </p:cNvSpPr>
          <p:nvPr/>
        </p:nvSpPr>
        <p:spPr bwMode="auto">
          <a:xfrm>
            <a:off x="4921286" y="1942473"/>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ea typeface="Arial" panose="020B0604020202020204" pitchFamily="34" charset="0"/>
                <a:cs typeface="Arial" panose="020B0604020202020204" pitchFamily="34" charset="0"/>
              </a:rPr>
              <a:t>Part 02</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4" name="文本框 33"/>
          <p:cNvSpPr txBox="1"/>
          <p:nvPr/>
        </p:nvSpPr>
        <p:spPr>
          <a:xfrm>
            <a:off x="6118810" y="1943588"/>
            <a:ext cx="2037033" cy="353943"/>
          </a:xfrm>
          <a:prstGeom prst="rect">
            <a:avLst/>
          </a:prstGeom>
          <a:noFill/>
        </p:spPr>
        <p:txBody>
          <a:bodyPr wrap="none" rtlCol="0">
            <a:spAutoFit/>
          </a:bodyPr>
          <a:lstStyle/>
          <a:p>
            <a:r>
              <a:rPr lang="en-US" altLang="zh-CN" sz="1700" b="1" dirty="0">
                <a:solidFill>
                  <a:schemeClr val="accent2"/>
                </a:solidFill>
                <a:latin typeface="Arial" panose="020B0604020202020204" pitchFamily="34" charset="0"/>
                <a:ea typeface="Arial" panose="020B0604020202020204" pitchFamily="34" charset="0"/>
                <a:cs typeface="Arial" panose="020B0604020202020204" pitchFamily="34" charset="0"/>
              </a:rPr>
              <a:t>Data Vizualization</a:t>
            </a:r>
          </a:p>
        </p:txBody>
      </p:sp>
      <p:sp>
        <p:nvSpPr>
          <p:cNvPr id="35" name="Rectangle 7"/>
          <p:cNvSpPr>
            <a:spLocks noChangeArrowheads="1"/>
          </p:cNvSpPr>
          <p:nvPr/>
        </p:nvSpPr>
        <p:spPr bwMode="auto">
          <a:xfrm>
            <a:off x="4921286" y="281407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ea typeface="Arial" panose="020B0604020202020204" pitchFamily="34" charset="0"/>
                <a:cs typeface="Arial" panose="020B0604020202020204" pitchFamily="34" charset="0"/>
              </a:rPr>
              <a:t>Part 03</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6" name="文本框 35"/>
          <p:cNvSpPr txBox="1"/>
          <p:nvPr/>
        </p:nvSpPr>
        <p:spPr>
          <a:xfrm>
            <a:off x="6118810" y="2815193"/>
            <a:ext cx="3021981" cy="615553"/>
          </a:xfrm>
          <a:prstGeom prst="rect">
            <a:avLst/>
          </a:prstGeom>
          <a:noFill/>
        </p:spPr>
        <p:txBody>
          <a:bodyPr wrap="none" rtlCol="0">
            <a:spAutoFit/>
          </a:bodyPr>
          <a:lstStyle/>
          <a:p>
            <a:r>
              <a:rPr lang="en-US" altLang="zh-CN" sz="1700" b="1" dirty="0">
                <a:solidFill>
                  <a:schemeClr val="accent1">
                    <a:lumMod val="75000"/>
                  </a:schemeClr>
                </a:solidFill>
                <a:latin typeface="Arial" panose="020B0604020202020204" pitchFamily="34" charset="0"/>
                <a:ea typeface="Arial" panose="020B0604020202020204" pitchFamily="34" charset="0"/>
                <a:cs typeface="Arial" panose="020B0604020202020204" pitchFamily="34" charset="0"/>
              </a:rPr>
              <a:t>Interpretation of the results</a:t>
            </a:r>
          </a:p>
          <a:p>
            <a:endParaRPr lang="zh-CN" altLang="en-US" sz="1700" b="1" dirty="0">
              <a:solidFill>
                <a:schemeClr val="accent1">
                  <a:lumMod val="7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37" name="Rectangle 7"/>
          <p:cNvSpPr>
            <a:spLocks noChangeArrowheads="1"/>
          </p:cNvSpPr>
          <p:nvPr/>
        </p:nvSpPr>
        <p:spPr bwMode="auto">
          <a:xfrm>
            <a:off x="4921286" y="3685681"/>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ea typeface="Arial" panose="020B0604020202020204" pitchFamily="34" charset="0"/>
                <a:cs typeface="Arial" panose="020B0604020202020204" pitchFamily="34" charset="0"/>
              </a:rPr>
              <a:t>Part 04</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37"/>
          <p:cNvSpPr txBox="1"/>
          <p:nvPr/>
        </p:nvSpPr>
        <p:spPr>
          <a:xfrm>
            <a:off x="6118810" y="3686796"/>
            <a:ext cx="1372492" cy="353943"/>
          </a:xfrm>
          <a:prstGeom prst="rect">
            <a:avLst/>
          </a:prstGeom>
          <a:noFill/>
        </p:spPr>
        <p:txBody>
          <a:bodyPr wrap="none" rtlCol="0">
            <a:spAutoFit/>
          </a:bodyPr>
          <a:lstStyle/>
          <a:p>
            <a:r>
              <a:rPr lang="en-US" altLang="zh-CN" sz="1700" b="1" dirty="0">
                <a:solidFill>
                  <a:schemeClr val="accent2"/>
                </a:solidFill>
                <a:latin typeface="Arial" panose="020B0604020202020204" pitchFamily="34" charset="0"/>
                <a:ea typeface="Arial" panose="020B0604020202020204" pitchFamily="34" charset="0"/>
                <a:cs typeface="Arial" panose="020B0604020202020204" pitchFamily="34" charset="0"/>
              </a:rPr>
              <a:t>Conclusion</a:t>
            </a:r>
            <a:endParaRPr lang="zh-CN" altLang="en-US" sz="1700" b="1" dirty="0">
              <a:solidFill>
                <a:schemeClr val="accent2"/>
              </a:solidFill>
              <a:latin typeface="Arial" panose="020B0604020202020204" pitchFamily="34" charset="0"/>
              <a:ea typeface="Arial" panose="020B0604020202020204" pitchFamily="34" charset="0"/>
              <a:cs typeface="Arial" panose="020B0604020202020204" pitchFamily="34" charset="0"/>
            </a:endParaRPr>
          </a:p>
        </p:txBody>
      </p:sp>
      <p:grpSp>
        <p:nvGrpSpPr>
          <p:cNvPr id="39" name="组合 38"/>
          <p:cNvGrpSpPr/>
          <p:nvPr/>
        </p:nvGrpSpPr>
        <p:grpSpPr>
          <a:xfrm>
            <a:off x="381000" y="1942473"/>
            <a:ext cx="3042637" cy="1323439"/>
            <a:chOff x="525015" y="1790225"/>
            <a:chExt cx="3042637" cy="1323439"/>
          </a:xfrm>
        </p:grpSpPr>
        <p:sp>
          <p:nvSpPr>
            <p:cNvPr id="40" name="文本框 39"/>
            <p:cNvSpPr txBox="1"/>
            <p:nvPr/>
          </p:nvSpPr>
          <p:spPr>
            <a:xfrm>
              <a:off x="525015" y="1790225"/>
              <a:ext cx="3042637" cy="1323439"/>
            </a:xfrm>
            <a:prstGeom prst="rect">
              <a:avLst/>
            </a:prstGeom>
            <a:noFill/>
          </p:spPr>
          <p:txBody>
            <a:bodyPr wrap="square" rtlCol="0">
              <a:spAutoFit/>
            </a:bodyPr>
            <a:lstStyle/>
            <a:p>
              <a:pPr algn="ctr"/>
              <a:r>
                <a:rPr lang="en-US" altLang="zh-CN" sz="4000" dirty="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mn-lt"/>
                </a:rPr>
                <a:t>CONTENTS</a:t>
              </a:r>
            </a:p>
            <a:p>
              <a:pPr algn="ctr"/>
              <a:endParaRPr lang="zh-CN" altLang="en-US" sz="4000" dirty="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41" name="矩形 40"/>
            <p:cNvSpPr/>
            <p:nvPr/>
          </p:nvSpPr>
          <p:spPr>
            <a:xfrm>
              <a:off x="683567" y="2394497"/>
              <a:ext cx="2735907" cy="321945"/>
            </a:xfrm>
            <a:prstGeom prst="rect">
              <a:avLst/>
            </a:prstGeom>
          </p:spPr>
          <p:txBody>
            <a:bodyPr wrap="square">
              <a:spAutoFit/>
            </a:bodyPr>
            <a:lstStyle/>
            <a:p>
              <a:pPr algn="just">
                <a:lnSpc>
                  <a:spcPct val="150000"/>
                </a:lnSpc>
                <a:buClr>
                  <a:srgbClr val="E7E6E6">
                    <a:lumMod val="10000"/>
                  </a:srgbClr>
                </a:buClr>
              </a:pPr>
              <a:endParaRPr lang="zh-CN" altLang="en-US" sz="1000" dirty="0">
                <a:solidFill>
                  <a:schemeClr val="accent1">
                    <a:lumMod val="50000"/>
                  </a:schemeClr>
                </a:solidFill>
                <a:latin typeface="Arial" panose="020B0604020202020204" pitchFamily="34" charset="0"/>
                <a:ea typeface="Arial" panose="020B0604020202020204" pitchFamily="34" charset="0"/>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pull/>
      </p:transition>
    </mc:Choice>
    <mc:Fallback xmlns="">
      <p:transition spd="slow" advClick="0" advTm="0">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61" name="Picture 2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62" name="Picture 3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63" name="Rectangle 3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3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3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3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TextBox 4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68" name="Rectangle 42">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44">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70" name="Picture 46">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71" name="Rectangle 48">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0">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8B3147-FABF-4830-A6FB-025F005A9E6B}"/>
              </a:ext>
            </a:extLst>
          </p:cNvPr>
          <p:cNvSpPr>
            <a:spLocks noGrp="1"/>
          </p:cNvSpPr>
          <p:nvPr>
            <p:ph type="title"/>
          </p:nvPr>
        </p:nvSpPr>
        <p:spPr>
          <a:xfrm>
            <a:off x="1480690" y="3874815"/>
            <a:ext cx="6334018" cy="662643"/>
          </a:xfrm>
        </p:spPr>
        <p:txBody>
          <a:bodyPr vert="horz" lIns="91440" tIns="45720" rIns="91440" bIns="45720" rtlCol="0" anchor="t">
            <a:normAutofit/>
          </a:bodyPr>
          <a:lstStyle/>
          <a:p>
            <a:pPr defTabSz="914400"/>
            <a:r>
              <a:rPr lang="en-US" sz="3600"/>
              <a:t>outliers</a:t>
            </a:r>
          </a:p>
        </p:txBody>
      </p:sp>
      <p:sp>
        <p:nvSpPr>
          <p:cNvPr id="9" name="Content Placeholder 8">
            <a:extLst>
              <a:ext uri="{FF2B5EF4-FFF2-40B4-BE49-F238E27FC236}">
                <a16:creationId xmlns:a16="http://schemas.microsoft.com/office/drawing/2014/main" id="{3530A74F-C146-FAC0-B4B7-DB0261CE8FC8}"/>
              </a:ext>
            </a:extLst>
          </p:cNvPr>
          <p:cNvSpPr>
            <a:spLocks noGrp="1"/>
          </p:cNvSpPr>
          <p:nvPr>
            <p:ph idx="1"/>
          </p:nvPr>
        </p:nvSpPr>
        <p:spPr>
          <a:xfrm>
            <a:off x="1600152" y="3564005"/>
            <a:ext cx="6214556" cy="310810"/>
          </a:xfrm>
        </p:spPr>
        <p:txBody>
          <a:bodyPr vert="horz" lIns="91440" tIns="0" rIns="91440" bIns="45720" rtlCol="0" anchor="b">
            <a:normAutofit/>
          </a:bodyPr>
          <a:lstStyle/>
          <a:p>
            <a:pPr marL="0" indent="0" algn="r" defTabSz="914400">
              <a:lnSpc>
                <a:spcPct val="110000"/>
              </a:lnSpc>
              <a:spcBef>
                <a:spcPts val="1000"/>
              </a:spcBef>
              <a:spcAft>
                <a:spcPts val="600"/>
              </a:spcAft>
              <a:buNone/>
            </a:pPr>
            <a:r>
              <a:rPr lang="en-US" sz="1700" dirty="0"/>
              <a:t>Outliers are present in the dataset</a:t>
            </a:r>
          </a:p>
        </p:txBody>
      </p:sp>
      <p:sp>
        <p:nvSpPr>
          <p:cNvPr id="73" name="Rectangle 52">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FB7F039-A5F2-8F56-6914-55B870629FA3}"/>
              </a:ext>
            </a:extLst>
          </p:cNvPr>
          <p:cNvPicPr>
            <a:picLocks noChangeAspect="1"/>
          </p:cNvPicPr>
          <p:nvPr/>
        </p:nvPicPr>
        <p:blipFill rotWithShape="1">
          <a:blip r:embed="rId5"/>
          <a:srcRect t="18072" r="1" b="22418"/>
          <a:stretch/>
        </p:blipFill>
        <p:spPr>
          <a:xfrm>
            <a:off x="754050" y="10"/>
            <a:ext cx="7785100" cy="3022998"/>
          </a:xfrm>
          <a:prstGeom prst="rect">
            <a:avLst/>
          </a:prstGeom>
          <a:ln>
            <a:solidFill>
              <a:schemeClr val="accent6"/>
            </a:solidFill>
          </a:ln>
        </p:spPr>
      </p:pic>
      <p:sp>
        <p:nvSpPr>
          <p:cNvPr id="74" name="Rectangle 54">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536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617132-5FE0-FA40-13DF-7BF5C0A17A1E}"/>
              </a:ext>
            </a:extLst>
          </p:cNvPr>
          <p:cNvSpPr txBox="1"/>
          <p:nvPr/>
        </p:nvSpPr>
        <p:spPr>
          <a:xfrm>
            <a:off x="2286000" y="1002089"/>
            <a:ext cx="4572000" cy="3139321"/>
          </a:xfrm>
          <a:prstGeom prst="rect">
            <a:avLst/>
          </a:prstGeom>
          <a:noFill/>
        </p:spPr>
        <p:txBody>
          <a:bodyPr wrap="square">
            <a:spAutoFit/>
          </a:bodyPr>
          <a:lstStyle/>
          <a:p>
            <a:r>
              <a:rPr lang="en-US" dirty="0">
                <a:solidFill>
                  <a:schemeClr val="bg1">
                    <a:lumMod val="95000"/>
                    <a:lumOff val="5000"/>
                  </a:schemeClr>
                </a:solidFill>
              </a:rPr>
              <a:t>An </a:t>
            </a:r>
            <a:r>
              <a:rPr lang="en-US" b="1" dirty="0">
                <a:solidFill>
                  <a:schemeClr val="bg1">
                    <a:lumMod val="95000"/>
                    <a:lumOff val="5000"/>
                  </a:schemeClr>
                </a:solidFill>
              </a:rPr>
              <a:t>outlier</a:t>
            </a:r>
            <a:r>
              <a:rPr lang="en-US" dirty="0">
                <a:solidFill>
                  <a:schemeClr val="bg1">
                    <a:lumMod val="95000"/>
                    <a:lumOff val="5000"/>
                  </a:schemeClr>
                </a:solidFill>
              </a:rPr>
              <a:t> is an object that deviates significantly from the rest of the objects. They can be caused by measurement or execution error. The analysis of outlier data is referred to as outlier analysis or outlier mining.</a:t>
            </a:r>
          </a:p>
          <a:p>
            <a:r>
              <a:rPr lang="en-US" dirty="0">
                <a:solidFill>
                  <a:schemeClr val="bg1">
                    <a:lumMod val="95000"/>
                    <a:lumOff val="5000"/>
                  </a:schemeClr>
                </a:solidFill>
              </a:rPr>
              <a:t>It is </a:t>
            </a:r>
            <a:r>
              <a:rPr lang="en-US" b="1" dirty="0">
                <a:solidFill>
                  <a:schemeClr val="bg1">
                    <a:lumMod val="95000"/>
                    <a:lumOff val="5000"/>
                  </a:schemeClr>
                </a:solidFill>
              </a:rPr>
              <a:t>a data point that is noticeably different from the rest</a:t>
            </a:r>
            <a:r>
              <a:rPr lang="en-US" dirty="0">
                <a:solidFill>
                  <a:schemeClr val="bg1">
                    <a:lumMod val="95000"/>
                    <a:lumOff val="5000"/>
                  </a:schemeClr>
                </a:solidFill>
              </a:rPr>
              <a:t>. They represent errors in measurement, bad data collection, or simply show variables not considered when collecting the data</a:t>
            </a:r>
            <a:r>
              <a:rPr lang="en-US" dirty="0">
                <a:solidFill>
                  <a:srgbClr val="FF0000"/>
                </a:solidFill>
              </a:rPr>
              <a:t>.</a:t>
            </a:r>
          </a:p>
        </p:txBody>
      </p:sp>
    </p:spTree>
  </p:cSld>
  <p:clrMapOvr>
    <a:masterClrMapping/>
  </p:clrMapOvr>
  <mc:AlternateContent xmlns:mc="http://schemas.openxmlformats.org/markup-compatibility/2006" xmlns:p14="http://schemas.microsoft.com/office/powerpoint/2010/main">
    <mc:Choice Requires="p14">
      <p:transition spd="slow" p14:dur="2000" advClick="0" advTm="0">
        <p:newsflash/>
      </p:transition>
    </mc:Choice>
    <mc:Fallback xmlns="">
      <p:transition spd="slow" advClick="0" advTm="0">
        <p:newsfla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655320" y="848995"/>
            <a:ext cx="7660640" cy="368300"/>
          </a:xfrm>
          <a:prstGeom prst="rect">
            <a:avLst/>
          </a:prstGeom>
          <a:noFill/>
        </p:spPr>
        <p:txBody>
          <a:bodyPr wrap="square" rtlCol="0">
            <a:spAutoFit/>
          </a:bodyPr>
          <a:lstStyle/>
          <a:p>
            <a:r>
              <a:rPr lang="en-US" b="1" dirty="0">
                <a:ln/>
                <a:solidFill>
                  <a:schemeClr val="accent2">
                    <a:lumMod val="50000"/>
                  </a:schemeClr>
                </a:solidFill>
                <a:effectLst>
                  <a:outerShdw blurRad="38100" dist="19050" dir="2700000" algn="tl" rotWithShape="0">
                    <a:schemeClr val="dk1">
                      <a:alpha val="40000"/>
                    </a:schemeClr>
                  </a:outerShdw>
                </a:effectLst>
              </a:rPr>
              <a:t>Outcomes of Correlation Table:</a:t>
            </a:r>
          </a:p>
        </p:txBody>
      </p:sp>
      <p:sp>
        <p:nvSpPr>
          <p:cNvPr id="4" name="Text Box 3"/>
          <p:cNvSpPr txBox="1"/>
          <p:nvPr/>
        </p:nvSpPr>
        <p:spPr>
          <a:xfrm>
            <a:off x="702886" y="1428750"/>
            <a:ext cx="7630795" cy="2800767"/>
          </a:xfrm>
          <a:prstGeom prst="rect">
            <a:avLst/>
          </a:prstGeom>
          <a:noFill/>
        </p:spPr>
        <p:txBody>
          <a:bodyPr wrap="square" rtlCol="0">
            <a:spAutoFit/>
          </a:bodyPr>
          <a:lstStyle/>
          <a:p>
            <a:pPr marL="285750" indent="-285750">
              <a:buFont typeface="Wingdings" panose="05000000000000000000" charset="0"/>
              <a:buChar char="ü"/>
            </a:pPr>
            <a:r>
              <a:rPr lang="en-US" sz="1600" dirty="0">
                <a:solidFill>
                  <a:schemeClr val="accent2">
                    <a:lumMod val="75000"/>
                  </a:schemeClr>
                </a:solidFill>
                <a:latin typeface="Arial "/>
              </a:rPr>
              <a:t>Number of times account got recharged in 30 days &amp; 90 days have the maximum correlation with the target column. It have 24% correlation which can be considered as strong bond.</a:t>
            </a:r>
          </a:p>
          <a:p>
            <a:pPr marL="285750" indent="-285750">
              <a:buFont typeface="Wingdings" panose="05000000000000000000" charset="0"/>
              <a:buChar char="ü"/>
            </a:pPr>
            <a:endParaRPr lang="en-US" sz="1600" dirty="0">
              <a:solidFill>
                <a:schemeClr val="accent2">
                  <a:lumMod val="75000"/>
                </a:schemeClr>
              </a:solidFill>
              <a:latin typeface="Arial "/>
            </a:endParaRPr>
          </a:p>
          <a:p>
            <a:pPr marL="285750" indent="-285750">
              <a:buFont typeface="Wingdings" panose="05000000000000000000" charset="0"/>
              <a:buChar char="ü"/>
            </a:pPr>
            <a:r>
              <a:rPr lang="en-US" sz="1600" dirty="0">
                <a:solidFill>
                  <a:schemeClr val="accent2">
                    <a:lumMod val="75000"/>
                  </a:schemeClr>
                </a:solidFill>
                <a:latin typeface="Arial "/>
              </a:rPr>
              <a:t>Total amount of recharge in main account over last 90 days have 21% correlation with the target column which can be considered as strong bond.</a:t>
            </a:r>
          </a:p>
          <a:p>
            <a:pPr marL="285750" indent="-285750">
              <a:buFont typeface="Wingdings" panose="05000000000000000000" charset="0"/>
              <a:buChar char="ü"/>
            </a:pPr>
            <a:endParaRPr lang="en-US" sz="1600" dirty="0">
              <a:solidFill>
                <a:schemeClr val="accent2">
                  <a:lumMod val="75000"/>
                </a:schemeClr>
              </a:solidFill>
              <a:latin typeface="Arial "/>
            </a:endParaRPr>
          </a:p>
          <a:p>
            <a:pPr marL="285750" indent="-285750">
              <a:buFont typeface="Wingdings" panose="05000000000000000000" charset="0"/>
              <a:buChar char="ü"/>
            </a:pPr>
            <a:r>
              <a:rPr lang="en-US" sz="1600" dirty="0">
                <a:solidFill>
                  <a:schemeClr val="accent2">
                    <a:lumMod val="75000"/>
                  </a:schemeClr>
                </a:solidFill>
                <a:latin typeface="Arial "/>
              </a:rPr>
              <a:t>Total amount of recharge in main account over last 30 days, Number of loans taken by user in last 30 days, total amount of loans taken in 30 days, and 90 days columns are showing 20% correlation with the target column which can be considered as good bond.</a:t>
            </a:r>
          </a:p>
        </p:txBody>
      </p:sp>
    </p:spTree>
  </p:cSld>
  <p:clrMapOvr>
    <a:masterClrMapping/>
  </p:clrMapOvr>
  <mc:AlternateContent xmlns:mc="http://schemas.openxmlformats.org/markup-compatibility/2006" xmlns:p14="http://schemas.microsoft.com/office/powerpoint/2010/main">
    <mc:Choice Requires="p14">
      <p:transition spd="slow" p14:dur="3250" advClick="0" advTm="0">
        <p:dissolve/>
      </p:transition>
    </mc:Choice>
    <mc:Fallback xmlns="">
      <p:transition spd="slow" advClick="0" advTm="0">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914400" y="1581150"/>
            <a:ext cx="7524836" cy="2122805"/>
          </a:xfrm>
          <a:prstGeom prst="rect">
            <a:avLst/>
          </a:prstGeom>
          <a:noFill/>
        </p:spPr>
        <p:txBody>
          <a:bodyPr wrap="square" rtlCol="0">
            <a:spAutoFit/>
          </a:bodyPr>
          <a:lstStyle/>
          <a:p>
            <a:pPr algn="ctr"/>
            <a:r>
              <a:rPr lang="en-US" altLang="zh-CN" sz="4400" b="1" dirty="0">
                <a:solidFill>
                  <a:schemeClr val="accent2">
                    <a:lumMod val="50000"/>
                  </a:schemeClr>
                </a:solidFill>
                <a:ea typeface="Arial" panose="020B0604020202020204" pitchFamily="34" charset="0"/>
                <a:cs typeface="Arial" panose="020B0604020202020204" pitchFamily="34" charset="0"/>
                <a:sym typeface="+mn-lt"/>
              </a:rPr>
              <a:t>Interpretation of </a:t>
            </a:r>
          </a:p>
          <a:p>
            <a:pPr algn="ctr"/>
            <a:r>
              <a:rPr lang="en-US" altLang="zh-CN" sz="4400" b="1" dirty="0">
                <a:solidFill>
                  <a:schemeClr val="accent2">
                    <a:lumMod val="50000"/>
                  </a:schemeClr>
                </a:solidFill>
                <a:ea typeface="Arial" panose="020B0604020202020204" pitchFamily="34" charset="0"/>
                <a:cs typeface="Arial" panose="020B0604020202020204" pitchFamily="34" charset="0"/>
                <a:sym typeface="+mn-lt"/>
              </a:rPr>
              <a:t>the results </a:t>
            </a:r>
          </a:p>
          <a:p>
            <a:pPr algn="ctr"/>
            <a:endParaRPr lang="zh-CN" altLang="en-US" sz="4400" b="1" dirty="0">
              <a:solidFill>
                <a:schemeClr val="accent2">
                  <a:lumMod val="50000"/>
                </a:schemeClr>
              </a:solidFill>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250" advClick="0" advTm="0">
        <p:newsflash/>
      </p:transition>
    </mc:Choice>
    <mc:Fallback xmlns="">
      <p:transition spd="slow" advClick="0" advTm="0">
        <p:newsfla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034E919F-0039-45A9-8A1B-B05CD878F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C9C5A0E-1D2A-4F4B-8123-B963AD56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28" name="Picture 27">
            <a:extLst>
              <a:ext uri="{FF2B5EF4-FFF2-40B4-BE49-F238E27FC236}">
                <a16:creationId xmlns:a16="http://schemas.microsoft.com/office/drawing/2014/main" id="{9C3A7CDD-5E6D-48B6-9D66-F8AFFB7D27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30" name="Rectangle 29">
            <a:extLst>
              <a:ext uri="{FF2B5EF4-FFF2-40B4-BE49-F238E27FC236}">
                <a16:creationId xmlns:a16="http://schemas.microsoft.com/office/drawing/2014/main" id="{A5AA4037-397A-4467-A120-C510DDD42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E7B4B2-19E8-410A-A89F-7A2E0485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06D98D2-ED53-4A46-95A8-7A0D05291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3321245"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149A9-84F1-B6A5-5CF2-AD7690AC56D4}"/>
              </a:ext>
            </a:extLst>
          </p:cNvPr>
          <p:cNvSpPr>
            <a:spLocks noGrp="1"/>
          </p:cNvSpPr>
          <p:nvPr>
            <p:ph type="title"/>
          </p:nvPr>
        </p:nvSpPr>
        <p:spPr>
          <a:xfrm>
            <a:off x="1477353" y="2571748"/>
            <a:ext cx="1994142" cy="1701419"/>
          </a:xfrm>
        </p:spPr>
        <p:txBody>
          <a:bodyPr vert="horz" lIns="91440" tIns="45720" rIns="91440" bIns="45720" rtlCol="0" anchor="t">
            <a:normAutofit/>
          </a:bodyPr>
          <a:lstStyle/>
          <a:p>
            <a:pPr defTabSz="914400"/>
            <a:r>
              <a:rPr lang="en-US" sz="2000"/>
              <a:t>Splitting,scaling and balancing the dataset</a:t>
            </a:r>
          </a:p>
        </p:txBody>
      </p:sp>
      <p:sp>
        <p:nvSpPr>
          <p:cNvPr id="36" name="Rectangle 35">
            <a:extLst>
              <a:ext uri="{FF2B5EF4-FFF2-40B4-BE49-F238E27FC236}">
                <a16:creationId xmlns:a16="http://schemas.microsoft.com/office/drawing/2014/main" id="{698BC5BE-3558-4B92-867F-8CD65C7BE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4834" y="0"/>
            <a:ext cx="446139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2D25C28-19A9-E766-6699-0266D21DBC84}"/>
              </a:ext>
            </a:extLst>
          </p:cNvPr>
          <p:cNvPicPr>
            <a:picLocks noGrp="1" noChangeAspect="1"/>
          </p:cNvPicPr>
          <p:nvPr>
            <p:ph idx="1"/>
          </p:nvPr>
        </p:nvPicPr>
        <p:blipFill>
          <a:blip r:embed="rId5"/>
          <a:stretch>
            <a:fillRect/>
          </a:stretch>
        </p:blipFill>
        <p:spPr>
          <a:xfrm>
            <a:off x="4327243" y="514350"/>
            <a:ext cx="3963157" cy="3962400"/>
          </a:xfrm>
          <a:prstGeom prst="rect">
            <a:avLst/>
          </a:prstGeom>
          <a:ln w="12700">
            <a:noFill/>
          </a:ln>
        </p:spPr>
      </p:pic>
      <p:sp>
        <p:nvSpPr>
          <p:cNvPr id="38" name="Rectangle 37">
            <a:extLst>
              <a:ext uri="{FF2B5EF4-FFF2-40B4-BE49-F238E27FC236}">
                <a16:creationId xmlns:a16="http://schemas.microsoft.com/office/drawing/2014/main" id="{F8C4208F-A711-4F9F-B74B-CA7E99A5B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5940" y="177356"/>
            <a:ext cx="4079988" cy="478878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542E5A-150E-4078-B605-939EE9F3F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651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3" name="Picture 92">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95" name="Picture 94">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97" name="Rectangle 96">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Rectangle 98">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TextBox 104">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107" name="Rectangle 106">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11" name="Picture 110">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13" name="Rectangle 112">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F6BD0-3ECF-A47E-69CD-0A7E93ED60F7}"/>
              </a:ext>
            </a:extLst>
          </p:cNvPr>
          <p:cNvSpPr>
            <a:spLocks noGrp="1"/>
          </p:cNvSpPr>
          <p:nvPr>
            <p:ph type="title"/>
          </p:nvPr>
        </p:nvSpPr>
        <p:spPr>
          <a:xfrm>
            <a:off x="1480690" y="3874815"/>
            <a:ext cx="6334018" cy="662643"/>
          </a:xfrm>
        </p:spPr>
        <p:txBody>
          <a:bodyPr vert="horz" lIns="91440" tIns="45720" rIns="91440" bIns="45720" rtlCol="0" anchor="t">
            <a:normAutofit/>
          </a:bodyPr>
          <a:lstStyle/>
          <a:p>
            <a:pPr defTabSz="914400"/>
            <a:r>
              <a:rPr lang="en-US" sz="3600"/>
              <a:t>DATALOSS</a:t>
            </a:r>
          </a:p>
        </p:txBody>
      </p:sp>
      <p:sp>
        <p:nvSpPr>
          <p:cNvPr id="117" name="Rectangle 116">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C117190-A5BE-4FAA-AAC8-5D86724A177A}"/>
              </a:ext>
            </a:extLst>
          </p:cNvPr>
          <p:cNvPicPr>
            <a:picLocks noGrp="1" noChangeAspect="1"/>
          </p:cNvPicPr>
          <p:nvPr>
            <p:ph idx="1"/>
          </p:nvPr>
        </p:nvPicPr>
        <p:blipFill rotWithShape="1">
          <a:blip r:embed="rId5"/>
          <a:srcRect t="16418" r="1" b="5088"/>
          <a:stretch/>
        </p:blipFill>
        <p:spPr>
          <a:xfrm>
            <a:off x="754050" y="10"/>
            <a:ext cx="7785100" cy="3022998"/>
          </a:xfrm>
          <a:prstGeom prst="rect">
            <a:avLst/>
          </a:prstGeom>
          <a:ln>
            <a:solidFill>
              <a:schemeClr val="accent6"/>
            </a:solidFill>
          </a:ln>
        </p:spPr>
      </p:pic>
      <p:sp>
        <p:nvSpPr>
          <p:cNvPr id="119" name="Rectangle 118">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68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4" name="Picture 44">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76" name="Picture 46">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77" name="Rectangle 48">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50">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52">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54">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TextBox 56">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82" name="Rectangle 58">
            <a:extLst>
              <a:ext uri="{FF2B5EF4-FFF2-40B4-BE49-F238E27FC236}">
                <a16:creationId xmlns:a16="http://schemas.microsoft.com/office/drawing/2014/main" id="{034E919F-0039-45A9-8A1B-B05CD878F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60">
            <a:extLst>
              <a:ext uri="{FF2B5EF4-FFF2-40B4-BE49-F238E27FC236}">
                <a16:creationId xmlns:a16="http://schemas.microsoft.com/office/drawing/2014/main" id="{EC9C5A0E-1D2A-4F4B-8123-B963AD56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84" name="Picture 62">
            <a:extLst>
              <a:ext uri="{FF2B5EF4-FFF2-40B4-BE49-F238E27FC236}">
                <a16:creationId xmlns:a16="http://schemas.microsoft.com/office/drawing/2014/main" id="{9C3A7CDD-5E6D-48B6-9D66-F8AFFB7D27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85" name="Rectangle 64">
            <a:extLst>
              <a:ext uri="{FF2B5EF4-FFF2-40B4-BE49-F238E27FC236}">
                <a16:creationId xmlns:a16="http://schemas.microsoft.com/office/drawing/2014/main" id="{A5AA4037-397A-4467-A120-C510DDD42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38E7B4B2-19E8-410A-A89F-7A2E0485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8">
            <a:extLst>
              <a:ext uri="{FF2B5EF4-FFF2-40B4-BE49-F238E27FC236}">
                <a16:creationId xmlns:a16="http://schemas.microsoft.com/office/drawing/2014/main" id="{206D98D2-ED53-4A46-95A8-7A0D05291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3321245"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F0914-853C-6D1F-519C-C80F7F775C6F}"/>
              </a:ext>
            </a:extLst>
          </p:cNvPr>
          <p:cNvSpPr>
            <a:spLocks noGrp="1"/>
          </p:cNvSpPr>
          <p:nvPr>
            <p:ph type="title"/>
          </p:nvPr>
        </p:nvSpPr>
        <p:spPr>
          <a:xfrm>
            <a:off x="1477353" y="2571748"/>
            <a:ext cx="1994142" cy="1701419"/>
          </a:xfrm>
        </p:spPr>
        <p:txBody>
          <a:bodyPr vert="horz" lIns="91440" tIns="45720" rIns="91440" bIns="45720" rtlCol="0" anchor="t">
            <a:normAutofit/>
          </a:bodyPr>
          <a:lstStyle/>
          <a:p>
            <a:pPr defTabSz="914400"/>
            <a:r>
              <a:rPr lang="en-US" sz="2400"/>
              <a:t>Evaluation of Models</a:t>
            </a:r>
          </a:p>
        </p:txBody>
      </p:sp>
      <p:sp>
        <p:nvSpPr>
          <p:cNvPr id="88" name="Rectangle 70">
            <a:extLst>
              <a:ext uri="{FF2B5EF4-FFF2-40B4-BE49-F238E27FC236}">
                <a16:creationId xmlns:a16="http://schemas.microsoft.com/office/drawing/2014/main" id="{698BC5BE-3558-4B92-867F-8CD65C7BE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4834" y="0"/>
            <a:ext cx="446139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4CF038A-DC96-DAAC-0F89-64056D04DDB0}"/>
              </a:ext>
            </a:extLst>
          </p:cNvPr>
          <p:cNvPicPr>
            <a:picLocks noGrp="1" noChangeAspect="1"/>
          </p:cNvPicPr>
          <p:nvPr>
            <p:ph idx="1"/>
          </p:nvPr>
        </p:nvPicPr>
        <p:blipFill>
          <a:blip r:embed="rId5"/>
          <a:stretch>
            <a:fillRect/>
          </a:stretch>
        </p:blipFill>
        <p:spPr>
          <a:xfrm>
            <a:off x="3684863" y="438150"/>
            <a:ext cx="5001937" cy="4267200"/>
          </a:xfrm>
          <a:prstGeom prst="rect">
            <a:avLst/>
          </a:prstGeom>
          <a:ln w="12700">
            <a:noFill/>
          </a:ln>
        </p:spPr>
      </p:pic>
      <p:sp>
        <p:nvSpPr>
          <p:cNvPr id="73" name="Rectangle 72">
            <a:extLst>
              <a:ext uri="{FF2B5EF4-FFF2-40B4-BE49-F238E27FC236}">
                <a16:creationId xmlns:a16="http://schemas.microsoft.com/office/drawing/2014/main" id="{F8C4208F-A711-4F9F-B74B-CA7E99A5B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5940" y="177356"/>
            <a:ext cx="4079988" cy="478878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A542E5A-150E-4078-B605-939EE9F3F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730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2" name="Picture 1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4" name="Rectangle 1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CC5728E2-F001-51EF-FF5C-4D77827AB00E}"/>
              </a:ext>
            </a:extLst>
          </p:cNvPr>
          <p:cNvPicPr>
            <a:picLocks noGrp="1" noChangeAspect="1"/>
          </p:cNvPicPr>
          <p:nvPr>
            <p:ph idx="1"/>
          </p:nvPr>
        </p:nvPicPr>
        <p:blipFill>
          <a:blip r:embed="rId5"/>
          <a:stretch>
            <a:fillRect/>
          </a:stretch>
        </p:blipFill>
        <p:spPr>
          <a:xfrm>
            <a:off x="996334" y="933115"/>
            <a:ext cx="7289961" cy="3280482"/>
          </a:xfrm>
          <a:prstGeom prst="rect">
            <a:avLst/>
          </a:prstGeom>
        </p:spPr>
      </p:pic>
    </p:spTree>
    <p:extLst>
      <p:ext uri="{BB962C8B-B14F-4D97-AF65-F5344CB8AC3E}">
        <p14:creationId xmlns:p14="http://schemas.microsoft.com/office/powerpoint/2010/main" val="4000879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2" name="Picture 1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4" name="Rectangle 1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97B69D39-B8D1-6AF9-E7EB-9B045CA0C4F9}"/>
              </a:ext>
            </a:extLst>
          </p:cNvPr>
          <p:cNvPicPr>
            <a:picLocks noGrp="1" noChangeAspect="1"/>
          </p:cNvPicPr>
          <p:nvPr>
            <p:ph idx="1"/>
          </p:nvPr>
        </p:nvPicPr>
        <p:blipFill>
          <a:blip r:embed="rId5"/>
          <a:stretch>
            <a:fillRect/>
          </a:stretch>
        </p:blipFill>
        <p:spPr>
          <a:xfrm>
            <a:off x="1994901" y="244512"/>
            <a:ext cx="5292827" cy="4657688"/>
          </a:xfrm>
          <a:prstGeom prst="rect">
            <a:avLst/>
          </a:prstGeom>
        </p:spPr>
      </p:pic>
    </p:spTree>
    <p:extLst>
      <p:ext uri="{BB962C8B-B14F-4D97-AF65-F5344CB8AC3E}">
        <p14:creationId xmlns:p14="http://schemas.microsoft.com/office/powerpoint/2010/main" val="2290338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2" name="Picture 1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4" name="Rectangle 1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63A148A1-2946-4352-6C45-E4F388E90B4F}"/>
              </a:ext>
            </a:extLst>
          </p:cNvPr>
          <p:cNvPicPr>
            <a:picLocks noGrp="1" noChangeAspect="1"/>
          </p:cNvPicPr>
          <p:nvPr>
            <p:ph idx="1"/>
          </p:nvPr>
        </p:nvPicPr>
        <p:blipFill>
          <a:blip r:embed="rId5"/>
          <a:stretch>
            <a:fillRect/>
          </a:stretch>
        </p:blipFill>
        <p:spPr>
          <a:xfrm>
            <a:off x="996334" y="450155"/>
            <a:ext cx="7289961" cy="4246402"/>
          </a:xfrm>
          <a:prstGeom prst="rect">
            <a:avLst/>
          </a:prstGeom>
        </p:spPr>
      </p:pic>
    </p:spTree>
    <p:extLst>
      <p:ext uri="{BB962C8B-B14F-4D97-AF65-F5344CB8AC3E}">
        <p14:creationId xmlns:p14="http://schemas.microsoft.com/office/powerpoint/2010/main" val="149125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a:noFill/>
        </p:spPr>
      </p:pic>
      <p:sp>
        <p:nvSpPr>
          <p:cNvPr id="26" name="Freeform: Shape 25">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58889" y="-1245726"/>
            <a:ext cx="4378672" cy="839155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34116" y="-4115"/>
            <a:ext cx="9142401" cy="5143499"/>
          </a:xfrm>
          <a:prstGeom prst="rect">
            <a:avLst/>
          </a:prstGeom>
        </p:spPr>
      </p:pic>
      <p:sp>
        <p:nvSpPr>
          <p:cNvPr id="30" name="Rectangle 2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931" cy="51435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Shape 31">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932" y="0"/>
            <a:ext cx="5902158" cy="51435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0675" y="1712025"/>
            <a:ext cx="725361" cy="725361"/>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F0AF7-B825-92C7-5395-F5818773570D}"/>
              </a:ext>
            </a:extLst>
          </p:cNvPr>
          <p:cNvSpPr>
            <a:spLocks noGrp="1"/>
          </p:cNvSpPr>
          <p:nvPr>
            <p:ph type="title"/>
          </p:nvPr>
        </p:nvSpPr>
        <p:spPr>
          <a:xfrm>
            <a:off x="1644875" y="1943238"/>
            <a:ext cx="5527231" cy="2706360"/>
          </a:xfrm>
        </p:spPr>
        <p:txBody>
          <a:bodyPr vert="horz" lIns="91440" tIns="45720" rIns="91440" bIns="45720" rtlCol="0" anchor="t">
            <a:normAutofit/>
          </a:bodyPr>
          <a:lstStyle/>
          <a:p>
            <a:pPr algn="l" defTabSz="914400"/>
            <a:r>
              <a:rPr lang="en-US" sz="5100" dirty="0"/>
              <a:t>INTRODUCTION</a:t>
            </a:r>
          </a:p>
        </p:txBody>
      </p:sp>
    </p:spTree>
    <p:extLst>
      <p:ext uri="{BB962C8B-B14F-4D97-AF65-F5344CB8AC3E}">
        <p14:creationId xmlns:p14="http://schemas.microsoft.com/office/powerpoint/2010/main" val="3066411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2" name="Picture 1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4" name="Rectangle 1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E0F465C6-F16E-86A8-5675-D260F4965011}"/>
              </a:ext>
            </a:extLst>
          </p:cNvPr>
          <p:cNvPicPr>
            <a:picLocks noGrp="1" noChangeAspect="1"/>
          </p:cNvPicPr>
          <p:nvPr>
            <p:ph idx="1"/>
          </p:nvPr>
        </p:nvPicPr>
        <p:blipFill>
          <a:blip r:embed="rId5"/>
          <a:stretch>
            <a:fillRect/>
          </a:stretch>
        </p:blipFill>
        <p:spPr>
          <a:xfrm>
            <a:off x="996334" y="978676"/>
            <a:ext cx="7289961" cy="3189359"/>
          </a:xfrm>
          <a:prstGeom prst="rect">
            <a:avLst/>
          </a:prstGeom>
        </p:spPr>
      </p:pic>
    </p:spTree>
    <p:extLst>
      <p:ext uri="{BB962C8B-B14F-4D97-AF65-F5344CB8AC3E}">
        <p14:creationId xmlns:p14="http://schemas.microsoft.com/office/powerpoint/2010/main" val="980640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2" name="Picture 1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4" name="Rectangle 1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783CABA3-78E3-0919-B3EC-5ACAB243DB13}"/>
              </a:ext>
            </a:extLst>
          </p:cNvPr>
          <p:cNvPicPr>
            <a:picLocks noGrp="1" noChangeAspect="1"/>
          </p:cNvPicPr>
          <p:nvPr>
            <p:ph idx="1"/>
          </p:nvPr>
        </p:nvPicPr>
        <p:blipFill>
          <a:blip r:embed="rId5"/>
          <a:stretch>
            <a:fillRect/>
          </a:stretch>
        </p:blipFill>
        <p:spPr>
          <a:xfrm>
            <a:off x="1177289" y="244512"/>
            <a:ext cx="6766877" cy="4657688"/>
          </a:xfrm>
          <a:prstGeom prst="rect">
            <a:avLst/>
          </a:prstGeom>
        </p:spPr>
      </p:pic>
    </p:spTree>
    <p:extLst>
      <p:ext uri="{BB962C8B-B14F-4D97-AF65-F5344CB8AC3E}">
        <p14:creationId xmlns:p14="http://schemas.microsoft.com/office/powerpoint/2010/main" val="3018683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3" name="Picture 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25" name="Picture 1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26" name="Rectangle 1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1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71E1850B-81EE-4905-9A6F-BDF593EC7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97D53A0E-DC6B-9AE3-343B-16521379E2CE}"/>
              </a:ext>
            </a:extLst>
          </p:cNvPr>
          <p:cNvPicPr>
            <a:picLocks noGrp="1" noChangeAspect="1"/>
          </p:cNvPicPr>
          <p:nvPr>
            <p:ph idx="1"/>
          </p:nvPr>
        </p:nvPicPr>
        <p:blipFill>
          <a:blip r:embed="rId5"/>
          <a:stretch>
            <a:fillRect/>
          </a:stretch>
        </p:blipFill>
        <p:spPr>
          <a:xfrm>
            <a:off x="996334" y="741753"/>
            <a:ext cx="7289961" cy="3663206"/>
          </a:xfrm>
          <a:prstGeom prst="rect">
            <a:avLst/>
          </a:prstGeom>
        </p:spPr>
      </p:pic>
      <p:sp>
        <p:nvSpPr>
          <p:cNvPr id="24" name="Rectangle 23">
            <a:extLst>
              <a:ext uri="{FF2B5EF4-FFF2-40B4-BE49-F238E27FC236}">
                <a16:creationId xmlns:a16="http://schemas.microsoft.com/office/drawing/2014/main" id="{FA250539-5364-4CFC-82C6-D791BC0C8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4763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2" name="Picture 1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4" name="Rectangle 1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71E1850B-81EE-4905-9A6F-BDF593EC7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CC87D285-A65F-1665-FDEA-C99992E3FDEF}"/>
              </a:ext>
            </a:extLst>
          </p:cNvPr>
          <p:cNvPicPr>
            <a:picLocks noGrp="1" noChangeAspect="1"/>
          </p:cNvPicPr>
          <p:nvPr>
            <p:ph idx="1"/>
          </p:nvPr>
        </p:nvPicPr>
        <p:blipFill>
          <a:blip r:embed="rId5"/>
          <a:stretch>
            <a:fillRect/>
          </a:stretch>
        </p:blipFill>
        <p:spPr>
          <a:xfrm>
            <a:off x="996334" y="559504"/>
            <a:ext cx="7289961" cy="4027703"/>
          </a:xfrm>
          <a:prstGeom prst="rect">
            <a:avLst/>
          </a:prstGeom>
        </p:spPr>
      </p:pic>
      <p:sp>
        <p:nvSpPr>
          <p:cNvPr id="24" name="Rectangle 23">
            <a:extLst>
              <a:ext uri="{FF2B5EF4-FFF2-40B4-BE49-F238E27FC236}">
                <a16:creationId xmlns:a16="http://schemas.microsoft.com/office/drawing/2014/main" id="{FA250539-5364-4CFC-82C6-D791BC0C8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1391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034E919F-0039-45A9-8A1B-B05CD878F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C9C5A0E-1D2A-4F4B-8123-B963AD56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28" name="Picture 27">
            <a:extLst>
              <a:ext uri="{FF2B5EF4-FFF2-40B4-BE49-F238E27FC236}">
                <a16:creationId xmlns:a16="http://schemas.microsoft.com/office/drawing/2014/main" id="{9C3A7CDD-5E6D-48B6-9D66-F8AFFB7D27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30" name="Rectangle 29">
            <a:extLst>
              <a:ext uri="{FF2B5EF4-FFF2-40B4-BE49-F238E27FC236}">
                <a16:creationId xmlns:a16="http://schemas.microsoft.com/office/drawing/2014/main" id="{A5AA4037-397A-4467-A120-C510DDD42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E7B4B2-19E8-410A-A89F-7A2E0485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06D98D2-ED53-4A46-95A8-7A0D05291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3321245"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E8BF8-FE00-C2BC-43A6-21B22DD74B5E}"/>
              </a:ext>
            </a:extLst>
          </p:cNvPr>
          <p:cNvSpPr>
            <a:spLocks noGrp="1"/>
          </p:cNvSpPr>
          <p:nvPr>
            <p:ph type="title"/>
          </p:nvPr>
        </p:nvSpPr>
        <p:spPr>
          <a:xfrm>
            <a:off x="1477353" y="2571748"/>
            <a:ext cx="1994142" cy="1701419"/>
          </a:xfrm>
        </p:spPr>
        <p:txBody>
          <a:bodyPr vert="horz" lIns="91440" tIns="45720" rIns="91440" bIns="45720" rtlCol="0" anchor="t">
            <a:normAutofit/>
          </a:bodyPr>
          <a:lstStyle/>
          <a:p>
            <a:pPr defTabSz="914400"/>
            <a:r>
              <a:rPr lang="en-US" sz="2400"/>
              <a:t>AUC-ROC CURVE</a:t>
            </a:r>
          </a:p>
        </p:txBody>
      </p:sp>
      <p:sp>
        <p:nvSpPr>
          <p:cNvPr id="36" name="Rectangle 35">
            <a:extLst>
              <a:ext uri="{FF2B5EF4-FFF2-40B4-BE49-F238E27FC236}">
                <a16:creationId xmlns:a16="http://schemas.microsoft.com/office/drawing/2014/main" id="{698BC5BE-3558-4B92-867F-8CD65C7BE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4834" y="0"/>
            <a:ext cx="446139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A08F478-763C-A295-62AE-8F7E5D653958}"/>
              </a:ext>
            </a:extLst>
          </p:cNvPr>
          <p:cNvPicPr>
            <a:picLocks noGrp="1" noChangeAspect="1"/>
          </p:cNvPicPr>
          <p:nvPr>
            <p:ph idx="1"/>
          </p:nvPr>
        </p:nvPicPr>
        <p:blipFill>
          <a:blip r:embed="rId5"/>
          <a:stretch>
            <a:fillRect/>
          </a:stretch>
        </p:blipFill>
        <p:spPr>
          <a:xfrm>
            <a:off x="4327243" y="435276"/>
            <a:ext cx="3963157" cy="4272945"/>
          </a:xfrm>
          <a:prstGeom prst="rect">
            <a:avLst/>
          </a:prstGeom>
          <a:ln w="12700">
            <a:noFill/>
          </a:ln>
        </p:spPr>
      </p:pic>
      <p:sp>
        <p:nvSpPr>
          <p:cNvPr id="38" name="Rectangle 37">
            <a:extLst>
              <a:ext uri="{FF2B5EF4-FFF2-40B4-BE49-F238E27FC236}">
                <a16:creationId xmlns:a16="http://schemas.microsoft.com/office/drawing/2014/main" id="{F8C4208F-A711-4F9F-B74B-CA7E99A5B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5940" y="177356"/>
            <a:ext cx="4079988" cy="478878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542E5A-150E-4078-B605-939EE9F3F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674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2"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43"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4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9" name="Rectangle 23">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5">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51" name="Picture 27">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52" name="Rectangle 29">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1">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3">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F3A0B-27B4-169D-803C-E9F625FCC9BD}"/>
              </a:ext>
            </a:extLst>
          </p:cNvPr>
          <p:cNvSpPr>
            <a:spLocks noGrp="1"/>
          </p:cNvSpPr>
          <p:nvPr>
            <p:ph type="title"/>
          </p:nvPr>
        </p:nvSpPr>
        <p:spPr>
          <a:xfrm>
            <a:off x="1477353" y="2571748"/>
            <a:ext cx="2001359" cy="1701419"/>
          </a:xfrm>
        </p:spPr>
        <p:txBody>
          <a:bodyPr vert="horz" lIns="91440" tIns="45720" rIns="91440" bIns="45720" rtlCol="0" anchor="t">
            <a:normAutofit/>
          </a:bodyPr>
          <a:lstStyle/>
          <a:p>
            <a:pPr defTabSz="914400"/>
            <a:r>
              <a:rPr lang="en-US" sz="2400"/>
              <a:t>Saving the Model</a:t>
            </a:r>
          </a:p>
        </p:txBody>
      </p:sp>
      <p:pic>
        <p:nvPicPr>
          <p:cNvPr id="5" name="Content Placeholder 4">
            <a:extLst>
              <a:ext uri="{FF2B5EF4-FFF2-40B4-BE49-F238E27FC236}">
                <a16:creationId xmlns:a16="http://schemas.microsoft.com/office/drawing/2014/main" id="{D94E22B7-92FC-D8D1-5B94-9D371D98F6EA}"/>
              </a:ext>
            </a:extLst>
          </p:cNvPr>
          <p:cNvPicPr>
            <a:picLocks noGrp="1" noChangeAspect="1"/>
          </p:cNvPicPr>
          <p:nvPr>
            <p:ph idx="1"/>
          </p:nvPr>
        </p:nvPicPr>
        <p:blipFill>
          <a:blip r:embed="rId5"/>
          <a:stretch>
            <a:fillRect/>
          </a:stretch>
        </p:blipFill>
        <p:spPr>
          <a:xfrm>
            <a:off x="3644820" y="514350"/>
            <a:ext cx="4777649" cy="419100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5" name="Rectangle 35">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504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43" name="Picture 42">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45" name="Rectangle 44">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410"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TextBox 52">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461" y="2447139"/>
            <a:ext cx="311727" cy="346248"/>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5" name="Rectangle 54">
            <a:extLst>
              <a:ext uri="{FF2B5EF4-FFF2-40B4-BE49-F238E27FC236}">
                <a16:creationId xmlns:a16="http://schemas.microsoft.com/office/drawing/2014/main" id="{1996F86B-8A8D-482B-AB2B-1A8EE4EF2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BF7B2BC4-6DAA-43BB-BBF8-74F5943185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59" name="Picture 58">
            <a:extLst>
              <a:ext uri="{FF2B5EF4-FFF2-40B4-BE49-F238E27FC236}">
                <a16:creationId xmlns:a16="http://schemas.microsoft.com/office/drawing/2014/main" id="{1E9DBD7B-6F32-47F1-9654-A2CB59691D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61" name="Rectangle 60">
            <a:extLst>
              <a:ext uri="{FF2B5EF4-FFF2-40B4-BE49-F238E27FC236}">
                <a16:creationId xmlns:a16="http://schemas.microsoft.com/office/drawing/2014/main" id="{2A06CCF8-E75B-4B55-99FB-2D76CBD12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F55E8D-2CEA-40CC-84B8-110F9CCFE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903899BD-A4C7-4D2F-B882-E373ADDBF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3321245"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14239-2DD1-7D5D-914F-A30AD2FFDB79}"/>
              </a:ext>
            </a:extLst>
          </p:cNvPr>
          <p:cNvSpPr>
            <a:spLocks noGrp="1"/>
          </p:cNvSpPr>
          <p:nvPr>
            <p:ph type="title"/>
          </p:nvPr>
        </p:nvSpPr>
        <p:spPr>
          <a:xfrm>
            <a:off x="1477353" y="2571748"/>
            <a:ext cx="1994142" cy="1701419"/>
          </a:xfrm>
        </p:spPr>
        <p:txBody>
          <a:bodyPr vert="horz" lIns="91440" tIns="45720" rIns="91440" bIns="45720" rtlCol="0" anchor="t">
            <a:normAutofit/>
          </a:bodyPr>
          <a:lstStyle/>
          <a:p>
            <a:pPr defTabSz="914400"/>
            <a:r>
              <a:rPr lang="en-US" sz="2400"/>
              <a:t>Conclusion</a:t>
            </a:r>
          </a:p>
        </p:txBody>
      </p:sp>
      <p:pic>
        <p:nvPicPr>
          <p:cNvPr id="5" name="Content Placeholder 4">
            <a:extLst>
              <a:ext uri="{FF2B5EF4-FFF2-40B4-BE49-F238E27FC236}">
                <a16:creationId xmlns:a16="http://schemas.microsoft.com/office/drawing/2014/main" id="{2D40F3B4-CC8A-0556-37EE-295969598DC1}"/>
              </a:ext>
            </a:extLst>
          </p:cNvPr>
          <p:cNvPicPr>
            <a:picLocks noGrp="1" noChangeAspect="1"/>
          </p:cNvPicPr>
          <p:nvPr>
            <p:ph idx="1"/>
          </p:nvPr>
        </p:nvPicPr>
        <p:blipFill rotWithShape="1">
          <a:blip r:embed="rId5"/>
          <a:srcRect r="19976"/>
          <a:stretch/>
        </p:blipFill>
        <p:spPr>
          <a:xfrm>
            <a:off x="4076894" y="170"/>
            <a:ext cx="4461796" cy="5143500"/>
          </a:xfrm>
          <a:prstGeom prst="rect">
            <a:avLst/>
          </a:prstGeom>
          <a:ln w="12700">
            <a:solidFill>
              <a:schemeClr val="tx1"/>
            </a:solidFill>
          </a:ln>
        </p:spPr>
      </p:pic>
      <p:sp>
        <p:nvSpPr>
          <p:cNvPr id="67" name="Rectangle 66">
            <a:extLst>
              <a:ext uri="{FF2B5EF4-FFF2-40B4-BE49-F238E27FC236}">
                <a16:creationId xmlns:a16="http://schemas.microsoft.com/office/drawing/2014/main" id="{4C7118A3-ECB4-4619-AA16-3E9684D09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6939"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7747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7" name="Picture 16">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9" name="Rectangle 18">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77F711D1-8BA2-58C3-F51B-CFCF67F651F5}"/>
              </a:ext>
            </a:extLst>
          </p:cNvPr>
          <p:cNvSpPr>
            <a:spLocks noGrp="1"/>
          </p:cNvSpPr>
          <p:nvPr>
            <p:ph idx="1"/>
          </p:nvPr>
        </p:nvSpPr>
        <p:spPr>
          <a:xfrm>
            <a:off x="1473333" y="1539087"/>
            <a:ext cx="2489535" cy="2998371"/>
          </a:xfrm>
        </p:spPr>
        <p:txBody>
          <a:bodyPr>
            <a:normAutofit/>
          </a:bodyPr>
          <a:lstStyle/>
          <a:p>
            <a:r>
              <a:rPr lang="en-US" sz="1400" dirty="0"/>
              <a:t>DECISION TREE CLASSIFIER IS THE BEST FIT MODEL FOR THIS DATASET</a:t>
            </a:r>
            <a:endParaRPr lang="en-AE" sz="1400" dirty="0"/>
          </a:p>
        </p:txBody>
      </p:sp>
      <p:pic>
        <p:nvPicPr>
          <p:cNvPr id="9" name="Picture 8" descr="Single tree on a field with cityscape in foggy distance">
            <a:extLst>
              <a:ext uri="{FF2B5EF4-FFF2-40B4-BE49-F238E27FC236}">
                <a16:creationId xmlns:a16="http://schemas.microsoft.com/office/drawing/2014/main" id="{77DF96A2-F8D7-B958-7B0B-1D9F7828C07B}"/>
              </a:ext>
            </a:extLst>
          </p:cNvPr>
          <p:cNvPicPr>
            <a:picLocks noChangeAspect="1"/>
          </p:cNvPicPr>
          <p:nvPr/>
        </p:nvPicPr>
        <p:blipFill rotWithShape="1">
          <a:blip r:embed="rId5"/>
          <a:srcRect r="48719" b="-2"/>
          <a:stretch/>
        </p:blipFill>
        <p:spPr>
          <a:xfrm>
            <a:off x="4572407" y="170"/>
            <a:ext cx="3966283" cy="5143500"/>
          </a:xfrm>
          <a:prstGeom prst="rect">
            <a:avLst/>
          </a:prstGeom>
          <a:ln w="12700">
            <a:solidFill>
              <a:schemeClr val="tx1"/>
            </a:solidFill>
          </a:ln>
        </p:spPr>
      </p:pic>
      <p:sp>
        <p:nvSpPr>
          <p:cNvPr id="25" name="Rectangle 24">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6939"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66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809581" y="590550"/>
            <a:ext cx="7524836" cy="768350"/>
          </a:xfrm>
          <a:prstGeom prst="rect">
            <a:avLst/>
          </a:prstGeom>
          <a:noFill/>
        </p:spPr>
        <p:txBody>
          <a:bodyPr wrap="square" rtlCol="0">
            <a:spAutoFit/>
          </a:bodyPr>
          <a:lstStyle/>
          <a:p>
            <a:pPr algn="ctr"/>
            <a:r>
              <a:rPr lang="en-US" altLang="zh-CN" sz="4400" b="1" dirty="0">
                <a:solidFill>
                  <a:schemeClr val="accent2">
                    <a:lumMod val="50000"/>
                  </a:schemeClr>
                </a:solidFill>
                <a:ea typeface="Arial" panose="020B0604020202020204" pitchFamily="34" charset="0"/>
                <a:cs typeface="Arial" panose="020B0604020202020204" pitchFamily="34" charset="0"/>
                <a:sym typeface="+mn-lt"/>
              </a:rPr>
              <a:t>Conclusion</a:t>
            </a:r>
            <a:endParaRPr lang="zh-CN" altLang="en-US" sz="4400" b="1" dirty="0">
              <a:solidFill>
                <a:schemeClr val="accent2">
                  <a:lumMod val="50000"/>
                </a:schemeClr>
              </a:solidFill>
              <a:ea typeface="Arial" panose="020B0604020202020204" pitchFamily="34" charset="0"/>
              <a:cs typeface="Arial" panose="020B0604020202020204" pitchFamily="34" charset="0"/>
              <a:sym typeface="+mn-lt"/>
            </a:endParaRPr>
          </a:p>
        </p:txBody>
      </p:sp>
      <p:sp>
        <p:nvSpPr>
          <p:cNvPr id="4" name="Text Box 3"/>
          <p:cNvSpPr txBox="1"/>
          <p:nvPr/>
        </p:nvSpPr>
        <p:spPr>
          <a:xfrm>
            <a:off x="648651" y="1657350"/>
            <a:ext cx="7846695" cy="1476375"/>
          </a:xfrm>
          <a:prstGeom prst="rect">
            <a:avLst/>
          </a:prstGeom>
          <a:noFill/>
        </p:spPr>
        <p:txBody>
          <a:bodyPr wrap="square" rtlCol="0">
            <a:spAutoFit/>
          </a:bodyPr>
          <a:lstStyle/>
          <a:p>
            <a:r>
              <a:rPr lang="en-US" sz="1600" b="1" u="sng" dirty="0">
                <a:ln/>
                <a:solidFill>
                  <a:schemeClr val="accent2">
                    <a:lumMod val="75000"/>
                  </a:schemeClr>
                </a:solidFill>
                <a:effectLst>
                  <a:reflection blurRad="6350" stA="53000" endA="300" endPos="35500" dir="5400000" sy="-90000" algn="bl" rotWithShape="0"/>
                </a:effectLst>
                <a:latin typeface="Arial "/>
              </a:rPr>
              <a:t>Key Findings:</a:t>
            </a:r>
          </a:p>
          <a:p>
            <a:endParaRPr lang="en-US" dirty="0">
              <a:solidFill>
                <a:schemeClr val="accent2">
                  <a:lumMod val="75000"/>
                </a:schemeClr>
              </a:solidFill>
              <a:latin typeface="Arial "/>
            </a:endParaRPr>
          </a:p>
          <a:p>
            <a:pPr marL="285750" indent="-285750">
              <a:buFont typeface="Wingdings" panose="05000000000000000000" charset="0"/>
              <a:buChar char="ü"/>
            </a:pPr>
            <a:r>
              <a:rPr lang="en-US" sz="1400" dirty="0">
                <a:solidFill>
                  <a:schemeClr val="accent2">
                    <a:lumMod val="75000"/>
                  </a:schemeClr>
                </a:solidFill>
                <a:latin typeface="Arial "/>
              </a:rPr>
              <a:t>If the number of days of payback is increasing the chance of defaulters is also increasing. So, we should look for the payback duration.</a:t>
            </a:r>
          </a:p>
          <a:p>
            <a:pPr marL="285750" indent="-285750">
              <a:buFont typeface="Wingdings" panose="05000000000000000000" charset="0"/>
              <a:buChar char="ü"/>
            </a:pPr>
            <a:r>
              <a:rPr lang="en-US" sz="1400" dirty="0">
                <a:solidFill>
                  <a:schemeClr val="accent2">
                    <a:lumMod val="75000"/>
                  </a:schemeClr>
                </a:solidFill>
                <a:latin typeface="Arial "/>
              </a:rPr>
              <a:t>If the loan amount is below 100 and the number of loans taken by users is 90 days, the number of defaulters is increasing. </a:t>
            </a: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800166" y="438150"/>
            <a:ext cx="7897495" cy="307340"/>
          </a:xfrm>
          <a:prstGeom prst="rect">
            <a:avLst/>
          </a:prstGeom>
          <a:noFill/>
        </p:spPr>
        <p:txBody>
          <a:bodyPr vert="horz" wrap="square" lIns="0" tIns="0" rIns="0" bIns="0" rtlCol="0" anchor="ctr" anchorCtr="0">
            <a:spAutoFit/>
          </a:bodyPr>
          <a:lstStyle/>
          <a:p>
            <a:r>
              <a:rPr lang="en-US" altLang="zh-CN" sz="2000" b="1" dirty="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The following types of users are generally defaulters  </a:t>
            </a:r>
          </a:p>
        </p:txBody>
      </p:sp>
      <p:sp>
        <p:nvSpPr>
          <p:cNvPr id="30" name="文本框 29"/>
          <p:cNvSpPr txBox="1"/>
          <p:nvPr/>
        </p:nvSpPr>
        <p:spPr>
          <a:xfrm>
            <a:off x="779145" y="1123950"/>
            <a:ext cx="7703185" cy="2875274"/>
          </a:xfrm>
          <a:prstGeom prst="rect">
            <a:avLst/>
          </a:prstGeom>
          <a:noFill/>
          <a:effectLst/>
        </p:spPr>
        <p:txBody>
          <a:bodyPr wrap="square" rtlCol="0">
            <a:spAutoFit/>
          </a:bodyPr>
          <a:lstStyle/>
          <a:p>
            <a:pPr marL="171450" indent="-171450" algn="l">
              <a:lnSpc>
                <a:spcPct val="127000"/>
              </a:lnSpc>
              <a:buFont typeface="Arial" panose="020B0604020202020204" pitchFamily="34" charset="0"/>
              <a:buChar char="•"/>
            </a:pPr>
            <a:r>
              <a:rPr lang="en-US" altLang="zh-CN" sz="1600" dirty="0">
                <a:solidFill>
                  <a:schemeClr val="accent2">
                    <a:lumMod val="75000"/>
                  </a:schemeClr>
                </a:solidFill>
                <a:latin typeface="Arial "/>
                <a:ea typeface="Arial" panose="020B0604020202020204" pitchFamily="34" charset="0"/>
                <a:cs typeface="+mn-lt"/>
              </a:rPr>
              <a:t>Users who uses the services for shoort time.</a:t>
            </a:r>
          </a:p>
          <a:p>
            <a:pPr marL="171450" indent="-171450" algn="l">
              <a:lnSpc>
                <a:spcPct val="127000"/>
              </a:lnSpc>
              <a:buFont typeface="Arial" panose="020B0604020202020204" pitchFamily="34" charset="0"/>
              <a:buChar char="•"/>
            </a:pPr>
            <a:r>
              <a:rPr lang="en-US" altLang="zh-CN" sz="1600" dirty="0">
                <a:solidFill>
                  <a:schemeClr val="accent2">
                    <a:lumMod val="75000"/>
                  </a:schemeClr>
                </a:solidFill>
                <a:latin typeface="Arial "/>
                <a:ea typeface="Arial" panose="020B0604020202020204" pitchFamily="34" charset="0"/>
                <a:cs typeface="+mn-lt"/>
              </a:rPr>
              <a:t>Users whose avaerage daily spend amount is less.</a:t>
            </a:r>
          </a:p>
          <a:p>
            <a:pPr marL="171450" indent="-171450" algn="l">
              <a:lnSpc>
                <a:spcPct val="127000"/>
              </a:lnSpc>
              <a:buFont typeface="Arial" panose="020B0604020202020204" pitchFamily="34" charset="0"/>
              <a:buChar char="•"/>
            </a:pPr>
            <a:r>
              <a:rPr lang="en-US" altLang="zh-CN" sz="1600" dirty="0">
                <a:solidFill>
                  <a:schemeClr val="accent2">
                    <a:lumMod val="75000"/>
                  </a:schemeClr>
                </a:solidFill>
                <a:latin typeface="Arial "/>
                <a:ea typeface="Arial" panose="020B0604020202020204" pitchFamily="34" charset="0"/>
                <a:cs typeface="+mn-lt"/>
              </a:rPr>
              <a:t>Users whose main account balance is low.</a:t>
            </a:r>
          </a:p>
          <a:p>
            <a:pPr marL="171450" indent="-171450" algn="l">
              <a:lnSpc>
                <a:spcPct val="127000"/>
              </a:lnSpc>
              <a:buFont typeface="Arial" panose="020B0604020202020204" pitchFamily="34" charset="0"/>
              <a:buChar char="•"/>
            </a:pPr>
            <a:r>
              <a:rPr lang="en-US" altLang="zh-CN" sz="1600" dirty="0">
                <a:solidFill>
                  <a:schemeClr val="accent2">
                    <a:lumMod val="75000"/>
                  </a:schemeClr>
                </a:solidFill>
                <a:latin typeface="Arial "/>
                <a:ea typeface="Arial" panose="020B0604020202020204" pitchFamily="34" charset="0"/>
                <a:cs typeface="+mn-lt"/>
              </a:rPr>
              <a:t>Users who do not recharge frequently or they recharge for very few times in the last 30 or 90 days.</a:t>
            </a:r>
          </a:p>
          <a:p>
            <a:pPr marL="171450" indent="-171450" algn="l">
              <a:lnSpc>
                <a:spcPct val="127000"/>
              </a:lnSpc>
              <a:buFont typeface="Arial" panose="020B0604020202020204" pitchFamily="34" charset="0"/>
              <a:buChar char="•"/>
            </a:pPr>
            <a:r>
              <a:rPr lang="en-US" altLang="zh-CN" sz="1600" dirty="0">
                <a:solidFill>
                  <a:schemeClr val="accent2">
                    <a:lumMod val="75000"/>
                  </a:schemeClr>
                </a:solidFill>
                <a:latin typeface="Arial "/>
                <a:ea typeface="Arial" panose="020B0604020202020204" pitchFamily="34" charset="0"/>
                <a:cs typeface="+mn-lt"/>
              </a:rPr>
              <a:t>Users whose reacharge amount is less.</a:t>
            </a:r>
          </a:p>
          <a:p>
            <a:pPr marL="171450" indent="-171450" algn="l">
              <a:lnSpc>
                <a:spcPct val="127000"/>
              </a:lnSpc>
              <a:buFont typeface="Arial" panose="020B0604020202020204" pitchFamily="34" charset="0"/>
              <a:buChar char="•"/>
            </a:pPr>
            <a:r>
              <a:rPr lang="en-US" altLang="zh-CN" sz="1600" dirty="0">
                <a:solidFill>
                  <a:schemeClr val="accent2">
                    <a:lumMod val="75000"/>
                  </a:schemeClr>
                </a:solidFill>
                <a:latin typeface="Arial "/>
                <a:ea typeface="Arial" panose="020B0604020202020204" pitchFamily="34" charset="0"/>
                <a:cs typeface="+mn-lt"/>
              </a:rPr>
              <a:t>Users who opt for less amount of loan are more defaulter as compared to the users who opt for loan more amount.</a:t>
            </a:r>
          </a:p>
          <a:p>
            <a:pPr marL="171450" indent="-171450" algn="l">
              <a:lnSpc>
                <a:spcPct val="127000"/>
              </a:lnSpc>
              <a:buFont typeface="Arial" panose="020B0604020202020204" pitchFamily="34" charset="0"/>
              <a:buChar char="•"/>
            </a:pPr>
            <a:endParaRPr lang="en-US" altLang="zh-CN" sz="1600" dirty="0">
              <a:solidFill>
                <a:schemeClr val="accent2">
                  <a:lumMod val="75000"/>
                </a:schemeClr>
              </a:solidFill>
              <a:latin typeface="Arial "/>
              <a:ea typeface="Arial" panose="020B0604020202020204" pitchFamily="34" charset="0"/>
              <a:cs typeface="+mn-lt"/>
            </a:endParaRPr>
          </a:p>
        </p:txBody>
      </p:sp>
    </p:spTree>
  </p:cSld>
  <p:clrMapOvr>
    <a:masterClrMapping/>
  </p:clrMapOvr>
  <mc:AlternateContent xmlns:mc="http://schemas.openxmlformats.org/markup-compatibility/2006" xmlns:p14="http://schemas.microsoft.com/office/powerpoint/2010/main">
    <mc:Choice Requires="p14">
      <p:transition spd="slow" p14:dur="3000" advTm="0">
        <p:cover dir="d"/>
      </p:transition>
    </mc:Choice>
    <mc:Fallback xmlns="">
      <p:transition spd="slow" advTm="0">
        <p:cover dir="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文本框 21"/>
          <p:cNvSpPr txBox="1"/>
          <p:nvPr/>
        </p:nvSpPr>
        <p:spPr>
          <a:xfrm>
            <a:off x="-228600" y="2114550"/>
            <a:ext cx="9176052" cy="11546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7E6E6">
                  <a:lumMod val="10000"/>
                </a:srgbClr>
              </a:buClr>
            </a:pPr>
            <a:r>
              <a:rPr lang="en-US" sz="1600" dirty="0">
                <a:solidFill>
                  <a:schemeClr val="accent2">
                    <a:lumMod val="75000"/>
                  </a:schemeClr>
                </a:solidFill>
                <a:sym typeface="+mn-ea"/>
              </a:rPr>
              <a:t>A case study to predict in terms of a probability for each loan transaction, </a:t>
            </a:r>
          </a:p>
          <a:p>
            <a:pPr algn="ctr">
              <a:lnSpc>
                <a:spcPct val="150000"/>
              </a:lnSpc>
              <a:buClr>
                <a:srgbClr val="E7E6E6">
                  <a:lumMod val="10000"/>
                </a:srgbClr>
              </a:buClr>
            </a:pPr>
            <a:r>
              <a:rPr lang="en-US" sz="1600" dirty="0">
                <a:solidFill>
                  <a:schemeClr val="accent2">
                    <a:lumMod val="75000"/>
                  </a:schemeClr>
                </a:solidFill>
                <a:sym typeface="+mn-ea"/>
              </a:rPr>
              <a:t>whether the customer will be paying back the loaned amount </a:t>
            </a:r>
          </a:p>
          <a:p>
            <a:pPr algn="ctr">
              <a:lnSpc>
                <a:spcPct val="150000"/>
              </a:lnSpc>
              <a:buClr>
                <a:srgbClr val="E7E6E6">
                  <a:lumMod val="10000"/>
                </a:srgbClr>
              </a:buClr>
            </a:pPr>
            <a:r>
              <a:rPr lang="en-US" sz="1600" dirty="0">
                <a:solidFill>
                  <a:schemeClr val="accent2">
                    <a:lumMod val="75000"/>
                  </a:schemeClr>
                </a:solidFill>
                <a:sym typeface="+mn-ea"/>
              </a:rPr>
              <a:t>within 5 days of insurance of loan.</a:t>
            </a:r>
            <a:endParaRPr lang="en-US" altLang="zh-CN" sz="16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500" advClick="0" advTm="0">
        <p:fade/>
      </p:transition>
    </mc:Choice>
    <mc:Fallback xmlns="">
      <p:transition spd="slow" advClick="0"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25637" y="1695943"/>
            <a:ext cx="8748464" cy="829945"/>
          </a:xfrm>
          <a:prstGeom prst="rect">
            <a:avLst/>
          </a:prstGeom>
          <a:noFill/>
        </p:spPr>
        <p:txBody>
          <a:bodyPr wrap="square" rtlCol="0">
            <a:spAutoFit/>
          </a:bodyPr>
          <a:lstStyle/>
          <a:p>
            <a:pPr algn="ctr"/>
            <a:r>
              <a:rPr lang="en-US" altLang="zh-CN" sz="4800" b="1" dirty="0">
                <a:solidFill>
                  <a:schemeClr val="accent2">
                    <a:lumMod val="50000"/>
                  </a:schemeClr>
                </a:solidFill>
                <a:ea typeface="Arial" panose="020B0604020202020204" pitchFamily="34" charset="0"/>
                <a:cs typeface="Arial" panose="020B0604020202020204" pitchFamily="34" charset="0"/>
                <a:sym typeface="+mn-lt"/>
              </a:rPr>
              <a:t>THANK YOU </a:t>
            </a: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endPar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stretch/>
        </a:blipFill>
        <a:effectLst/>
      </p:bgPr>
    </p:bg>
    <p:spTree>
      <p:nvGrpSpPr>
        <p:cNvPr id="1" name=""/>
        <p:cNvGrpSpPr/>
        <p:nvPr/>
      </p:nvGrpSpPr>
      <p:grpSpPr>
        <a:xfrm>
          <a:off x="0" y="0"/>
          <a:ext cx="0" cy="0"/>
          <a:chOff x="0" y="0"/>
          <a:chExt cx="0" cy="0"/>
        </a:xfrm>
      </p:grpSpPr>
      <p:pic>
        <p:nvPicPr>
          <p:cNvPr id="40" name="Picture 1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42" name="Picture 1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44" name="Rectangle 2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2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24">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6">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TextBox 28">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51" name="Rectangle 30">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2">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34">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a:noFill/>
        </p:spPr>
      </p:pic>
      <p:sp>
        <p:nvSpPr>
          <p:cNvPr id="54" name="Freeform: Shape 36">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58889" y="-1245726"/>
            <a:ext cx="4378672" cy="839155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38">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800" y="0"/>
            <a:ext cx="9142400" cy="5143500"/>
          </a:xfrm>
          <a:prstGeom prst="rect">
            <a:avLst/>
          </a:prstGeom>
        </p:spPr>
      </p:pic>
      <p:sp>
        <p:nvSpPr>
          <p:cNvPr id="41" name="Rectangle 40">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156" y="0"/>
            <a:ext cx="5906934" cy="51435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931" cy="51435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46">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0675" y="316273"/>
            <a:ext cx="725361" cy="725361"/>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H_Others_1"/>
          <p:cNvSpPr txBox="1"/>
          <p:nvPr>
            <p:custDataLst>
              <p:tags r:id="rId1"/>
            </p:custDataLst>
          </p:nvPr>
        </p:nvSpPr>
        <p:spPr>
          <a:xfrm>
            <a:off x="1641675" y="606042"/>
            <a:ext cx="6285929" cy="807921"/>
          </a:xfrm>
          <a:prstGeom prst="rect">
            <a:avLst/>
          </a:prstGeom>
        </p:spPr>
        <p:txBody>
          <a:bodyPr vert="horz" lIns="91440" tIns="45720" rIns="91440" bIns="45720" rtlCol="0" anchor="t" anchorCtr="0">
            <a:normAutofit/>
          </a:bodyPr>
          <a:lstStyle/>
          <a:p>
            <a:pPr>
              <a:lnSpc>
                <a:spcPct val="90000"/>
              </a:lnSpc>
              <a:spcBef>
                <a:spcPct val="0"/>
              </a:spcBef>
              <a:spcAft>
                <a:spcPts val="600"/>
              </a:spcAft>
            </a:pPr>
            <a:r>
              <a:rPr lang="en-US" altLang="zh-CN" sz="3600">
                <a:latin typeface="+mj-lt"/>
                <a:ea typeface="+mj-ea"/>
                <a:cs typeface="+mj-cs"/>
                <a:sym typeface="Arial" panose="020B0604020202020204" pitchFamily="34" charset="0"/>
              </a:rPr>
              <a:t>Business Problem Framing</a:t>
            </a:r>
          </a:p>
        </p:txBody>
      </p:sp>
      <p:sp>
        <p:nvSpPr>
          <p:cNvPr id="3" name="TextBox 7"/>
          <p:cNvSpPr txBox="1"/>
          <p:nvPr/>
        </p:nvSpPr>
        <p:spPr>
          <a:xfrm>
            <a:off x="1692479" y="1539087"/>
            <a:ext cx="4929610" cy="2998371"/>
          </a:xfrm>
          <a:prstGeom prst="rect">
            <a:avLst/>
          </a:prstGeom>
        </p:spPr>
        <p:txBody>
          <a:bodyPr vert="horz" lIns="91440" tIns="45720" rIns="91440" bIns="45720" rtlCol="0" anchor="t">
            <a:normAutofit/>
          </a:bodyPr>
          <a:lstStyle/>
          <a:p>
            <a:pPr>
              <a:lnSpc>
                <a:spcPct val="120000"/>
              </a:lnSpc>
              <a:spcAft>
                <a:spcPts val="600"/>
              </a:spcAft>
              <a:buClr>
                <a:schemeClr val="accent6"/>
              </a:buClr>
              <a:buSzPct val="90000"/>
              <a:buFont typeface="Wingdings" panose="05000000000000000000" pitchFamily="2" charset="2"/>
              <a:buChar char="§"/>
            </a:pPr>
            <a:r>
              <a:rPr lang="en-US" sz="1400">
                <a:sym typeface="+mn-lt"/>
              </a:rPr>
              <a:t>The main objective of this project is to build a model which can be used to predict in terms of a probability for each loan transaction, whether the customer will be paying back the loaned amount within 5 days of insurance of loan.</a:t>
            </a:r>
          </a:p>
          <a:p>
            <a:pPr>
              <a:lnSpc>
                <a:spcPct val="120000"/>
              </a:lnSpc>
              <a:spcAft>
                <a:spcPts val="600"/>
              </a:spcAft>
              <a:buClr>
                <a:schemeClr val="accent6"/>
              </a:buClr>
              <a:buSzPct val="90000"/>
              <a:buFont typeface="Wingdings" panose="05000000000000000000" pitchFamily="2" charset="2"/>
              <a:buChar char="§"/>
            </a:pPr>
            <a:endParaRPr lang="en-US" sz="1400">
              <a:sym typeface="+mn-lt"/>
            </a:endParaRPr>
          </a:p>
          <a:p>
            <a:pPr>
              <a:lnSpc>
                <a:spcPct val="120000"/>
              </a:lnSpc>
              <a:spcAft>
                <a:spcPts val="600"/>
              </a:spcAft>
              <a:buClr>
                <a:schemeClr val="accent6"/>
              </a:buClr>
              <a:buSzPct val="90000"/>
              <a:buFont typeface="Wingdings" panose="05000000000000000000" pitchFamily="2" charset="2"/>
              <a:buChar char="§"/>
            </a:pPr>
            <a:endParaRPr lang="en-US" sz="140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0">
        <p:dissolve/>
      </p:transition>
    </mc:Choice>
    <mc:Fallback xmlns="">
      <p:transition spd="slow" advTm="0">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20" name="Picture 19">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22" name="Rectangle 21">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extBox 29">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32" name="Rectangle 31">
            <a:extLst>
              <a:ext uri="{FF2B5EF4-FFF2-40B4-BE49-F238E27FC236}">
                <a16:creationId xmlns:a16="http://schemas.microsoft.com/office/drawing/2014/main" id="{4967A7A6-BAF2-4381-9705-C31A83A5A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984EA61F-AAFE-4370-A43B-DE1487C10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36" name="Picture 35">
            <a:extLst>
              <a:ext uri="{FF2B5EF4-FFF2-40B4-BE49-F238E27FC236}">
                <a16:creationId xmlns:a16="http://schemas.microsoft.com/office/drawing/2014/main" id="{5DD3F6F6-DFAB-456E-80D6-AA3F841AD4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38" name="Rectangle 37">
            <a:extLst>
              <a:ext uri="{FF2B5EF4-FFF2-40B4-BE49-F238E27FC236}">
                <a16:creationId xmlns:a16="http://schemas.microsoft.com/office/drawing/2014/main" id="{430B1E48-1E93-4EE2-AFFB-8E528FDA1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3A1387C-A161-4A3C-91B0-AADC43458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9CFEE1-AF86-42B8-9EC4-EDB6FC4A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H_Others_1"/>
          <p:cNvSpPr txBox="1"/>
          <p:nvPr>
            <p:custDataLst>
              <p:tags r:id="rId1"/>
            </p:custDataLst>
          </p:nvPr>
        </p:nvSpPr>
        <p:spPr>
          <a:xfrm>
            <a:off x="1356702" y="2044305"/>
            <a:ext cx="2605314" cy="1173435"/>
          </a:xfrm>
          <a:prstGeom prst="rect">
            <a:avLst/>
          </a:prstGeom>
        </p:spPr>
        <p:txBody>
          <a:bodyPr vert="horz" lIns="91440" tIns="45720" rIns="91440" bIns="45720" rtlCol="0" anchor="t" anchorCtr="0">
            <a:normAutofit/>
          </a:bodyPr>
          <a:lstStyle/>
          <a:p>
            <a:pPr>
              <a:lnSpc>
                <a:spcPct val="90000"/>
              </a:lnSpc>
              <a:spcBef>
                <a:spcPct val="0"/>
              </a:spcBef>
              <a:spcAft>
                <a:spcPts val="600"/>
              </a:spcAft>
            </a:pPr>
            <a:r>
              <a:rPr lang="en-US" altLang="zh-CN" sz="2400">
                <a:latin typeface="+mj-lt"/>
                <a:ea typeface="+mj-ea"/>
                <a:cs typeface="+mj-cs"/>
                <a:sym typeface="Arial" panose="020B0604020202020204" pitchFamily="34" charset="0"/>
              </a:rPr>
              <a:t>Conceptual Backgroud of the Domain Problem </a:t>
            </a:r>
          </a:p>
        </p:txBody>
      </p:sp>
      <p:sp>
        <p:nvSpPr>
          <p:cNvPr id="44" name="Rectangle 43">
            <a:extLst>
              <a:ext uri="{FF2B5EF4-FFF2-40B4-BE49-F238E27FC236}">
                <a16:creationId xmlns:a16="http://schemas.microsoft.com/office/drawing/2014/main" id="{F687DE7A-1CA1-47F3-9C60-E504EFD97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extBox 7">
            <a:extLst>
              <a:ext uri="{FF2B5EF4-FFF2-40B4-BE49-F238E27FC236}">
                <a16:creationId xmlns:a16="http://schemas.microsoft.com/office/drawing/2014/main" id="{E96BE6C1-FF94-C877-A544-601CAA30E5E9}"/>
              </a:ext>
            </a:extLst>
          </p:cNvPr>
          <p:cNvGraphicFramePr/>
          <p:nvPr>
            <p:extLst>
              <p:ext uri="{D42A27DB-BD31-4B8C-83A1-F6EECF244321}">
                <p14:modId xmlns:p14="http://schemas.microsoft.com/office/powerpoint/2010/main" val="2965868426"/>
              </p:ext>
            </p:extLst>
          </p:nvPr>
        </p:nvGraphicFramePr>
        <p:xfrm>
          <a:off x="4566291" y="590682"/>
          <a:ext cx="3361972" cy="39552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dissolve/>
      </p:transition>
    </mc:Choice>
    <mc:Fallback xmlns="">
      <p:transition spd="slow" advTm="0">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20" name="Picture 19">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22" name="Rectangle 21">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extBox 29">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32" name="Rectangle 31">
            <a:extLst>
              <a:ext uri="{FF2B5EF4-FFF2-40B4-BE49-F238E27FC236}">
                <a16:creationId xmlns:a16="http://schemas.microsoft.com/office/drawing/2014/main" id="{4967A7A6-BAF2-4381-9705-C31A83A5A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984EA61F-AAFE-4370-A43B-DE1487C10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36" name="Picture 35">
            <a:extLst>
              <a:ext uri="{FF2B5EF4-FFF2-40B4-BE49-F238E27FC236}">
                <a16:creationId xmlns:a16="http://schemas.microsoft.com/office/drawing/2014/main" id="{5DD3F6F6-DFAB-456E-80D6-AA3F841AD4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38" name="Rectangle 37">
            <a:extLst>
              <a:ext uri="{FF2B5EF4-FFF2-40B4-BE49-F238E27FC236}">
                <a16:creationId xmlns:a16="http://schemas.microsoft.com/office/drawing/2014/main" id="{430B1E48-1E93-4EE2-AFFB-8E528FDA1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3A1387C-A161-4A3C-91B0-AADC43458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9CFEE1-AF86-42B8-9EC4-EDB6FC4A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H_Others_1"/>
          <p:cNvSpPr txBox="1"/>
          <p:nvPr>
            <p:custDataLst>
              <p:tags r:id="rId1"/>
            </p:custDataLst>
          </p:nvPr>
        </p:nvSpPr>
        <p:spPr>
          <a:xfrm>
            <a:off x="1356702" y="2044305"/>
            <a:ext cx="2605314" cy="1173435"/>
          </a:xfrm>
          <a:prstGeom prst="rect">
            <a:avLst/>
          </a:prstGeom>
        </p:spPr>
        <p:txBody>
          <a:bodyPr vert="horz" lIns="91440" tIns="45720" rIns="91440" bIns="45720" rtlCol="0" anchor="t" anchorCtr="0">
            <a:normAutofit/>
          </a:bodyPr>
          <a:lstStyle/>
          <a:p>
            <a:pPr>
              <a:lnSpc>
                <a:spcPct val="90000"/>
              </a:lnSpc>
              <a:spcBef>
                <a:spcPct val="0"/>
              </a:spcBef>
              <a:spcAft>
                <a:spcPts val="600"/>
              </a:spcAft>
            </a:pPr>
            <a:r>
              <a:rPr lang="en-US" altLang="zh-CN" sz="3400">
                <a:latin typeface="+mj-lt"/>
                <a:ea typeface="+mj-ea"/>
                <a:cs typeface="+mj-cs"/>
                <a:sym typeface="Arial" panose="020B0604020202020204" pitchFamily="34" charset="0"/>
              </a:rPr>
              <a:t>Data Description</a:t>
            </a:r>
          </a:p>
        </p:txBody>
      </p:sp>
      <p:sp>
        <p:nvSpPr>
          <p:cNvPr id="44" name="Rectangle 43">
            <a:extLst>
              <a:ext uri="{FF2B5EF4-FFF2-40B4-BE49-F238E27FC236}">
                <a16:creationId xmlns:a16="http://schemas.microsoft.com/office/drawing/2014/main" id="{F687DE7A-1CA1-47F3-9C60-E504EFD97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extBox 7">
            <a:extLst>
              <a:ext uri="{FF2B5EF4-FFF2-40B4-BE49-F238E27FC236}">
                <a16:creationId xmlns:a16="http://schemas.microsoft.com/office/drawing/2014/main" id="{965460CD-0BC4-1A68-8F2F-294572A870DB}"/>
              </a:ext>
            </a:extLst>
          </p:cNvPr>
          <p:cNvGraphicFramePr/>
          <p:nvPr>
            <p:extLst>
              <p:ext uri="{D42A27DB-BD31-4B8C-83A1-F6EECF244321}">
                <p14:modId xmlns:p14="http://schemas.microsoft.com/office/powerpoint/2010/main" val="1302888501"/>
              </p:ext>
            </p:extLst>
          </p:nvPr>
        </p:nvGraphicFramePr>
        <p:xfrm>
          <a:off x="4566291" y="590682"/>
          <a:ext cx="3361972" cy="39552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Lst>
          </a:blip>
          <a:stretch>
            <a:fillRect/>
          </a:stretch>
        </p:blipFill>
        <p:spPr>
          <a:xfrm>
            <a:off x="800" y="0"/>
            <a:ext cx="9142400" cy="5143500"/>
          </a:xfrm>
          <a:prstGeom prst="rect">
            <a:avLst/>
          </a:prstGeom>
        </p:spPr>
      </p:pic>
      <p:sp>
        <p:nvSpPr>
          <p:cNvPr id="14" name="Rectangle 13">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22225">
            <a:solidFill>
              <a:schemeClr val="accent1"/>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p:nvPr>
            <p:extLst>
              <p:ext uri="{D42A27DB-BD31-4B8C-83A1-F6EECF244321}">
                <p14:modId xmlns:p14="http://schemas.microsoft.com/office/powerpoint/2010/main" val="442739334"/>
              </p:ext>
            </p:extLst>
          </p:nvPr>
        </p:nvGraphicFramePr>
        <p:xfrm>
          <a:off x="482600" y="650577"/>
          <a:ext cx="8178800" cy="3842350"/>
        </p:xfrm>
        <a:graphic>
          <a:graphicData uri="http://schemas.openxmlformats.org/drawingml/2006/table">
            <a:tbl>
              <a:tblPr firstRow="1" bandRow="1">
                <a:tableStyleId>{8EC20E35-A176-4012-BC5E-935CFFF8708E}</a:tableStyleId>
              </a:tblPr>
              <a:tblGrid>
                <a:gridCol w="611077">
                  <a:extLst>
                    <a:ext uri="{9D8B030D-6E8A-4147-A177-3AD203B41FA5}">
                      <a16:colId xmlns:a16="http://schemas.microsoft.com/office/drawing/2014/main" val="20000"/>
                    </a:ext>
                  </a:extLst>
                </a:gridCol>
                <a:gridCol w="1475220">
                  <a:extLst>
                    <a:ext uri="{9D8B030D-6E8A-4147-A177-3AD203B41FA5}">
                      <a16:colId xmlns:a16="http://schemas.microsoft.com/office/drawing/2014/main" val="20001"/>
                    </a:ext>
                  </a:extLst>
                </a:gridCol>
                <a:gridCol w="3783031">
                  <a:extLst>
                    <a:ext uri="{9D8B030D-6E8A-4147-A177-3AD203B41FA5}">
                      <a16:colId xmlns:a16="http://schemas.microsoft.com/office/drawing/2014/main" val="20002"/>
                    </a:ext>
                  </a:extLst>
                </a:gridCol>
                <a:gridCol w="2309472">
                  <a:extLst>
                    <a:ext uri="{9D8B030D-6E8A-4147-A177-3AD203B41FA5}">
                      <a16:colId xmlns:a16="http://schemas.microsoft.com/office/drawing/2014/main" val="20003"/>
                    </a:ext>
                  </a:extLst>
                </a:gridCol>
              </a:tblGrid>
              <a:tr h="258778">
                <a:tc>
                  <a:txBody>
                    <a:bodyPr/>
                    <a:lstStyle/>
                    <a:p>
                      <a:pPr indent="0" algn="ctr">
                        <a:buNone/>
                      </a:pPr>
                      <a:r>
                        <a:rPr lang="en-US" sz="1000" b="1">
                          <a:solidFill>
                            <a:srgbClr val="FFFFFF"/>
                          </a:solidFill>
                        </a:rPr>
                        <a:t>S. No.</a:t>
                      </a:r>
                      <a:endParaRPr lang="en-US" sz="1000" b="1">
                        <a:solidFill>
                          <a:srgbClr val="FFFFFF"/>
                        </a:solidFill>
                        <a:latin typeface="Calibri" panose="020F0502020204030204" charset="-122"/>
                      </a:endParaRPr>
                    </a:p>
                  </a:txBody>
                  <a:tcPr marL="13284" marR="13284" marT="13284" marB="47823" anchor="ctr"/>
                </a:tc>
                <a:tc>
                  <a:txBody>
                    <a:bodyPr/>
                    <a:lstStyle/>
                    <a:p>
                      <a:pPr indent="0" algn="ctr">
                        <a:buNone/>
                      </a:pPr>
                      <a:r>
                        <a:rPr lang="en-US" sz="1000" b="1">
                          <a:solidFill>
                            <a:srgbClr val="FFFFFF"/>
                          </a:solidFill>
                        </a:rPr>
                        <a:t>Variable</a:t>
                      </a:r>
                      <a:endParaRPr lang="en-US" sz="1000" b="1">
                        <a:solidFill>
                          <a:srgbClr val="FFFFFF"/>
                        </a:solidFill>
                        <a:latin typeface="Calibri" panose="020F0502020204030204" charset="-122"/>
                      </a:endParaRPr>
                    </a:p>
                  </a:txBody>
                  <a:tcPr marL="13284" marR="13284" marT="13284" marB="47823" anchor="ctr"/>
                </a:tc>
                <a:tc>
                  <a:txBody>
                    <a:bodyPr/>
                    <a:lstStyle/>
                    <a:p>
                      <a:pPr indent="0" algn="ctr">
                        <a:buNone/>
                      </a:pPr>
                      <a:r>
                        <a:rPr lang="en-US" sz="1000" b="1">
                          <a:solidFill>
                            <a:srgbClr val="FFFFFF"/>
                          </a:solidFill>
                        </a:rPr>
                        <a:t>Definition</a:t>
                      </a:r>
                      <a:endParaRPr lang="en-US" sz="1000" b="1">
                        <a:solidFill>
                          <a:srgbClr val="FFFFFF"/>
                        </a:solidFill>
                        <a:latin typeface="Calibri" panose="020F0502020204030204" charset="-122"/>
                      </a:endParaRPr>
                    </a:p>
                  </a:txBody>
                  <a:tcPr marL="13284" marR="13284" marT="13284" marB="47823" anchor="ctr"/>
                </a:tc>
                <a:tc>
                  <a:txBody>
                    <a:bodyPr/>
                    <a:lstStyle/>
                    <a:p>
                      <a:pPr indent="0" algn="ctr">
                        <a:buNone/>
                      </a:pPr>
                      <a:r>
                        <a:rPr lang="en-US" sz="1000" b="1">
                          <a:solidFill>
                            <a:srgbClr val="FFFFFF"/>
                          </a:solidFill>
                        </a:rPr>
                        <a:t>Comment</a:t>
                      </a:r>
                      <a:endParaRPr lang="en-US" sz="1000" b="1">
                        <a:solidFill>
                          <a:srgbClr val="FFFFFF"/>
                        </a:solidFill>
                        <a:latin typeface="Calibri" panose="020F0502020204030204" charset="-122"/>
                      </a:endParaRPr>
                    </a:p>
                  </a:txBody>
                  <a:tcPr marL="13284" marR="13284" marT="13284" marB="47823" anchor="ctr"/>
                </a:tc>
                <a:extLst>
                  <a:ext uri="{0D108BD9-81ED-4DB2-BD59-A6C34878D82A}">
                    <a16:rowId xmlns:a16="http://schemas.microsoft.com/office/drawing/2014/main" val="10000"/>
                  </a:ext>
                </a:extLst>
              </a:tr>
              <a:tr h="418190">
                <a:tc>
                  <a:txBody>
                    <a:bodyPr/>
                    <a:lstStyle/>
                    <a:p>
                      <a:pPr indent="0" algn="ctr">
                        <a:buNone/>
                      </a:pPr>
                      <a:r>
                        <a:rPr lang="en-US" sz="1000" b="1">
                          <a:solidFill>
                            <a:srgbClr val="FFFFFF"/>
                          </a:solidFill>
                        </a:rPr>
                        <a:t>1</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label</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Flag indicating whether the user paid back the credit amount within 5 days of issuing the loan{1:success, 0:failure}</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01"/>
                  </a:ext>
                </a:extLst>
              </a:tr>
              <a:tr h="258778">
                <a:tc>
                  <a:txBody>
                    <a:bodyPr/>
                    <a:lstStyle/>
                    <a:p>
                      <a:pPr indent="0" algn="ctr">
                        <a:buNone/>
                      </a:pPr>
                      <a:r>
                        <a:rPr lang="en-US" sz="1000" b="1">
                          <a:solidFill>
                            <a:srgbClr val="FFFFFF"/>
                          </a:solidFill>
                        </a:rPr>
                        <a:t>2</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msisdn</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mobile number of user</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02"/>
                  </a:ext>
                </a:extLst>
              </a:tr>
              <a:tr h="258778">
                <a:tc>
                  <a:txBody>
                    <a:bodyPr/>
                    <a:lstStyle/>
                    <a:p>
                      <a:pPr indent="0" algn="ctr">
                        <a:buNone/>
                      </a:pPr>
                      <a:r>
                        <a:rPr lang="en-US" sz="1000" b="1">
                          <a:solidFill>
                            <a:srgbClr val="FFFFFF"/>
                          </a:solidFill>
                        </a:rPr>
                        <a:t>3</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aon</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age on cellular network in days</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03"/>
                  </a:ext>
                </a:extLst>
              </a:tr>
              <a:tr h="418190">
                <a:tc>
                  <a:txBody>
                    <a:bodyPr/>
                    <a:lstStyle/>
                    <a:p>
                      <a:pPr indent="0" algn="ctr">
                        <a:buNone/>
                      </a:pPr>
                      <a:r>
                        <a:rPr lang="en-US" sz="1000" b="1">
                          <a:solidFill>
                            <a:srgbClr val="FFFFFF"/>
                          </a:solidFill>
                        </a:rPr>
                        <a:t>4</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daily_decr30</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Daily amount spent from main account, averaged over last 30 days (in Indonesian Rupiah)</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04"/>
                  </a:ext>
                </a:extLst>
              </a:tr>
              <a:tr h="418190">
                <a:tc>
                  <a:txBody>
                    <a:bodyPr/>
                    <a:lstStyle/>
                    <a:p>
                      <a:pPr indent="0" algn="ctr">
                        <a:buNone/>
                      </a:pPr>
                      <a:r>
                        <a:rPr lang="en-US" sz="1000" b="1">
                          <a:solidFill>
                            <a:srgbClr val="FFFFFF"/>
                          </a:solidFill>
                        </a:rPr>
                        <a:t>5</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daily_decr90</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Daily amount spent from main account, averaged over last 90 days (in Indonesian Rupiah)</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05"/>
                  </a:ext>
                </a:extLst>
              </a:tr>
              <a:tr h="258778">
                <a:tc>
                  <a:txBody>
                    <a:bodyPr/>
                    <a:lstStyle/>
                    <a:p>
                      <a:pPr indent="0" algn="ctr">
                        <a:buNone/>
                      </a:pPr>
                      <a:r>
                        <a:rPr lang="en-US" sz="1000" b="1">
                          <a:solidFill>
                            <a:srgbClr val="FFFFFF"/>
                          </a:solidFill>
                        </a:rPr>
                        <a:t>6</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rental30</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Average main account balance over last 30 days</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Unsure of given definition</a:t>
                      </a: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06"/>
                  </a:ext>
                </a:extLst>
              </a:tr>
              <a:tr h="258778">
                <a:tc>
                  <a:txBody>
                    <a:bodyPr/>
                    <a:lstStyle/>
                    <a:p>
                      <a:pPr indent="0" algn="ctr">
                        <a:buNone/>
                      </a:pPr>
                      <a:r>
                        <a:rPr lang="en-US" sz="1000" b="1">
                          <a:solidFill>
                            <a:srgbClr val="FFFFFF"/>
                          </a:solidFill>
                        </a:rPr>
                        <a:t>7</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rental90</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Average main account balance over last 90 days</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Unsure of given definition</a:t>
                      </a: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07"/>
                  </a:ext>
                </a:extLst>
              </a:tr>
              <a:tr h="258778">
                <a:tc>
                  <a:txBody>
                    <a:bodyPr/>
                    <a:lstStyle/>
                    <a:p>
                      <a:pPr indent="0" algn="ctr">
                        <a:buNone/>
                      </a:pPr>
                      <a:r>
                        <a:rPr lang="en-US" sz="1000" b="1">
                          <a:solidFill>
                            <a:srgbClr val="FFFFFF"/>
                          </a:solidFill>
                        </a:rPr>
                        <a:t>8</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last_rech_date_ma</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Number of days till last recharge of main account</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08"/>
                  </a:ext>
                </a:extLst>
              </a:tr>
              <a:tr h="258778">
                <a:tc>
                  <a:txBody>
                    <a:bodyPr/>
                    <a:lstStyle/>
                    <a:p>
                      <a:pPr indent="0" algn="ctr">
                        <a:buNone/>
                      </a:pPr>
                      <a:r>
                        <a:rPr lang="en-US" sz="1000" b="1">
                          <a:solidFill>
                            <a:srgbClr val="FFFFFF"/>
                          </a:solidFill>
                        </a:rPr>
                        <a:t>9</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last_rech_date_da</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Number of days till last recharge of data account</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09"/>
                  </a:ext>
                </a:extLst>
              </a:tr>
              <a:tr h="258778">
                <a:tc>
                  <a:txBody>
                    <a:bodyPr/>
                    <a:lstStyle/>
                    <a:p>
                      <a:pPr indent="0" algn="ctr">
                        <a:buNone/>
                      </a:pPr>
                      <a:r>
                        <a:rPr lang="en-US" sz="1000" b="1">
                          <a:solidFill>
                            <a:srgbClr val="FFFFFF"/>
                          </a:solidFill>
                        </a:rPr>
                        <a:t>10</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last_rech_amt_ma</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Amount of last recharge of main account (in Indonesian Rupiah)</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10"/>
                  </a:ext>
                </a:extLst>
              </a:tr>
              <a:tr h="258778">
                <a:tc>
                  <a:txBody>
                    <a:bodyPr/>
                    <a:lstStyle/>
                    <a:p>
                      <a:pPr indent="0" algn="ctr">
                        <a:buNone/>
                      </a:pPr>
                      <a:r>
                        <a:rPr lang="en-US" sz="1000" b="1">
                          <a:solidFill>
                            <a:srgbClr val="FFFFFF"/>
                          </a:solidFill>
                        </a:rPr>
                        <a:t>11</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cnt_ma_rech30</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Number of times main account got recharged in last 30 days</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11"/>
                  </a:ext>
                </a:extLst>
              </a:tr>
              <a:tr h="258778">
                <a:tc>
                  <a:txBody>
                    <a:bodyPr/>
                    <a:lstStyle/>
                    <a:p>
                      <a:pPr indent="0" algn="ctr">
                        <a:buNone/>
                      </a:pPr>
                      <a:r>
                        <a:rPr lang="en-US" sz="1000" b="1">
                          <a:solidFill>
                            <a:srgbClr val="FFFFFF"/>
                          </a:solidFill>
                        </a:rPr>
                        <a:t>12</a:t>
                      </a:r>
                      <a:endParaRPr lang="en-US" sz="1000" b="1">
                        <a:solidFill>
                          <a:srgbClr val="FFFFFF"/>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fr_ma_rech30</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Frequency of main account recharged in last 30 days</a:t>
                      </a:r>
                      <a:endParaRPr lang="en-US" sz="1000" b="0">
                        <a:solidFill>
                          <a:srgbClr val="000000"/>
                        </a:solidFill>
                        <a:latin typeface="Calibri" panose="020F0502020204030204" charset="-122"/>
                      </a:endParaRPr>
                    </a:p>
                  </a:txBody>
                  <a:tcPr marL="13284" marR="13284" marT="13284" marB="47823" anchor="b"/>
                </a:tc>
                <a:tc>
                  <a:txBody>
                    <a:bodyPr/>
                    <a:lstStyle/>
                    <a:p>
                      <a:pPr indent="0">
                        <a:buNone/>
                      </a:pPr>
                      <a:r>
                        <a:rPr lang="en-US" sz="1000" b="0">
                          <a:solidFill>
                            <a:srgbClr val="000000"/>
                          </a:solidFill>
                        </a:rPr>
                        <a:t>Unsure of given definition</a:t>
                      </a:r>
                      <a:endParaRPr lang="en-US" sz="1000" b="0">
                        <a:solidFill>
                          <a:srgbClr val="000000"/>
                        </a:solidFill>
                        <a:latin typeface="Calibri" panose="020F0502020204030204" charset="-122"/>
                      </a:endParaRPr>
                    </a:p>
                  </a:txBody>
                  <a:tcPr marL="13284" marR="13284" marT="13284" marB="47823" anchor="b"/>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Lst>
          </a:blip>
          <a:stretch>
            <a:fillRect/>
          </a:stretch>
        </p:blipFill>
        <p:spPr>
          <a:xfrm>
            <a:off x="800" y="0"/>
            <a:ext cx="9142400" cy="5143500"/>
          </a:xfrm>
          <a:prstGeom prst="rect">
            <a:avLst/>
          </a:prstGeom>
        </p:spPr>
      </p:pic>
      <p:sp>
        <p:nvSpPr>
          <p:cNvPr id="14" name="Rectangle 13">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22225">
            <a:solidFill>
              <a:schemeClr val="accent1"/>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p:nvPr>
            <p:extLst>
              <p:ext uri="{D42A27DB-BD31-4B8C-83A1-F6EECF244321}">
                <p14:modId xmlns:p14="http://schemas.microsoft.com/office/powerpoint/2010/main" val="3923070772"/>
              </p:ext>
            </p:extLst>
          </p:nvPr>
        </p:nvGraphicFramePr>
        <p:xfrm>
          <a:off x="864156" y="482600"/>
          <a:ext cx="7415687" cy="4511570"/>
        </p:xfrm>
        <a:graphic>
          <a:graphicData uri="http://schemas.openxmlformats.org/drawingml/2006/table">
            <a:tbl>
              <a:tblPr firstRow="1" bandRow="1">
                <a:tableStyleId>{8EC20E35-A176-4012-BC5E-935CFFF8708E}</a:tableStyleId>
              </a:tblPr>
              <a:tblGrid>
                <a:gridCol w="541502">
                  <a:extLst>
                    <a:ext uri="{9D8B030D-6E8A-4147-A177-3AD203B41FA5}">
                      <a16:colId xmlns:a16="http://schemas.microsoft.com/office/drawing/2014/main" val="20000"/>
                    </a:ext>
                  </a:extLst>
                </a:gridCol>
                <a:gridCol w="1479042">
                  <a:extLst>
                    <a:ext uri="{9D8B030D-6E8A-4147-A177-3AD203B41FA5}">
                      <a16:colId xmlns:a16="http://schemas.microsoft.com/office/drawing/2014/main" val="20001"/>
                    </a:ext>
                  </a:extLst>
                </a:gridCol>
                <a:gridCol w="3350807">
                  <a:extLst>
                    <a:ext uri="{9D8B030D-6E8A-4147-A177-3AD203B41FA5}">
                      <a16:colId xmlns:a16="http://schemas.microsoft.com/office/drawing/2014/main" val="20002"/>
                    </a:ext>
                  </a:extLst>
                </a:gridCol>
                <a:gridCol w="2044336">
                  <a:extLst>
                    <a:ext uri="{9D8B030D-6E8A-4147-A177-3AD203B41FA5}">
                      <a16:colId xmlns:a16="http://schemas.microsoft.com/office/drawing/2014/main" val="20003"/>
                    </a:ext>
                  </a:extLst>
                </a:gridCol>
              </a:tblGrid>
              <a:tr h="234671">
                <a:tc>
                  <a:txBody>
                    <a:bodyPr/>
                    <a:lstStyle/>
                    <a:p>
                      <a:pPr indent="0" algn="ctr">
                        <a:buNone/>
                      </a:pPr>
                      <a:r>
                        <a:rPr lang="en-US" sz="900" b="1">
                          <a:solidFill>
                            <a:srgbClr val="FFFFFF"/>
                          </a:solidFill>
                        </a:rPr>
                        <a:t>S. No.</a:t>
                      </a:r>
                      <a:endParaRPr lang="en-US" sz="900" b="1">
                        <a:solidFill>
                          <a:srgbClr val="FFFFFF"/>
                        </a:solidFill>
                        <a:latin typeface="Calibri" panose="020F0502020204030204" charset="-122"/>
                      </a:endParaRPr>
                    </a:p>
                  </a:txBody>
                  <a:tcPr marL="12047" marR="12047" marT="12047" marB="43368" anchor="ctr"/>
                </a:tc>
                <a:tc>
                  <a:txBody>
                    <a:bodyPr/>
                    <a:lstStyle/>
                    <a:p>
                      <a:pPr indent="0" algn="ctr">
                        <a:buNone/>
                      </a:pPr>
                      <a:r>
                        <a:rPr lang="en-US" sz="900" b="1">
                          <a:solidFill>
                            <a:srgbClr val="FFFFFF"/>
                          </a:solidFill>
                        </a:rPr>
                        <a:t>Variable</a:t>
                      </a:r>
                      <a:endParaRPr lang="en-US" sz="900" b="1">
                        <a:solidFill>
                          <a:srgbClr val="FFFFFF"/>
                        </a:solidFill>
                        <a:latin typeface="Calibri" panose="020F0502020204030204" charset="-122"/>
                      </a:endParaRPr>
                    </a:p>
                  </a:txBody>
                  <a:tcPr marL="12047" marR="12047" marT="12047" marB="43368" anchor="ctr"/>
                </a:tc>
                <a:tc>
                  <a:txBody>
                    <a:bodyPr/>
                    <a:lstStyle/>
                    <a:p>
                      <a:pPr indent="0" algn="ctr">
                        <a:buNone/>
                      </a:pPr>
                      <a:r>
                        <a:rPr lang="en-US" sz="900" b="1">
                          <a:solidFill>
                            <a:srgbClr val="FFFFFF"/>
                          </a:solidFill>
                        </a:rPr>
                        <a:t>Definition</a:t>
                      </a:r>
                      <a:endParaRPr lang="en-US" sz="900" b="1">
                        <a:solidFill>
                          <a:srgbClr val="FFFFFF"/>
                        </a:solidFill>
                        <a:latin typeface="Calibri" panose="020F0502020204030204" charset="-122"/>
                      </a:endParaRPr>
                    </a:p>
                  </a:txBody>
                  <a:tcPr marL="12047" marR="12047" marT="12047" marB="43368" anchor="ctr"/>
                </a:tc>
                <a:tc>
                  <a:txBody>
                    <a:bodyPr/>
                    <a:lstStyle/>
                    <a:p>
                      <a:pPr indent="0" algn="ctr">
                        <a:buNone/>
                      </a:pPr>
                      <a:r>
                        <a:rPr lang="en-US" sz="900" b="1">
                          <a:solidFill>
                            <a:srgbClr val="FFFFFF"/>
                          </a:solidFill>
                        </a:rPr>
                        <a:t>Comment</a:t>
                      </a:r>
                      <a:endParaRPr lang="en-US" sz="900" b="1">
                        <a:solidFill>
                          <a:srgbClr val="FFFFFF"/>
                        </a:solidFill>
                        <a:latin typeface="Calibri" panose="020F0502020204030204" charset="-122"/>
                      </a:endParaRPr>
                    </a:p>
                  </a:txBody>
                  <a:tcPr marL="12047" marR="12047" marT="12047" marB="43368" anchor="ctr"/>
                </a:tc>
                <a:extLst>
                  <a:ext uri="{0D108BD9-81ED-4DB2-BD59-A6C34878D82A}">
                    <a16:rowId xmlns:a16="http://schemas.microsoft.com/office/drawing/2014/main" val="10000"/>
                  </a:ext>
                </a:extLst>
              </a:tr>
              <a:tr h="408145">
                <a:tc>
                  <a:txBody>
                    <a:bodyPr/>
                    <a:lstStyle/>
                    <a:p>
                      <a:pPr indent="0" algn="ctr">
                        <a:buNone/>
                      </a:pPr>
                      <a:r>
                        <a:rPr lang="en-US" sz="1000" b="1">
                          <a:solidFill>
                            <a:srgbClr val="FFFFFF"/>
                          </a:solidFill>
                        </a:rPr>
                        <a:t>13</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sumamnt_ma_rech30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Total amount of recharge in main account over last 30 days (in Indonesian Rupiah)</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01"/>
                  </a:ext>
                </a:extLst>
              </a:tr>
              <a:tr h="408145">
                <a:tc>
                  <a:txBody>
                    <a:bodyPr/>
                    <a:lstStyle/>
                    <a:p>
                      <a:pPr indent="0" algn="ctr">
                        <a:buNone/>
                      </a:pPr>
                      <a:r>
                        <a:rPr lang="en-US" sz="1000" b="1">
                          <a:solidFill>
                            <a:srgbClr val="FFFFFF"/>
                          </a:solidFill>
                        </a:rPr>
                        <a:t>14</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medianamnt_ma_rech30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Median of amount of recharges done in main account over last 30 days at user level (in Indonesian Rupiah)</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02"/>
                  </a:ext>
                </a:extLst>
              </a:tr>
              <a:tr h="408145">
                <a:tc>
                  <a:txBody>
                    <a:bodyPr/>
                    <a:lstStyle/>
                    <a:p>
                      <a:pPr indent="0" algn="ctr">
                        <a:buNone/>
                      </a:pPr>
                      <a:r>
                        <a:rPr lang="en-US" sz="1000" b="1">
                          <a:solidFill>
                            <a:srgbClr val="FFFFFF"/>
                          </a:solidFill>
                        </a:rPr>
                        <a:t>15</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medianmarechprebal30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Median of main account balance just before recharge in last 30 days at user level (in Indonesian Rupiah)</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03"/>
                  </a:ext>
                </a:extLst>
              </a:tr>
              <a:tr h="249128">
                <a:tc>
                  <a:txBody>
                    <a:bodyPr/>
                    <a:lstStyle/>
                    <a:p>
                      <a:pPr indent="0" algn="ctr">
                        <a:buNone/>
                      </a:pPr>
                      <a:r>
                        <a:rPr lang="en-US" sz="1000" b="1">
                          <a:solidFill>
                            <a:srgbClr val="FFFFFF"/>
                          </a:solidFill>
                        </a:rPr>
                        <a:t>16</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cnt_ma_rech90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Number of times main account got recharged in last 90 days</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04"/>
                  </a:ext>
                </a:extLst>
              </a:tr>
              <a:tr h="249128">
                <a:tc>
                  <a:txBody>
                    <a:bodyPr/>
                    <a:lstStyle/>
                    <a:p>
                      <a:pPr indent="0" algn="ctr">
                        <a:buNone/>
                      </a:pPr>
                      <a:r>
                        <a:rPr lang="en-US" sz="1000" b="1">
                          <a:solidFill>
                            <a:srgbClr val="FFFFFF"/>
                          </a:solidFill>
                        </a:rPr>
                        <a:t>17</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fr_ma_rech90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Frequency of main account recharged in last 90 days</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Unsure of given definition</a:t>
                      </a: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05"/>
                  </a:ext>
                </a:extLst>
              </a:tr>
              <a:tr h="408145">
                <a:tc>
                  <a:txBody>
                    <a:bodyPr/>
                    <a:lstStyle/>
                    <a:p>
                      <a:pPr indent="0" algn="ctr">
                        <a:buNone/>
                      </a:pPr>
                      <a:r>
                        <a:rPr lang="en-US" sz="1000" b="1">
                          <a:solidFill>
                            <a:srgbClr val="FFFFFF"/>
                          </a:solidFill>
                        </a:rPr>
                        <a:t>18</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sumamnt_ma_rech90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Total amount of recharge in main account over last 90 days (in Indonasian Rupiah)</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06"/>
                  </a:ext>
                </a:extLst>
              </a:tr>
              <a:tr h="408145">
                <a:tc>
                  <a:txBody>
                    <a:bodyPr/>
                    <a:lstStyle/>
                    <a:p>
                      <a:pPr indent="0" algn="ctr">
                        <a:buNone/>
                      </a:pPr>
                      <a:r>
                        <a:rPr lang="en-US" sz="1000" b="1">
                          <a:solidFill>
                            <a:srgbClr val="FFFFFF"/>
                          </a:solidFill>
                        </a:rPr>
                        <a:t>19</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medianamnt_ma_rech90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Median of amount of recharges done in main account over last 90 days at user level (in Indonasian Rupiah)</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07"/>
                  </a:ext>
                </a:extLst>
              </a:tr>
              <a:tr h="408145">
                <a:tc>
                  <a:txBody>
                    <a:bodyPr/>
                    <a:lstStyle/>
                    <a:p>
                      <a:pPr indent="0" algn="ctr">
                        <a:buNone/>
                      </a:pPr>
                      <a:r>
                        <a:rPr lang="en-US" sz="1000" b="1">
                          <a:solidFill>
                            <a:srgbClr val="FFFFFF"/>
                          </a:solidFill>
                        </a:rPr>
                        <a:t>20</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medianmarechprebal90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Median of main account balance just before recharge in last 90 days at user level (in Indonasian Rupiah)</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08"/>
                  </a:ext>
                </a:extLst>
              </a:tr>
              <a:tr h="249128">
                <a:tc>
                  <a:txBody>
                    <a:bodyPr/>
                    <a:lstStyle/>
                    <a:p>
                      <a:pPr indent="0" algn="ctr">
                        <a:buNone/>
                      </a:pPr>
                      <a:r>
                        <a:rPr lang="en-US" sz="1000" b="1">
                          <a:solidFill>
                            <a:srgbClr val="FFFFFF"/>
                          </a:solidFill>
                        </a:rPr>
                        <a:t>21</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cnt_da_rech30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Number of times data account got recharged in last 30 days</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09"/>
                  </a:ext>
                </a:extLst>
              </a:tr>
              <a:tr h="249128">
                <a:tc>
                  <a:txBody>
                    <a:bodyPr/>
                    <a:lstStyle/>
                    <a:p>
                      <a:pPr indent="0" algn="ctr">
                        <a:buNone/>
                      </a:pPr>
                      <a:r>
                        <a:rPr lang="en-US" sz="1000" b="1">
                          <a:solidFill>
                            <a:srgbClr val="FFFFFF"/>
                          </a:solidFill>
                        </a:rPr>
                        <a:t>22</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fr_da_rech30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Frequency of data account recharged in last 30 days</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10"/>
                  </a:ext>
                </a:extLst>
              </a:tr>
              <a:tr h="249128">
                <a:tc>
                  <a:txBody>
                    <a:bodyPr/>
                    <a:lstStyle/>
                    <a:p>
                      <a:pPr indent="0" algn="ctr">
                        <a:buNone/>
                      </a:pPr>
                      <a:r>
                        <a:rPr lang="en-US" sz="1000" b="1">
                          <a:solidFill>
                            <a:srgbClr val="FFFFFF"/>
                          </a:solidFill>
                        </a:rPr>
                        <a:t>23</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cnt_da_rech90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Number of times data account got recharged in last 90 days</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11"/>
                  </a:ext>
                </a:extLst>
              </a:tr>
              <a:tr h="249128">
                <a:tc>
                  <a:txBody>
                    <a:bodyPr/>
                    <a:lstStyle/>
                    <a:p>
                      <a:pPr indent="0" algn="ctr">
                        <a:buNone/>
                      </a:pPr>
                      <a:r>
                        <a:rPr lang="en-US" sz="1000" b="1">
                          <a:solidFill>
                            <a:srgbClr val="FFFFFF"/>
                          </a:solidFill>
                        </a:rPr>
                        <a:t>24</a:t>
                      </a:r>
                      <a:endParaRPr lang="en-US" sz="1000" b="1">
                        <a:solidFill>
                          <a:srgbClr val="FFFFFF"/>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fr_da_rech90</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r>
                        <a:rPr lang="en-US" sz="1000" b="0">
                          <a:solidFill>
                            <a:srgbClr val="000000"/>
                          </a:solidFill>
                        </a:rPr>
                        <a:t>Frequency of data account recharged in last 90 days</a:t>
                      </a:r>
                      <a:endParaRPr lang="en-US" sz="1000" b="0">
                        <a:solidFill>
                          <a:srgbClr val="000000"/>
                        </a:solidFill>
                        <a:latin typeface="Calibri" panose="020F0502020204030204" charset="-122"/>
                      </a:endParaRPr>
                    </a:p>
                  </a:txBody>
                  <a:tcPr marL="12047" marR="12047" marT="12047" marB="43368" anchor="b"/>
                </a:tc>
                <a:tc>
                  <a:txBody>
                    <a:bodyPr/>
                    <a:lstStyle/>
                    <a:p>
                      <a:pPr indent="0">
                        <a:buNone/>
                      </a:pPr>
                      <a:endParaRPr lang="en-US" sz="1000" b="0">
                        <a:solidFill>
                          <a:srgbClr val="000000"/>
                        </a:solidFill>
                        <a:latin typeface="Calibri" panose="020F0502020204030204" charset="-122"/>
                      </a:endParaRPr>
                    </a:p>
                  </a:txBody>
                  <a:tcPr marL="12047" marR="12047" marT="12047" marB="43368" anchor="b"/>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184</TotalTime>
  <Words>1332</Words>
  <Application>Microsoft Office PowerPoint</Application>
  <PresentationFormat>On-screen Show (16:9)</PresentationFormat>
  <Paragraphs>230</Paragraphs>
  <Slides>40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vt:lpstr>
      <vt:lpstr>Calibri</vt:lpstr>
      <vt:lpstr>MS Shell Dlg 2</vt:lpstr>
      <vt:lpstr>Wingdings</vt:lpstr>
      <vt:lpstr>Wingdings 3</vt:lpstr>
      <vt:lpstr>Madison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df.dtypes</vt:lpstr>
      <vt:lpstr>Null values</vt:lpstr>
      <vt:lpstr>Heatmap for null values   </vt:lpstr>
      <vt:lpstr>STATISTICAL SUMMARY</vt:lpstr>
      <vt:lpstr>Heatmap for correlation</vt:lpstr>
      <vt:lpstr>Histogram of the dataset</vt:lpstr>
      <vt:lpstr>outliers</vt:lpstr>
      <vt:lpstr>PowerPoint Presentation</vt:lpstr>
      <vt:lpstr>PowerPoint Presentation</vt:lpstr>
      <vt:lpstr>PowerPoint Presentation</vt:lpstr>
      <vt:lpstr>Splitting,scaling and balancing the dataset</vt:lpstr>
      <vt:lpstr>DATALOSS</vt:lpstr>
      <vt:lpstr>Evaluation of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AUC-ROC CURVE</vt:lpstr>
      <vt:lpstr>Saving the Model</vt:lpstr>
      <vt:lpstr>Conclusion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杯子空间设计</dc:creator>
  <cp:lastModifiedBy>A1482</cp:lastModifiedBy>
  <cp:revision>613</cp:revision>
  <dcterms:created xsi:type="dcterms:W3CDTF">2016-03-09T04:37:00Z</dcterms:created>
  <dcterms:modified xsi:type="dcterms:W3CDTF">2022-08-23T03:29:57Z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562C2CAA2F3B46B7A88A6E9574D49B57</vt:lpwstr>
  </property>
</Properties>
</file>