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4"/>
  </p:sldMasterIdLst>
  <p:sldIdLst>
    <p:sldId id="265" r:id="rId5"/>
    <p:sldId id="257" r:id="rId6"/>
    <p:sldId id="258" r:id="rId7"/>
    <p:sldId id="259" r:id="rId8"/>
    <p:sldId id="260" r:id="rId9"/>
    <p:sldId id="261" r:id="rId10"/>
    <p:sldId id="262" r:id="rId11"/>
    <p:sldId id="266" r:id="rId12"/>
    <p:sldId id="264" r:id="rId13"/>
    <p:sldId id="269" r:id="rId14"/>
    <p:sldId id="267" r:id="rId15"/>
    <p:sldId id="268"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C06745-D030-477F-AB52-C825C2D62B31}" v="288" dt="2022-04-09T08:17:40.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239D1-CA3D-4025-AC32-FD44D7723C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B4E37D-33D2-453E-814F-800CB1A1197C}">
      <dgm:prSet/>
      <dgm:spPr/>
      <dgm:t>
        <a:bodyPr/>
        <a:lstStyle/>
        <a:p>
          <a:pPr>
            <a:lnSpc>
              <a:spcPct val="100000"/>
            </a:lnSpc>
          </a:pPr>
          <a:r>
            <a:rPr lang="en-US"/>
            <a:t>1.Problem statement &amp; objective</a:t>
          </a:r>
        </a:p>
      </dgm:t>
    </dgm:pt>
    <dgm:pt modelId="{FE60339E-C486-482E-90EF-46A5A33503FF}" type="parTrans" cxnId="{C33B14C3-49A8-4B74-BE7B-7C24768DB7A7}">
      <dgm:prSet/>
      <dgm:spPr/>
      <dgm:t>
        <a:bodyPr/>
        <a:lstStyle/>
        <a:p>
          <a:endParaRPr lang="en-US"/>
        </a:p>
      </dgm:t>
    </dgm:pt>
    <dgm:pt modelId="{B39FE38D-1EF8-42BB-92F1-5D6D9B6B3BB7}" type="sibTrans" cxnId="{C33B14C3-49A8-4B74-BE7B-7C24768DB7A7}">
      <dgm:prSet/>
      <dgm:spPr/>
      <dgm:t>
        <a:bodyPr/>
        <a:lstStyle/>
        <a:p>
          <a:endParaRPr lang="en-US"/>
        </a:p>
      </dgm:t>
    </dgm:pt>
    <dgm:pt modelId="{7BFB266C-2EBB-4EC9-A837-2A7EF277F597}">
      <dgm:prSet/>
      <dgm:spPr/>
      <dgm:t>
        <a:bodyPr/>
        <a:lstStyle/>
        <a:p>
          <a:pPr>
            <a:lnSpc>
              <a:spcPct val="100000"/>
            </a:lnSpc>
          </a:pPr>
          <a:r>
            <a:rPr lang="en-US"/>
            <a:t>2.Literature Review</a:t>
          </a:r>
        </a:p>
      </dgm:t>
    </dgm:pt>
    <dgm:pt modelId="{6B283EDA-E363-4268-A468-1C2D29EF161A}" type="parTrans" cxnId="{D3EA3FA6-F97F-44DE-B481-6D109439533E}">
      <dgm:prSet/>
      <dgm:spPr/>
      <dgm:t>
        <a:bodyPr/>
        <a:lstStyle/>
        <a:p>
          <a:endParaRPr lang="en-US"/>
        </a:p>
      </dgm:t>
    </dgm:pt>
    <dgm:pt modelId="{7F420D73-63FB-405F-9B4E-20FC3321BED3}" type="sibTrans" cxnId="{D3EA3FA6-F97F-44DE-B481-6D109439533E}">
      <dgm:prSet/>
      <dgm:spPr/>
      <dgm:t>
        <a:bodyPr/>
        <a:lstStyle/>
        <a:p>
          <a:endParaRPr lang="en-US"/>
        </a:p>
      </dgm:t>
    </dgm:pt>
    <dgm:pt modelId="{543B3546-1344-4E51-A331-B0963A4284B9}">
      <dgm:prSet/>
      <dgm:spPr/>
      <dgm:t>
        <a:bodyPr/>
        <a:lstStyle/>
        <a:p>
          <a:pPr>
            <a:lnSpc>
              <a:spcPct val="100000"/>
            </a:lnSpc>
          </a:pPr>
          <a:r>
            <a:rPr lang="en-US"/>
            <a:t>3.Exploratory Data Analysis</a:t>
          </a:r>
        </a:p>
      </dgm:t>
    </dgm:pt>
    <dgm:pt modelId="{E837038D-0A18-4687-BB71-79E82FDCCB74}" type="parTrans" cxnId="{2A12C959-A4E1-458D-9E36-C9AAFD8E3C29}">
      <dgm:prSet/>
      <dgm:spPr/>
      <dgm:t>
        <a:bodyPr/>
        <a:lstStyle/>
        <a:p>
          <a:endParaRPr lang="en-US"/>
        </a:p>
      </dgm:t>
    </dgm:pt>
    <dgm:pt modelId="{3F663437-4801-47FB-BECE-A370F6646139}" type="sibTrans" cxnId="{2A12C959-A4E1-458D-9E36-C9AAFD8E3C29}">
      <dgm:prSet/>
      <dgm:spPr/>
      <dgm:t>
        <a:bodyPr/>
        <a:lstStyle/>
        <a:p>
          <a:endParaRPr lang="en-US"/>
        </a:p>
      </dgm:t>
    </dgm:pt>
    <dgm:pt modelId="{A4A1774E-9561-4724-A909-599571B3602C}">
      <dgm:prSet/>
      <dgm:spPr/>
      <dgm:t>
        <a:bodyPr/>
        <a:lstStyle/>
        <a:p>
          <a:pPr>
            <a:lnSpc>
              <a:spcPct val="100000"/>
            </a:lnSpc>
          </a:pPr>
          <a:r>
            <a:rPr lang="en-US"/>
            <a:t>4.Conclusions</a:t>
          </a:r>
        </a:p>
      </dgm:t>
    </dgm:pt>
    <dgm:pt modelId="{9DCB272A-29A8-41BE-850E-3EBF22C4D58B}" type="parTrans" cxnId="{791D2649-F687-4E87-ACB1-D04D9D4AF600}">
      <dgm:prSet/>
      <dgm:spPr/>
      <dgm:t>
        <a:bodyPr/>
        <a:lstStyle/>
        <a:p>
          <a:endParaRPr lang="en-US"/>
        </a:p>
      </dgm:t>
    </dgm:pt>
    <dgm:pt modelId="{100416F4-B431-4686-B093-A07FC072264F}" type="sibTrans" cxnId="{791D2649-F687-4E87-ACB1-D04D9D4AF600}">
      <dgm:prSet/>
      <dgm:spPr/>
      <dgm:t>
        <a:bodyPr/>
        <a:lstStyle/>
        <a:p>
          <a:endParaRPr lang="en-US"/>
        </a:p>
      </dgm:t>
    </dgm:pt>
    <dgm:pt modelId="{BC7FCEA8-F3C3-4015-9D53-6F1EDAE5239B}" type="pres">
      <dgm:prSet presAssocID="{868239D1-CA3D-4025-AC32-FD44D7723CF9}" presName="root" presStyleCnt="0">
        <dgm:presLayoutVars>
          <dgm:dir/>
          <dgm:resizeHandles val="exact"/>
        </dgm:presLayoutVars>
      </dgm:prSet>
      <dgm:spPr/>
    </dgm:pt>
    <dgm:pt modelId="{D93D88E3-9626-483F-8C7B-5F804D8AFFA5}" type="pres">
      <dgm:prSet presAssocID="{FBB4E37D-33D2-453E-814F-800CB1A1197C}" presName="compNode" presStyleCnt="0"/>
      <dgm:spPr/>
    </dgm:pt>
    <dgm:pt modelId="{ABEF9D41-01CA-4415-80E1-D0A4BE85EC64}" type="pres">
      <dgm:prSet presAssocID="{FBB4E37D-33D2-453E-814F-800CB1A1197C}" presName="bgRect" presStyleLbl="bgShp" presStyleIdx="0" presStyleCnt="4"/>
      <dgm:spPr/>
    </dgm:pt>
    <dgm:pt modelId="{00146A7B-7957-474E-A3C3-0BA62D1E4C9E}" type="pres">
      <dgm:prSet presAssocID="{FBB4E37D-33D2-453E-814F-800CB1A1197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Quotation Mark"/>
        </a:ext>
      </dgm:extLst>
    </dgm:pt>
    <dgm:pt modelId="{8AD930D3-0553-47AB-97B9-8A5043929EE2}" type="pres">
      <dgm:prSet presAssocID="{FBB4E37D-33D2-453E-814F-800CB1A1197C}" presName="spaceRect" presStyleCnt="0"/>
      <dgm:spPr/>
    </dgm:pt>
    <dgm:pt modelId="{F8CEDC40-E7BD-42E1-B5CC-38E45C16B877}" type="pres">
      <dgm:prSet presAssocID="{FBB4E37D-33D2-453E-814F-800CB1A1197C}" presName="parTx" presStyleLbl="revTx" presStyleIdx="0" presStyleCnt="4">
        <dgm:presLayoutVars>
          <dgm:chMax val="0"/>
          <dgm:chPref val="0"/>
        </dgm:presLayoutVars>
      </dgm:prSet>
      <dgm:spPr/>
    </dgm:pt>
    <dgm:pt modelId="{A0D70956-38C7-4CB6-941B-F4AFE5E2C8AF}" type="pres">
      <dgm:prSet presAssocID="{B39FE38D-1EF8-42BB-92F1-5D6D9B6B3BB7}" presName="sibTrans" presStyleCnt="0"/>
      <dgm:spPr/>
    </dgm:pt>
    <dgm:pt modelId="{319A2E68-16AD-4D52-BBC9-A9ACD7B852A1}" type="pres">
      <dgm:prSet presAssocID="{7BFB266C-2EBB-4EC9-A837-2A7EF277F597}" presName="compNode" presStyleCnt="0"/>
      <dgm:spPr/>
    </dgm:pt>
    <dgm:pt modelId="{6CCD96EC-058D-4102-9B06-411D49E48673}" type="pres">
      <dgm:prSet presAssocID="{7BFB266C-2EBB-4EC9-A837-2A7EF277F597}" presName="bgRect" presStyleLbl="bgShp" presStyleIdx="1" presStyleCnt="4"/>
      <dgm:spPr/>
    </dgm:pt>
    <dgm:pt modelId="{BAE0ECFE-4893-4588-8DEE-E25187111FC8}" type="pres">
      <dgm:prSet presAssocID="{7BFB266C-2EBB-4EC9-A837-2A7EF277F5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9B819186-8A7C-410E-84FE-01B658E668FF}" type="pres">
      <dgm:prSet presAssocID="{7BFB266C-2EBB-4EC9-A837-2A7EF277F597}" presName="spaceRect" presStyleCnt="0"/>
      <dgm:spPr/>
    </dgm:pt>
    <dgm:pt modelId="{B37E4670-3E26-4699-95AB-418AF3BCBF8D}" type="pres">
      <dgm:prSet presAssocID="{7BFB266C-2EBB-4EC9-A837-2A7EF277F597}" presName="parTx" presStyleLbl="revTx" presStyleIdx="1" presStyleCnt="4">
        <dgm:presLayoutVars>
          <dgm:chMax val="0"/>
          <dgm:chPref val="0"/>
        </dgm:presLayoutVars>
      </dgm:prSet>
      <dgm:spPr/>
    </dgm:pt>
    <dgm:pt modelId="{6876F85D-5874-4472-924F-EF9C4FE47738}" type="pres">
      <dgm:prSet presAssocID="{7F420D73-63FB-405F-9B4E-20FC3321BED3}" presName="sibTrans" presStyleCnt="0"/>
      <dgm:spPr/>
    </dgm:pt>
    <dgm:pt modelId="{73541521-2C37-45D4-8545-3FA7E1AA74A9}" type="pres">
      <dgm:prSet presAssocID="{543B3546-1344-4E51-A331-B0963A4284B9}" presName="compNode" presStyleCnt="0"/>
      <dgm:spPr/>
    </dgm:pt>
    <dgm:pt modelId="{F1E9B5A2-A40F-40C5-9FA8-FDF26CDAE2B8}" type="pres">
      <dgm:prSet presAssocID="{543B3546-1344-4E51-A331-B0963A4284B9}" presName="bgRect" presStyleLbl="bgShp" presStyleIdx="2" presStyleCnt="4"/>
      <dgm:spPr/>
    </dgm:pt>
    <dgm:pt modelId="{CCC9AF41-C4ED-4032-888E-772C3443063A}" type="pres">
      <dgm:prSet presAssocID="{543B3546-1344-4E51-A331-B0963A4284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3636971A-F674-4CC1-B5B5-36057A2F1B91}" type="pres">
      <dgm:prSet presAssocID="{543B3546-1344-4E51-A331-B0963A4284B9}" presName="spaceRect" presStyleCnt="0"/>
      <dgm:spPr/>
    </dgm:pt>
    <dgm:pt modelId="{E4765695-DC08-42ED-A256-1BDB4208D7BE}" type="pres">
      <dgm:prSet presAssocID="{543B3546-1344-4E51-A331-B0963A4284B9}" presName="parTx" presStyleLbl="revTx" presStyleIdx="2" presStyleCnt="4">
        <dgm:presLayoutVars>
          <dgm:chMax val="0"/>
          <dgm:chPref val="0"/>
        </dgm:presLayoutVars>
      </dgm:prSet>
      <dgm:spPr/>
    </dgm:pt>
    <dgm:pt modelId="{17375269-95EA-4F76-AAB0-A833FEF15588}" type="pres">
      <dgm:prSet presAssocID="{3F663437-4801-47FB-BECE-A370F6646139}" presName="sibTrans" presStyleCnt="0"/>
      <dgm:spPr/>
    </dgm:pt>
    <dgm:pt modelId="{4230573F-8AB7-4662-BB9F-BDE8E34D19F1}" type="pres">
      <dgm:prSet presAssocID="{A4A1774E-9561-4724-A909-599571B3602C}" presName="compNode" presStyleCnt="0"/>
      <dgm:spPr/>
    </dgm:pt>
    <dgm:pt modelId="{E77EE88D-E0E0-47D2-9249-752E3AE062FF}" type="pres">
      <dgm:prSet presAssocID="{A4A1774E-9561-4724-A909-599571B3602C}" presName="bgRect" presStyleLbl="bgShp" presStyleIdx="3" presStyleCnt="4"/>
      <dgm:spPr/>
    </dgm:pt>
    <dgm:pt modelId="{425AFDA5-83F5-4589-BB03-798808ECEB3C}" type="pres">
      <dgm:prSet presAssocID="{A4A1774E-9561-4724-A909-599571B360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B5C4294D-983D-4E55-8829-31841C4D2B37}" type="pres">
      <dgm:prSet presAssocID="{A4A1774E-9561-4724-A909-599571B3602C}" presName="spaceRect" presStyleCnt="0"/>
      <dgm:spPr/>
    </dgm:pt>
    <dgm:pt modelId="{5F7DB51B-FC59-4695-82EA-9018573169D0}" type="pres">
      <dgm:prSet presAssocID="{A4A1774E-9561-4724-A909-599571B3602C}" presName="parTx" presStyleLbl="revTx" presStyleIdx="3" presStyleCnt="4">
        <dgm:presLayoutVars>
          <dgm:chMax val="0"/>
          <dgm:chPref val="0"/>
        </dgm:presLayoutVars>
      </dgm:prSet>
      <dgm:spPr/>
    </dgm:pt>
  </dgm:ptLst>
  <dgm:cxnLst>
    <dgm:cxn modelId="{22A8BF5B-E887-41FA-89F6-D68669ED974D}" type="presOf" srcId="{868239D1-CA3D-4025-AC32-FD44D7723CF9}" destId="{BC7FCEA8-F3C3-4015-9D53-6F1EDAE5239B}" srcOrd="0" destOrd="0" presId="urn:microsoft.com/office/officeart/2018/2/layout/IconVerticalSolidList"/>
    <dgm:cxn modelId="{791D2649-F687-4E87-ACB1-D04D9D4AF600}" srcId="{868239D1-CA3D-4025-AC32-FD44D7723CF9}" destId="{A4A1774E-9561-4724-A909-599571B3602C}" srcOrd="3" destOrd="0" parTransId="{9DCB272A-29A8-41BE-850E-3EBF22C4D58B}" sibTransId="{100416F4-B431-4686-B093-A07FC072264F}"/>
    <dgm:cxn modelId="{B0785D56-D9C7-4733-8F8A-E4A7D4D828B8}" type="presOf" srcId="{A4A1774E-9561-4724-A909-599571B3602C}" destId="{5F7DB51B-FC59-4695-82EA-9018573169D0}" srcOrd="0" destOrd="0" presId="urn:microsoft.com/office/officeart/2018/2/layout/IconVerticalSolidList"/>
    <dgm:cxn modelId="{2A12C959-A4E1-458D-9E36-C9AAFD8E3C29}" srcId="{868239D1-CA3D-4025-AC32-FD44D7723CF9}" destId="{543B3546-1344-4E51-A331-B0963A4284B9}" srcOrd="2" destOrd="0" parTransId="{E837038D-0A18-4687-BB71-79E82FDCCB74}" sibTransId="{3F663437-4801-47FB-BECE-A370F6646139}"/>
    <dgm:cxn modelId="{D3EA3FA6-F97F-44DE-B481-6D109439533E}" srcId="{868239D1-CA3D-4025-AC32-FD44D7723CF9}" destId="{7BFB266C-2EBB-4EC9-A837-2A7EF277F597}" srcOrd="1" destOrd="0" parTransId="{6B283EDA-E363-4268-A468-1C2D29EF161A}" sibTransId="{7F420D73-63FB-405F-9B4E-20FC3321BED3}"/>
    <dgm:cxn modelId="{4D8D89B2-2449-4BF9-A55C-260E39F29770}" type="presOf" srcId="{543B3546-1344-4E51-A331-B0963A4284B9}" destId="{E4765695-DC08-42ED-A256-1BDB4208D7BE}" srcOrd="0" destOrd="0" presId="urn:microsoft.com/office/officeart/2018/2/layout/IconVerticalSolidList"/>
    <dgm:cxn modelId="{424AE4B2-D7D4-4AD2-8CBB-93D3369A4A5D}" type="presOf" srcId="{FBB4E37D-33D2-453E-814F-800CB1A1197C}" destId="{F8CEDC40-E7BD-42E1-B5CC-38E45C16B877}" srcOrd="0" destOrd="0" presId="urn:microsoft.com/office/officeart/2018/2/layout/IconVerticalSolidList"/>
    <dgm:cxn modelId="{611A0EB8-27D1-477F-801B-9C40AAD4FC9E}" type="presOf" srcId="{7BFB266C-2EBB-4EC9-A837-2A7EF277F597}" destId="{B37E4670-3E26-4699-95AB-418AF3BCBF8D}" srcOrd="0" destOrd="0" presId="urn:microsoft.com/office/officeart/2018/2/layout/IconVerticalSolidList"/>
    <dgm:cxn modelId="{C33B14C3-49A8-4B74-BE7B-7C24768DB7A7}" srcId="{868239D1-CA3D-4025-AC32-FD44D7723CF9}" destId="{FBB4E37D-33D2-453E-814F-800CB1A1197C}" srcOrd="0" destOrd="0" parTransId="{FE60339E-C486-482E-90EF-46A5A33503FF}" sibTransId="{B39FE38D-1EF8-42BB-92F1-5D6D9B6B3BB7}"/>
    <dgm:cxn modelId="{0AC88B06-82F5-4488-8D1A-B45E97CC7EAD}" type="presParOf" srcId="{BC7FCEA8-F3C3-4015-9D53-6F1EDAE5239B}" destId="{D93D88E3-9626-483F-8C7B-5F804D8AFFA5}" srcOrd="0" destOrd="0" presId="urn:microsoft.com/office/officeart/2018/2/layout/IconVerticalSolidList"/>
    <dgm:cxn modelId="{DF6F1147-83D0-49D6-953F-289ABA47C636}" type="presParOf" srcId="{D93D88E3-9626-483F-8C7B-5F804D8AFFA5}" destId="{ABEF9D41-01CA-4415-80E1-D0A4BE85EC64}" srcOrd="0" destOrd="0" presId="urn:microsoft.com/office/officeart/2018/2/layout/IconVerticalSolidList"/>
    <dgm:cxn modelId="{1AA5E6EE-49CF-44C3-A489-7D8B00E87C4C}" type="presParOf" srcId="{D93D88E3-9626-483F-8C7B-5F804D8AFFA5}" destId="{00146A7B-7957-474E-A3C3-0BA62D1E4C9E}" srcOrd="1" destOrd="0" presId="urn:microsoft.com/office/officeart/2018/2/layout/IconVerticalSolidList"/>
    <dgm:cxn modelId="{8AA1EDA3-0D7F-41CB-8C3E-834477693961}" type="presParOf" srcId="{D93D88E3-9626-483F-8C7B-5F804D8AFFA5}" destId="{8AD930D3-0553-47AB-97B9-8A5043929EE2}" srcOrd="2" destOrd="0" presId="urn:microsoft.com/office/officeart/2018/2/layout/IconVerticalSolidList"/>
    <dgm:cxn modelId="{E7BB19D9-4F88-491A-B3EC-AAE8EB25946B}" type="presParOf" srcId="{D93D88E3-9626-483F-8C7B-5F804D8AFFA5}" destId="{F8CEDC40-E7BD-42E1-B5CC-38E45C16B877}" srcOrd="3" destOrd="0" presId="urn:microsoft.com/office/officeart/2018/2/layout/IconVerticalSolidList"/>
    <dgm:cxn modelId="{91A57700-586E-46E2-A8CE-70801B508FA6}" type="presParOf" srcId="{BC7FCEA8-F3C3-4015-9D53-6F1EDAE5239B}" destId="{A0D70956-38C7-4CB6-941B-F4AFE5E2C8AF}" srcOrd="1" destOrd="0" presId="urn:microsoft.com/office/officeart/2018/2/layout/IconVerticalSolidList"/>
    <dgm:cxn modelId="{BAEF348A-EFBC-4881-99D6-4ECA8617FF2A}" type="presParOf" srcId="{BC7FCEA8-F3C3-4015-9D53-6F1EDAE5239B}" destId="{319A2E68-16AD-4D52-BBC9-A9ACD7B852A1}" srcOrd="2" destOrd="0" presId="urn:microsoft.com/office/officeart/2018/2/layout/IconVerticalSolidList"/>
    <dgm:cxn modelId="{06E44208-E86E-41AD-99A7-8682E9FE2371}" type="presParOf" srcId="{319A2E68-16AD-4D52-BBC9-A9ACD7B852A1}" destId="{6CCD96EC-058D-4102-9B06-411D49E48673}" srcOrd="0" destOrd="0" presId="urn:microsoft.com/office/officeart/2018/2/layout/IconVerticalSolidList"/>
    <dgm:cxn modelId="{FF71C2E9-6903-4277-A213-62C4F1728843}" type="presParOf" srcId="{319A2E68-16AD-4D52-BBC9-A9ACD7B852A1}" destId="{BAE0ECFE-4893-4588-8DEE-E25187111FC8}" srcOrd="1" destOrd="0" presId="urn:microsoft.com/office/officeart/2018/2/layout/IconVerticalSolidList"/>
    <dgm:cxn modelId="{C3A65BB0-25EF-4D5A-B15C-AC32BA61EC20}" type="presParOf" srcId="{319A2E68-16AD-4D52-BBC9-A9ACD7B852A1}" destId="{9B819186-8A7C-410E-84FE-01B658E668FF}" srcOrd="2" destOrd="0" presId="urn:microsoft.com/office/officeart/2018/2/layout/IconVerticalSolidList"/>
    <dgm:cxn modelId="{F9F758D6-05FE-41BD-9D12-08AA8113FCF0}" type="presParOf" srcId="{319A2E68-16AD-4D52-BBC9-A9ACD7B852A1}" destId="{B37E4670-3E26-4699-95AB-418AF3BCBF8D}" srcOrd="3" destOrd="0" presId="urn:microsoft.com/office/officeart/2018/2/layout/IconVerticalSolidList"/>
    <dgm:cxn modelId="{D8A12FE6-E605-448A-801D-D7EC8B3DA64C}" type="presParOf" srcId="{BC7FCEA8-F3C3-4015-9D53-6F1EDAE5239B}" destId="{6876F85D-5874-4472-924F-EF9C4FE47738}" srcOrd="3" destOrd="0" presId="urn:microsoft.com/office/officeart/2018/2/layout/IconVerticalSolidList"/>
    <dgm:cxn modelId="{673B0E47-8AA7-4A44-AC32-68151CC451A6}" type="presParOf" srcId="{BC7FCEA8-F3C3-4015-9D53-6F1EDAE5239B}" destId="{73541521-2C37-45D4-8545-3FA7E1AA74A9}" srcOrd="4" destOrd="0" presId="urn:microsoft.com/office/officeart/2018/2/layout/IconVerticalSolidList"/>
    <dgm:cxn modelId="{1B42EEA7-57C7-4436-BD8B-B2ADE882444C}" type="presParOf" srcId="{73541521-2C37-45D4-8545-3FA7E1AA74A9}" destId="{F1E9B5A2-A40F-40C5-9FA8-FDF26CDAE2B8}" srcOrd="0" destOrd="0" presId="urn:microsoft.com/office/officeart/2018/2/layout/IconVerticalSolidList"/>
    <dgm:cxn modelId="{15D5406B-1403-45F2-ABA3-D524FF2EFBD3}" type="presParOf" srcId="{73541521-2C37-45D4-8545-3FA7E1AA74A9}" destId="{CCC9AF41-C4ED-4032-888E-772C3443063A}" srcOrd="1" destOrd="0" presId="urn:microsoft.com/office/officeart/2018/2/layout/IconVerticalSolidList"/>
    <dgm:cxn modelId="{51C962CC-2EE1-447A-A853-190E873AEBFA}" type="presParOf" srcId="{73541521-2C37-45D4-8545-3FA7E1AA74A9}" destId="{3636971A-F674-4CC1-B5B5-36057A2F1B91}" srcOrd="2" destOrd="0" presId="urn:microsoft.com/office/officeart/2018/2/layout/IconVerticalSolidList"/>
    <dgm:cxn modelId="{093C1873-370E-4F02-9EB1-388ADA1D71FF}" type="presParOf" srcId="{73541521-2C37-45D4-8545-3FA7E1AA74A9}" destId="{E4765695-DC08-42ED-A256-1BDB4208D7BE}" srcOrd="3" destOrd="0" presId="urn:microsoft.com/office/officeart/2018/2/layout/IconVerticalSolidList"/>
    <dgm:cxn modelId="{43C77B5D-8B1A-4A85-8A22-D94C1DD517B7}" type="presParOf" srcId="{BC7FCEA8-F3C3-4015-9D53-6F1EDAE5239B}" destId="{17375269-95EA-4F76-AAB0-A833FEF15588}" srcOrd="5" destOrd="0" presId="urn:microsoft.com/office/officeart/2018/2/layout/IconVerticalSolidList"/>
    <dgm:cxn modelId="{7C5B3A60-08D4-4B89-8E04-A74862BBA0E6}" type="presParOf" srcId="{BC7FCEA8-F3C3-4015-9D53-6F1EDAE5239B}" destId="{4230573F-8AB7-4662-BB9F-BDE8E34D19F1}" srcOrd="6" destOrd="0" presId="urn:microsoft.com/office/officeart/2018/2/layout/IconVerticalSolidList"/>
    <dgm:cxn modelId="{BC2C2BB1-FD21-4654-9C9F-E12F96F72C58}" type="presParOf" srcId="{4230573F-8AB7-4662-BB9F-BDE8E34D19F1}" destId="{E77EE88D-E0E0-47D2-9249-752E3AE062FF}" srcOrd="0" destOrd="0" presId="urn:microsoft.com/office/officeart/2018/2/layout/IconVerticalSolidList"/>
    <dgm:cxn modelId="{7B37BE14-D133-42FD-852C-0BBCBC721ED5}" type="presParOf" srcId="{4230573F-8AB7-4662-BB9F-BDE8E34D19F1}" destId="{425AFDA5-83F5-4589-BB03-798808ECEB3C}" srcOrd="1" destOrd="0" presId="urn:microsoft.com/office/officeart/2018/2/layout/IconVerticalSolidList"/>
    <dgm:cxn modelId="{56C5D98A-CDDA-4366-A534-D5B82BA6EE70}" type="presParOf" srcId="{4230573F-8AB7-4662-BB9F-BDE8E34D19F1}" destId="{B5C4294D-983D-4E55-8829-31841C4D2B37}" srcOrd="2" destOrd="0" presId="urn:microsoft.com/office/officeart/2018/2/layout/IconVerticalSolidList"/>
    <dgm:cxn modelId="{0E02C4F4-FC82-4C0D-8522-5BF14CE0947F}" type="presParOf" srcId="{4230573F-8AB7-4662-BB9F-BDE8E34D19F1}" destId="{5F7DB51B-FC59-4695-82EA-9018573169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F9D41-01CA-4415-80E1-D0A4BE85EC64}">
      <dsp:nvSpPr>
        <dsp:cNvPr id="0" name=""/>
        <dsp:cNvSpPr/>
      </dsp:nvSpPr>
      <dsp:spPr>
        <a:xfrm>
          <a:off x="0" y="2042"/>
          <a:ext cx="5641974"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146A7B-7957-474E-A3C3-0BA62D1E4C9E}">
      <dsp:nvSpPr>
        <dsp:cNvPr id="0" name=""/>
        <dsp:cNvSpPr/>
      </dsp:nvSpPr>
      <dsp:spPr>
        <a:xfrm>
          <a:off x="313145" y="234960"/>
          <a:ext cx="569355" cy="5693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CEDC40-E7BD-42E1-B5CC-38E45C16B877}">
      <dsp:nvSpPr>
        <dsp:cNvPr id="0" name=""/>
        <dsp:cNvSpPr/>
      </dsp:nvSpPr>
      <dsp:spPr>
        <a:xfrm>
          <a:off x="1195647" y="2042"/>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77900">
            <a:lnSpc>
              <a:spcPct val="100000"/>
            </a:lnSpc>
            <a:spcBef>
              <a:spcPct val="0"/>
            </a:spcBef>
            <a:spcAft>
              <a:spcPct val="35000"/>
            </a:spcAft>
            <a:buNone/>
          </a:pPr>
          <a:r>
            <a:rPr lang="en-US" sz="2200" kern="1200"/>
            <a:t>1.Problem statement &amp; objective</a:t>
          </a:r>
        </a:p>
      </dsp:txBody>
      <dsp:txXfrm>
        <a:off x="1195647" y="2042"/>
        <a:ext cx="4446327" cy="1035192"/>
      </dsp:txXfrm>
    </dsp:sp>
    <dsp:sp modelId="{6CCD96EC-058D-4102-9B06-411D49E48673}">
      <dsp:nvSpPr>
        <dsp:cNvPr id="0" name=""/>
        <dsp:cNvSpPr/>
      </dsp:nvSpPr>
      <dsp:spPr>
        <a:xfrm>
          <a:off x="0" y="1296033"/>
          <a:ext cx="5641974"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0ECFE-4893-4588-8DEE-E25187111FC8}">
      <dsp:nvSpPr>
        <dsp:cNvPr id="0" name=""/>
        <dsp:cNvSpPr/>
      </dsp:nvSpPr>
      <dsp:spPr>
        <a:xfrm>
          <a:off x="313145" y="1528951"/>
          <a:ext cx="569355" cy="5693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7E4670-3E26-4699-95AB-418AF3BCBF8D}">
      <dsp:nvSpPr>
        <dsp:cNvPr id="0" name=""/>
        <dsp:cNvSpPr/>
      </dsp:nvSpPr>
      <dsp:spPr>
        <a:xfrm>
          <a:off x="1195647" y="1296033"/>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77900">
            <a:lnSpc>
              <a:spcPct val="100000"/>
            </a:lnSpc>
            <a:spcBef>
              <a:spcPct val="0"/>
            </a:spcBef>
            <a:spcAft>
              <a:spcPct val="35000"/>
            </a:spcAft>
            <a:buNone/>
          </a:pPr>
          <a:r>
            <a:rPr lang="en-US" sz="2200" kern="1200"/>
            <a:t>2.Literature Review</a:t>
          </a:r>
        </a:p>
      </dsp:txBody>
      <dsp:txXfrm>
        <a:off x="1195647" y="1296033"/>
        <a:ext cx="4446327" cy="1035192"/>
      </dsp:txXfrm>
    </dsp:sp>
    <dsp:sp modelId="{F1E9B5A2-A40F-40C5-9FA8-FDF26CDAE2B8}">
      <dsp:nvSpPr>
        <dsp:cNvPr id="0" name=""/>
        <dsp:cNvSpPr/>
      </dsp:nvSpPr>
      <dsp:spPr>
        <a:xfrm>
          <a:off x="0" y="2590024"/>
          <a:ext cx="5641974"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9AF41-C4ED-4032-888E-772C3443063A}">
      <dsp:nvSpPr>
        <dsp:cNvPr id="0" name=""/>
        <dsp:cNvSpPr/>
      </dsp:nvSpPr>
      <dsp:spPr>
        <a:xfrm>
          <a:off x="313145" y="2822942"/>
          <a:ext cx="569355" cy="5693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765695-DC08-42ED-A256-1BDB4208D7BE}">
      <dsp:nvSpPr>
        <dsp:cNvPr id="0" name=""/>
        <dsp:cNvSpPr/>
      </dsp:nvSpPr>
      <dsp:spPr>
        <a:xfrm>
          <a:off x="1195647" y="259002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77900">
            <a:lnSpc>
              <a:spcPct val="100000"/>
            </a:lnSpc>
            <a:spcBef>
              <a:spcPct val="0"/>
            </a:spcBef>
            <a:spcAft>
              <a:spcPct val="35000"/>
            </a:spcAft>
            <a:buNone/>
          </a:pPr>
          <a:r>
            <a:rPr lang="en-US" sz="2200" kern="1200"/>
            <a:t>3.Exploratory Data Analysis</a:t>
          </a:r>
        </a:p>
      </dsp:txBody>
      <dsp:txXfrm>
        <a:off x="1195647" y="2590024"/>
        <a:ext cx="4446327" cy="1035192"/>
      </dsp:txXfrm>
    </dsp:sp>
    <dsp:sp modelId="{E77EE88D-E0E0-47D2-9249-752E3AE062FF}">
      <dsp:nvSpPr>
        <dsp:cNvPr id="0" name=""/>
        <dsp:cNvSpPr/>
      </dsp:nvSpPr>
      <dsp:spPr>
        <a:xfrm>
          <a:off x="0" y="3884014"/>
          <a:ext cx="5641974" cy="10351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5AFDA5-83F5-4589-BB03-798808ECEB3C}">
      <dsp:nvSpPr>
        <dsp:cNvPr id="0" name=""/>
        <dsp:cNvSpPr/>
      </dsp:nvSpPr>
      <dsp:spPr>
        <a:xfrm>
          <a:off x="313145" y="4116933"/>
          <a:ext cx="569355" cy="5693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7DB51B-FC59-4695-82EA-9018573169D0}">
      <dsp:nvSpPr>
        <dsp:cNvPr id="0" name=""/>
        <dsp:cNvSpPr/>
      </dsp:nvSpPr>
      <dsp:spPr>
        <a:xfrm>
          <a:off x="1195647" y="3884014"/>
          <a:ext cx="4446327" cy="1035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558" tIns="109558" rIns="109558" bIns="109558" numCol="1" spcCol="1270" anchor="ctr" anchorCtr="0">
          <a:noAutofit/>
        </a:bodyPr>
        <a:lstStyle/>
        <a:p>
          <a:pPr marL="0" lvl="0" indent="0" algn="l" defTabSz="977900">
            <a:lnSpc>
              <a:spcPct val="100000"/>
            </a:lnSpc>
            <a:spcBef>
              <a:spcPct val="0"/>
            </a:spcBef>
            <a:spcAft>
              <a:spcPct val="35000"/>
            </a:spcAft>
            <a:buNone/>
          </a:pPr>
          <a:r>
            <a:rPr lang="en-US" sz="2200" kern="1200"/>
            <a:t>4.Conclusions</a:t>
          </a:r>
        </a:p>
      </dsp:txBody>
      <dsp:txXfrm>
        <a:off x="1195647" y="3884014"/>
        <a:ext cx="4446327" cy="10351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FBD25F8-7F10-47B3-AED5-6B73B648791F}" type="datetimeFigureOut">
              <a:rPr lang="en-AE" smtClean="0"/>
              <a:t>11/05/2022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225E2A5E-2C54-4DD1-BFB2-ED4DE435654C}" type="slidenum">
              <a:rPr lang="en-AE" smtClean="0"/>
              <a:t>‹#›</a:t>
            </a:fld>
            <a:endParaRPr lang="en-A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16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D25F8-7F10-47B3-AED5-6B73B648791F}" type="datetimeFigureOut">
              <a:rPr lang="en-AE" smtClean="0"/>
              <a:t>11/05/2022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225E2A5E-2C54-4DD1-BFB2-ED4DE435654C}" type="slidenum">
              <a:rPr lang="en-AE" smtClean="0"/>
              <a:t>‹#›</a:t>
            </a:fld>
            <a:endParaRPr lang="en-AE"/>
          </a:p>
        </p:txBody>
      </p:sp>
    </p:spTree>
    <p:extLst>
      <p:ext uri="{BB962C8B-B14F-4D97-AF65-F5344CB8AC3E}">
        <p14:creationId xmlns:p14="http://schemas.microsoft.com/office/powerpoint/2010/main" val="343921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D25F8-7F10-47B3-AED5-6B73B648791F}" type="datetimeFigureOut">
              <a:rPr lang="en-AE" smtClean="0"/>
              <a:t>11/05/2022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225E2A5E-2C54-4DD1-BFB2-ED4DE435654C}" type="slidenum">
              <a:rPr lang="en-AE" smtClean="0"/>
              <a:t>‹#›</a:t>
            </a:fld>
            <a:endParaRPr lang="en-AE"/>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026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D25F8-7F10-47B3-AED5-6B73B648791F}" type="datetimeFigureOut">
              <a:rPr lang="en-AE" smtClean="0"/>
              <a:t>11/05/2022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225E2A5E-2C54-4DD1-BFB2-ED4DE435654C}" type="slidenum">
              <a:rPr lang="en-AE" smtClean="0"/>
              <a:t>‹#›</a:t>
            </a:fld>
            <a:endParaRPr lang="en-AE"/>
          </a:p>
        </p:txBody>
      </p:sp>
    </p:spTree>
    <p:extLst>
      <p:ext uri="{BB962C8B-B14F-4D97-AF65-F5344CB8AC3E}">
        <p14:creationId xmlns:p14="http://schemas.microsoft.com/office/powerpoint/2010/main" val="72062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BD25F8-7F10-47B3-AED5-6B73B648791F}" type="datetimeFigureOut">
              <a:rPr lang="en-AE" smtClean="0"/>
              <a:t>11/05/2022</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225E2A5E-2C54-4DD1-BFB2-ED4DE435654C}" type="slidenum">
              <a:rPr lang="en-AE" smtClean="0"/>
              <a:t>‹#›</a:t>
            </a:fld>
            <a:endParaRPr lang="en-A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333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BD25F8-7F10-47B3-AED5-6B73B648791F}" type="datetimeFigureOut">
              <a:rPr lang="en-AE" smtClean="0"/>
              <a:t>11/05/2022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225E2A5E-2C54-4DD1-BFB2-ED4DE435654C}" type="slidenum">
              <a:rPr lang="en-AE" smtClean="0"/>
              <a:t>‹#›</a:t>
            </a:fld>
            <a:endParaRPr lang="en-AE"/>
          </a:p>
        </p:txBody>
      </p:sp>
    </p:spTree>
    <p:extLst>
      <p:ext uri="{BB962C8B-B14F-4D97-AF65-F5344CB8AC3E}">
        <p14:creationId xmlns:p14="http://schemas.microsoft.com/office/powerpoint/2010/main" val="82943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BD25F8-7F10-47B3-AED5-6B73B648791F}" type="datetimeFigureOut">
              <a:rPr lang="en-AE" smtClean="0"/>
              <a:t>11/05/2022</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225E2A5E-2C54-4DD1-BFB2-ED4DE435654C}" type="slidenum">
              <a:rPr lang="en-AE" smtClean="0"/>
              <a:t>‹#›</a:t>
            </a:fld>
            <a:endParaRPr lang="en-AE"/>
          </a:p>
        </p:txBody>
      </p:sp>
    </p:spTree>
    <p:extLst>
      <p:ext uri="{BB962C8B-B14F-4D97-AF65-F5344CB8AC3E}">
        <p14:creationId xmlns:p14="http://schemas.microsoft.com/office/powerpoint/2010/main" val="2344162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BD25F8-7F10-47B3-AED5-6B73B648791F}" type="datetimeFigureOut">
              <a:rPr lang="en-AE" smtClean="0"/>
              <a:t>11/05/2022</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225E2A5E-2C54-4DD1-BFB2-ED4DE435654C}" type="slidenum">
              <a:rPr lang="en-AE" smtClean="0"/>
              <a:t>‹#›</a:t>
            </a:fld>
            <a:endParaRPr lang="en-AE"/>
          </a:p>
        </p:txBody>
      </p:sp>
    </p:spTree>
    <p:extLst>
      <p:ext uri="{BB962C8B-B14F-4D97-AF65-F5344CB8AC3E}">
        <p14:creationId xmlns:p14="http://schemas.microsoft.com/office/powerpoint/2010/main" val="114817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D25F8-7F10-47B3-AED5-6B73B648791F}" type="datetimeFigureOut">
              <a:rPr lang="en-AE" smtClean="0"/>
              <a:t>11/05/2022</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225E2A5E-2C54-4DD1-BFB2-ED4DE435654C}" type="slidenum">
              <a:rPr lang="en-AE" smtClean="0"/>
              <a:t>‹#›</a:t>
            </a:fld>
            <a:endParaRPr lang="en-AE"/>
          </a:p>
        </p:txBody>
      </p:sp>
    </p:spTree>
    <p:extLst>
      <p:ext uri="{BB962C8B-B14F-4D97-AF65-F5344CB8AC3E}">
        <p14:creationId xmlns:p14="http://schemas.microsoft.com/office/powerpoint/2010/main" val="137110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BD25F8-7F10-47B3-AED5-6B73B648791F}" type="datetimeFigureOut">
              <a:rPr lang="en-AE" smtClean="0"/>
              <a:t>11/05/2022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225E2A5E-2C54-4DD1-BFB2-ED4DE435654C}" type="slidenum">
              <a:rPr lang="en-AE" smtClean="0"/>
              <a:t>‹#›</a:t>
            </a:fld>
            <a:endParaRPr lang="en-AE"/>
          </a:p>
        </p:txBody>
      </p:sp>
    </p:spTree>
    <p:extLst>
      <p:ext uri="{BB962C8B-B14F-4D97-AF65-F5344CB8AC3E}">
        <p14:creationId xmlns:p14="http://schemas.microsoft.com/office/powerpoint/2010/main" val="35368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BD25F8-7F10-47B3-AED5-6B73B648791F}" type="datetimeFigureOut">
              <a:rPr lang="en-AE" smtClean="0"/>
              <a:t>11/05/2022</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225E2A5E-2C54-4DD1-BFB2-ED4DE435654C}" type="slidenum">
              <a:rPr lang="en-AE" smtClean="0"/>
              <a:t>‹#›</a:t>
            </a:fld>
            <a:endParaRPr lang="en-AE"/>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730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FBD25F8-7F10-47B3-AED5-6B73B648791F}" type="datetimeFigureOut">
              <a:rPr lang="en-AE" smtClean="0"/>
              <a:t>11/05/2022</a:t>
            </a:fld>
            <a:endParaRPr lang="en-AE"/>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E"/>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25E2A5E-2C54-4DD1-BFB2-ED4DE435654C}" type="slidenum">
              <a:rPr lang="en-AE" smtClean="0"/>
              <a:t>‹#›</a:t>
            </a:fld>
            <a:endParaRPr lang="en-AE"/>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31452"/>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dm310.blogspot.com/2014/11/another-thank-you-i-just-want-to-thank.html" TargetMode="External"/><Relationship Id="rId2" Type="http://schemas.openxmlformats.org/officeDocument/2006/relationships/image" Target="../media/image28.gif"/><Relationship Id="rId1" Type="http://schemas.openxmlformats.org/officeDocument/2006/relationships/slideLayout" Target="../slideLayouts/slideLayout7.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79">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2" name="Straight Connector 83">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13" name="Rectangle 85">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4" descr="Cathedral ceiling in yellow sunlight design">
            <a:extLst>
              <a:ext uri="{FF2B5EF4-FFF2-40B4-BE49-F238E27FC236}">
                <a16:creationId xmlns:a16="http://schemas.microsoft.com/office/drawing/2014/main" id="{92112A60-783A-2CF6-95EB-200820DD8216}"/>
              </a:ext>
            </a:extLst>
          </p:cNvPr>
          <p:cNvPicPr>
            <a:picLocks noChangeAspect="1"/>
          </p:cNvPicPr>
          <p:nvPr/>
        </p:nvPicPr>
        <p:blipFill rotWithShape="1">
          <a:blip r:embed="rId2">
            <a:duotone>
              <a:prstClr val="black"/>
              <a:schemeClr val="tx2">
                <a:tint val="45000"/>
                <a:satMod val="400000"/>
              </a:schemeClr>
            </a:duotone>
            <a:alphaModFix amt="35000"/>
          </a:blip>
          <a:srcRect t="14164" r="-1" b="10817"/>
          <a:stretch/>
        </p:blipFill>
        <p:spPr>
          <a:xfrm>
            <a:off x="20" y="-1"/>
            <a:ext cx="12188932" cy="6858000"/>
          </a:xfrm>
          <a:prstGeom prst="rect">
            <a:avLst/>
          </a:prstGeom>
        </p:spPr>
      </p:pic>
      <p:sp>
        <p:nvSpPr>
          <p:cNvPr id="2" name="Title 1">
            <a:extLst>
              <a:ext uri="{FF2B5EF4-FFF2-40B4-BE49-F238E27FC236}">
                <a16:creationId xmlns:a16="http://schemas.microsoft.com/office/drawing/2014/main" id="{CA4AC3B0-4F2C-4060-80D9-EDE2962EB583}"/>
              </a:ext>
            </a:extLst>
          </p:cNvPr>
          <p:cNvSpPr>
            <a:spLocks noGrp="1"/>
          </p:cNvSpPr>
          <p:nvPr>
            <p:ph type="title"/>
          </p:nvPr>
        </p:nvSpPr>
        <p:spPr>
          <a:xfrm>
            <a:off x="643466" y="643467"/>
            <a:ext cx="7560903" cy="5571066"/>
          </a:xfrm>
        </p:spPr>
        <p:txBody>
          <a:bodyPr vert="horz" lIns="91440" tIns="45720" rIns="91440" bIns="45720" rtlCol="0" anchor="ctr">
            <a:normAutofit/>
          </a:bodyPr>
          <a:lstStyle/>
          <a:p>
            <a:pPr algn="ctr"/>
            <a:r>
              <a:rPr lang="en-US" sz="6600" kern="1200" cap="all" spc="200" baseline="0" dirty="0">
                <a:solidFill>
                  <a:schemeClr val="tx1"/>
                </a:solidFill>
                <a:latin typeface="+mj-lt"/>
                <a:ea typeface="+mj-ea"/>
                <a:cs typeface="+mj-cs"/>
              </a:rPr>
              <a:t>CUSTOMER RETENTION</a:t>
            </a:r>
            <a:br>
              <a:rPr lang="en-US" sz="6600" kern="1200" cap="all" spc="200" baseline="0" dirty="0">
                <a:solidFill>
                  <a:schemeClr val="tx1"/>
                </a:solidFill>
                <a:latin typeface="+mj-lt"/>
                <a:ea typeface="+mj-ea"/>
                <a:cs typeface="+mj-cs"/>
              </a:rPr>
            </a:br>
            <a:r>
              <a:rPr lang="en-US" sz="6600" kern="1200" cap="all" spc="200" baseline="0" dirty="0">
                <a:solidFill>
                  <a:schemeClr val="tx1"/>
                </a:solidFill>
                <a:latin typeface="+mj-lt"/>
                <a:ea typeface="+mj-ea"/>
                <a:cs typeface="+mj-cs"/>
              </a:rPr>
              <a:t> data analysis in </a:t>
            </a:r>
            <a:br>
              <a:rPr lang="en-US" sz="6600" kern="1200" cap="all" spc="200" baseline="0" dirty="0">
                <a:solidFill>
                  <a:schemeClr val="tx1"/>
                </a:solidFill>
                <a:latin typeface="+mj-lt"/>
                <a:ea typeface="+mj-ea"/>
                <a:cs typeface="+mj-cs"/>
              </a:rPr>
            </a:br>
            <a:r>
              <a:rPr lang="en-US" sz="6600" kern="1200" cap="all" spc="200" baseline="0" dirty="0">
                <a:solidFill>
                  <a:schemeClr val="tx1"/>
                </a:solidFill>
                <a:latin typeface="+mj-lt"/>
                <a:ea typeface="+mj-ea"/>
                <a:cs typeface="+mj-cs"/>
              </a:rPr>
              <a:t>e-commerce business</a:t>
            </a:r>
          </a:p>
        </p:txBody>
      </p:sp>
      <p:sp>
        <p:nvSpPr>
          <p:cNvPr id="3" name="Text Placeholder 2">
            <a:extLst>
              <a:ext uri="{FF2B5EF4-FFF2-40B4-BE49-F238E27FC236}">
                <a16:creationId xmlns:a16="http://schemas.microsoft.com/office/drawing/2014/main" id="{411D2551-C0DA-4FBB-8457-881CB5819556}"/>
              </a:ext>
            </a:extLst>
          </p:cNvPr>
          <p:cNvSpPr>
            <a:spLocks noGrp="1"/>
          </p:cNvSpPr>
          <p:nvPr>
            <p:ph type="body" idx="1"/>
          </p:nvPr>
        </p:nvSpPr>
        <p:spPr>
          <a:xfrm>
            <a:off x="8451608" y="643467"/>
            <a:ext cx="3096926" cy="5571066"/>
          </a:xfrm>
        </p:spPr>
        <p:txBody>
          <a:bodyPr vert="horz" lIns="91440" tIns="45720" rIns="91440" bIns="45720" rtlCol="0" anchor="ctr">
            <a:normAutofit/>
          </a:bodyPr>
          <a:lstStyle/>
          <a:p>
            <a:r>
              <a:rPr lang="en-US" sz="2800" dirty="0">
                <a:solidFill>
                  <a:schemeClr val="tx1"/>
                </a:solidFill>
              </a:rPr>
              <a:t>SIDDA LAKSHMI PRANEETHA</a:t>
            </a:r>
          </a:p>
        </p:txBody>
      </p:sp>
      <p:cxnSp>
        <p:nvCxnSpPr>
          <p:cNvPr id="114" name="Straight Connector 87">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0759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AA52C61-1942-486B-BEA0-67E89E9945A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01368" y="1254868"/>
            <a:ext cx="4754562" cy="47954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9E50DEF-5740-452C-9B47-8BADF557DAB5}"/>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155930" y="2535667"/>
            <a:ext cx="4754563" cy="318419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0E79C75-5D0E-4E77-9F7E-1E36590E9647}"/>
              </a:ext>
            </a:extLst>
          </p:cNvPr>
          <p:cNvSpPr txBox="1"/>
          <p:nvPr/>
        </p:nvSpPr>
        <p:spPr>
          <a:xfrm>
            <a:off x="5503985" y="1252436"/>
            <a:ext cx="5829299" cy="923330"/>
          </a:xfrm>
          <a:prstGeom prst="rect">
            <a:avLst/>
          </a:prstGeom>
          <a:noFill/>
        </p:spPr>
        <p:txBody>
          <a:bodyPr wrap="square" rtlCol="0">
            <a:spAutoFit/>
          </a:bodyPr>
          <a:lstStyle/>
          <a:p>
            <a:r>
              <a:rPr lang="en-US" dirty="0"/>
              <a:t>Majority of people are using mobile internet so here we can see smartphones are used</a:t>
            </a:r>
          </a:p>
          <a:p>
            <a:r>
              <a:rPr lang="en-US" dirty="0"/>
              <a:t>Majority of shopping from </a:t>
            </a:r>
            <a:r>
              <a:rPr lang="en-US" dirty="0" err="1"/>
              <a:t>morethan</a:t>
            </a:r>
            <a:r>
              <a:rPr lang="en-US" dirty="0"/>
              <a:t> 4years</a:t>
            </a:r>
            <a:endParaRPr lang="en-AE" dirty="0"/>
          </a:p>
        </p:txBody>
      </p:sp>
    </p:spTree>
    <p:extLst>
      <p:ext uri="{BB962C8B-B14F-4D97-AF65-F5344CB8AC3E}">
        <p14:creationId xmlns:p14="http://schemas.microsoft.com/office/powerpoint/2010/main" val="131210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BEA4EA4-DAE5-4D64-9E1B-96BE904A19DC}"/>
              </a:ext>
            </a:extLst>
          </p:cNvPr>
          <p:cNvSpPr>
            <a:spLocks noChangeArrowheads="1"/>
          </p:cNvSpPr>
          <p:nvPr/>
        </p:nvSpPr>
        <p:spPr bwMode="auto">
          <a:xfrm>
            <a:off x="6016625" y="2629073"/>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000" b="0" i="0" u="none" strike="noStrike" cap="none" normalizeH="0" baseline="0">
                <a:ln>
                  <a:noFill/>
                </a:ln>
                <a:solidFill>
                  <a:srgbClr val="000000"/>
                </a:solidFill>
                <a:effectLst/>
                <a:latin typeface="Helvetica Neu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30" name="Picture 6">
            <a:extLst>
              <a:ext uri="{FF2B5EF4-FFF2-40B4-BE49-F238E27FC236}">
                <a16:creationId xmlns:a16="http://schemas.microsoft.com/office/drawing/2014/main" id="{A4EA6B5F-EA04-4FEB-A17B-5DDBA7B3B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00" y="1209761"/>
            <a:ext cx="582930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43855A1-9438-46E3-B51B-D98189199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4210050"/>
            <a:ext cx="8953500" cy="2647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29378E9-B89C-429B-9DD4-A2F744E91AF7}"/>
              </a:ext>
            </a:extLst>
          </p:cNvPr>
          <p:cNvSpPr txBox="1"/>
          <p:nvPr/>
        </p:nvSpPr>
        <p:spPr>
          <a:xfrm>
            <a:off x="882126" y="1506070"/>
            <a:ext cx="5213873" cy="1477328"/>
          </a:xfrm>
          <a:prstGeom prst="rect">
            <a:avLst/>
          </a:prstGeom>
          <a:noFill/>
        </p:spPr>
        <p:txBody>
          <a:bodyPr wrap="square" rtlCol="0">
            <a:spAutoFit/>
          </a:bodyPr>
          <a:lstStyle/>
          <a:p>
            <a:r>
              <a:rPr lang="en-US" dirty="0"/>
              <a:t>Delhi is most prone for online shopping followed by Noida &amp; Greater Noida</a:t>
            </a:r>
          </a:p>
          <a:p>
            <a:r>
              <a:rPr lang="en-US" dirty="0"/>
              <a:t>Moradabad and </a:t>
            </a:r>
            <a:r>
              <a:rPr lang="en-US" dirty="0" err="1"/>
              <a:t>Bulandshahr</a:t>
            </a:r>
            <a:r>
              <a:rPr lang="en-US" dirty="0"/>
              <a:t> has the </a:t>
            </a:r>
            <a:r>
              <a:rPr lang="en-US" dirty="0" err="1"/>
              <a:t>the</a:t>
            </a:r>
            <a:r>
              <a:rPr lang="en-US" dirty="0"/>
              <a:t> least number of shoppers</a:t>
            </a:r>
          </a:p>
          <a:p>
            <a:r>
              <a:rPr lang="en-AE" dirty="0"/>
              <a:t>Majority of people are shopping </a:t>
            </a:r>
            <a:r>
              <a:rPr lang="en-AE" dirty="0" err="1"/>
              <a:t>morethan</a:t>
            </a:r>
            <a:r>
              <a:rPr lang="en-AE" dirty="0"/>
              <a:t> 4years</a:t>
            </a:r>
          </a:p>
        </p:txBody>
      </p:sp>
    </p:spTree>
    <p:extLst>
      <p:ext uri="{BB962C8B-B14F-4D97-AF65-F5344CB8AC3E}">
        <p14:creationId xmlns:p14="http://schemas.microsoft.com/office/powerpoint/2010/main" val="6790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828F995-F373-4F2A-BFB5-CA6E5B6F48E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62935" y="548640"/>
            <a:ext cx="5215565" cy="40719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83BFA88-1012-4847-95E4-A8803EC01EC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989638" y="548641"/>
            <a:ext cx="5060984" cy="41106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EFD486-15C1-4E84-B191-660DA90F381D}"/>
              </a:ext>
            </a:extLst>
          </p:cNvPr>
          <p:cNvSpPr txBox="1"/>
          <p:nvPr/>
        </p:nvSpPr>
        <p:spPr>
          <a:xfrm>
            <a:off x="947129" y="4811918"/>
            <a:ext cx="9996487" cy="1200329"/>
          </a:xfrm>
          <a:prstGeom prst="rect">
            <a:avLst/>
          </a:prstGeom>
          <a:noFill/>
        </p:spPr>
        <p:txBody>
          <a:bodyPr wrap="square" rtlCol="0">
            <a:spAutoFit/>
          </a:bodyPr>
          <a:lstStyle/>
          <a:p>
            <a:r>
              <a:rPr lang="en-US" dirty="0"/>
              <a:t>Majority of the respondents has shopped </a:t>
            </a:r>
            <a:r>
              <a:rPr lang="en-US" dirty="0" err="1"/>
              <a:t>lessthan</a:t>
            </a:r>
            <a:r>
              <a:rPr lang="en-US" dirty="0"/>
              <a:t> 10times</a:t>
            </a:r>
          </a:p>
          <a:p>
            <a:r>
              <a:rPr lang="en-US" dirty="0"/>
              <a:t>Very few are frequent buyers</a:t>
            </a:r>
          </a:p>
          <a:p>
            <a:r>
              <a:rPr lang="en-US" dirty="0"/>
              <a:t>Almost all the respondents prefer </a:t>
            </a:r>
            <a:r>
              <a:rPr lang="en-US" dirty="0" err="1"/>
              <a:t>WiFI</a:t>
            </a:r>
            <a:r>
              <a:rPr lang="en-US" dirty="0"/>
              <a:t> and Mobile internet</a:t>
            </a:r>
          </a:p>
          <a:p>
            <a:r>
              <a:rPr lang="en-US" dirty="0"/>
              <a:t>Dial up network is not preferable</a:t>
            </a:r>
            <a:endParaRPr lang="en-AE" dirty="0"/>
          </a:p>
        </p:txBody>
      </p:sp>
    </p:spTree>
    <p:extLst>
      <p:ext uri="{BB962C8B-B14F-4D97-AF65-F5344CB8AC3E}">
        <p14:creationId xmlns:p14="http://schemas.microsoft.com/office/powerpoint/2010/main" val="196118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2" name="Rectangle 82">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1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14" name="Straight Connector 86">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4BB6E31-1B51-478A-996B-1BAD3AF86FA8}"/>
              </a:ext>
            </a:extLst>
          </p:cNvPr>
          <p:cNvSpPr>
            <a:spLocks noGrp="1"/>
          </p:cNvSpPr>
          <p:nvPr>
            <p:ph type="title"/>
          </p:nvPr>
        </p:nvSpPr>
        <p:spPr>
          <a:xfrm>
            <a:off x="457200" y="4960137"/>
            <a:ext cx="7772400" cy="1463040"/>
          </a:xfrm>
        </p:spPr>
        <p:txBody>
          <a:bodyPr vert="horz" lIns="91440" tIns="45720" rIns="91440" bIns="45720" rtlCol="0" anchor="ctr">
            <a:normAutofit/>
          </a:bodyPr>
          <a:lstStyle/>
          <a:p>
            <a:pPr algn="r"/>
            <a:r>
              <a:rPr lang="en-US" kern="1200" cap="all" spc="200" baseline="0" dirty="0">
                <a:solidFill>
                  <a:schemeClr val="tx1">
                    <a:lumMod val="95000"/>
                    <a:lumOff val="5000"/>
                  </a:schemeClr>
                </a:solidFill>
                <a:latin typeface="+mj-lt"/>
                <a:ea typeface="+mj-ea"/>
                <a:cs typeface="+mj-cs"/>
              </a:rPr>
              <a:t>Multivariate analysis</a:t>
            </a:r>
          </a:p>
        </p:txBody>
      </p:sp>
      <p:sp useBgFill="1">
        <p:nvSpPr>
          <p:cNvPr id="4115" name="Rectangle 88">
            <a:extLst>
              <a:ext uri="{FF2B5EF4-FFF2-40B4-BE49-F238E27FC236}">
                <a16:creationId xmlns:a16="http://schemas.microsoft.com/office/drawing/2014/main" id="{C6D18C07-B1F9-42F0-8956-B88FC37A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hape, square&#10;&#10;Description automatically generated">
            <a:extLst>
              <a:ext uri="{FF2B5EF4-FFF2-40B4-BE49-F238E27FC236}">
                <a16:creationId xmlns:a16="http://schemas.microsoft.com/office/drawing/2014/main" id="{81BB0E64-F531-4BFD-AAEF-E5E75A23C8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74" r="-1" b="6389"/>
          <a:stretch/>
        </p:blipFill>
        <p:spPr bwMode="auto">
          <a:xfrm rot="21600000">
            <a:off x="2714718" y="640080"/>
            <a:ext cx="6756759" cy="393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830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3ACF93-1663-4E08-800D-378DFF5DEE85}"/>
              </a:ext>
            </a:extLst>
          </p:cNvPr>
          <p:cNvSpPr>
            <a:spLocks noGrp="1"/>
          </p:cNvSpPr>
          <p:nvPr>
            <p:ph idx="1"/>
          </p:nvPr>
        </p:nvSpPr>
        <p:spPr>
          <a:xfrm>
            <a:off x="1024128" y="1749669"/>
            <a:ext cx="9720073" cy="4559691"/>
          </a:xfrm>
        </p:spPr>
        <p:txBody>
          <a:bodyPr>
            <a:normAutofit/>
          </a:bodyPr>
          <a:lstStyle/>
          <a:p>
            <a:endParaRPr lang="en-US" dirty="0"/>
          </a:p>
          <a:p>
            <a:r>
              <a:rPr lang="en-AE" dirty="0"/>
              <a:t>1.Maximum people have shopped from AMAZON,FLIPKART,PAYTM,MYNTRA,SNAPDEAL</a:t>
            </a:r>
          </a:p>
          <a:p>
            <a:r>
              <a:rPr lang="en-AE" dirty="0"/>
              <a:t>2.Most people found easy to use </a:t>
            </a:r>
            <a:r>
              <a:rPr lang="en-AE" dirty="0" err="1"/>
              <a:t>Amazon,Flipkart,Paytm,Myntra,Snapdeal</a:t>
            </a:r>
            <a:endParaRPr lang="en-AE" dirty="0"/>
          </a:p>
          <a:p>
            <a:r>
              <a:rPr lang="en-AE" dirty="0"/>
              <a:t>3.Amazon &amp; Flipkart are best among all</a:t>
            </a:r>
          </a:p>
          <a:p>
            <a:r>
              <a:rPr lang="en-AE" dirty="0"/>
              <a:t>4.In visual </a:t>
            </a:r>
            <a:r>
              <a:rPr lang="en-AE" dirty="0" err="1"/>
              <a:t>appealing,variety</a:t>
            </a:r>
            <a:r>
              <a:rPr lang="en-AE" dirty="0"/>
              <a:t> of </a:t>
            </a:r>
            <a:r>
              <a:rPr lang="en-AE" dirty="0" err="1"/>
              <a:t>products,relevant</a:t>
            </a:r>
            <a:r>
              <a:rPr lang="en-AE" dirty="0"/>
              <a:t> </a:t>
            </a:r>
            <a:r>
              <a:rPr lang="en-AE" dirty="0" err="1"/>
              <a:t>description,fastloading,reliability,payment</a:t>
            </a:r>
            <a:r>
              <a:rPr lang="en-AE" dirty="0"/>
              <a:t> </a:t>
            </a:r>
            <a:r>
              <a:rPr lang="en-AE" dirty="0" err="1"/>
              <a:t>options,delivery</a:t>
            </a:r>
            <a:r>
              <a:rPr lang="en-AE" dirty="0"/>
              <a:t> </a:t>
            </a:r>
            <a:r>
              <a:rPr lang="en-AE" dirty="0" err="1"/>
              <a:t>speed,privacy</a:t>
            </a:r>
            <a:r>
              <a:rPr lang="en-AE" dirty="0"/>
              <a:t> of customers, Amazon &amp; Flipkart are the best choices</a:t>
            </a:r>
          </a:p>
          <a:p>
            <a:r>
              <a:rPr lang="en-AE" dirty="0"/>
              <a:t>5.Paytm &amp; Snapdeal need to shorten longer delivery period</a:t>
            </a:r>
          </a:p>
          <a:p>
            <a:r>
              <a:rPr lang="en-AE" dirty="0"/>
              <a:t>6.Myntra,Snapdeal,Paytm need to improve in late declaration of prices</a:t>
            </a:r>
          </a:p>
        </p:txBody>
      </p:sp>
      <p:sp>
        <p:nvSpPr>
          <p:cNvPr id="5" name="Title 4">
            <a:extLst>
              <a:ext uri="{FF2B5EF4-FFF2-40B4-BE49-F238E27FC236}">
                <a16:creationId xmlns:a16="http://schemas.microsoft.com/office/drawing/2014/main" id="{8B19F79C-32ED-4534-A88F-41D29128A5EE}"/>
              </a:ext>
            </a:extLst>
          </p:cNvPr>
          <p:cNvSpPr>
            <a:spLocks noGrp="1"/>
          </p:cNvSpPr>
          <p:nvPr>
            <p:ph type="title"/>
          </p:nvPr>
        </p:nvSpPr>
        <p:spPr/>
        <p:txBody>
          <a:bodyPr/>
          <a:lstStyle/>
          <a:p>
            <a:r>
              <a:rPr lang="en-US" dirty="0"/>
              <a:t>OBSERVATIONS</a:t>
            </a:r>
            <a:endParaRPr lang="en-AE" dirty="0"/>
          </a:p>
        </p:txBody>
      </p:sp>
    </p:spTree>
    <p:extLst>
      <p:ext uri="{BB962C8B-B14F-4D97-AF65-F5344CB8AC3E}">
        <p14:creationId xmlns:p14="http://schemas.microsoft.com/office/powerpoint/2010/main" val="245277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4DB9-2697-413D-8AB3-E6796432C041}"/>
              </a:ext>
            </a:extLst>
          </p:cNvPr>
          <p:cNvSpPr>
            <a:spLocks noGrp="1"/>
          </p:cNvSpPr>
          <p:nvPr>
            <p:ph type="title"/>
          </p:nvPr>
        </p:nvSpPr>
        <p:spPr/>
        <p:txBody>
          <a:bodyPr/>
          <a:lstStyle/>
          <a:p>
            <a:r>
              <a:rPr lang="en-US" dirty="0"/>
              <a:t>conclusions</a:t>
            </a:r>
            <a:endParaRPr lang="en-AE" dirty="0"/>
          </a:p>
        </p:txBody>
      </p:sp>
      <p:sp>
        <p:nvSpPr>
          <p:cNvPr id="3" name="Content Placeholder 2">
            <a:extLst>
              <a:ext uri="{FF2B5EF4-FFF2-40B4-BE49-F238E27FC236}">
                <a16:creationId xmlns:a16="http://schemas.microsoft.com/office/drawing/2014/main" id="{0B1903FB-7C41-477E-AA8A-864E66D491F2}"/>
              </a:ext>
            </a:extLst>
          </p:cNvPr>
          <p:cNvSpPr>
            <a:spLocks noGrp="1"/>
          </p:cNvSpPr>
          <p:nvPr>
            <p:ph idx="1"/>
          </p:nvPr>
        </p:nvSpPr>
        <p:spPr/>
        <p:txBody>
          <a:bodyPr/>
          <a:lstStyle/>
          <a:p>
            <a:r>
              <a:rPr lang="en-US" dirty="0"/>
              <a:t>Comparing the customer’s perception and the company’s performance we can conclude that</a:t>
            </a:r>
          </a:p>
          <a:p>
            <a:r>
              <a:rPr lang="en-AE" dirty="0"/>
              <a:t>   High Customer </a:t>
            </a:r>
            <a:r>
              <a:rPr lang="en-AE" dirty="0" err="1"/>
              <a:t>satisf</a:t>
            </a:r>
            <a:r>
              <a:rPr lang="en-IN" dirty="0"/>
              <a:t>ac</a:t>
            </a:r>
            <a:r>
              <a:rPr lang="en-AE" dirty="0" err="1"/>
              <a:t>tion</a:t>
            </a:r>
            <a:r>
              <a:rPr lang="en-AE" dirty="0"/>
              <a:t> and Retention:</a:t>
            </a:r>
          </a:p>
          <a:p>
            <a:r>
              <a:rPr lang="en-AE" dirty="0"/>
              <a:t>     1.AMAZON.COM</a:t>
            </a:r>
          </a:p>
          <a:p>
            <a:r>
              <a:rPr lang="en-AE" dirty="0"/>
              <a:t>     2.FLIPKART.COM</a:t>
            </a:r>
          </a:p>
          <a:p>
            <a:r>
              <a:rPr lang="en-AE" dirty="0"/>
              <a:t>  High Risk of Customer Churn:</a:t>
            </a:r>
          </a:p>
          <a:p>
            <a:r>
              <a:rPr lang="en-AE" dirty="0"/>
              <a:t>     1.MYNTRA.COM</a:t>
            </a:r>
          </a:p>
          <a:p>
            <a:r>
              <a:rPr lang="en-AE" dirty="0"/>
              <a:t>     2.SNAPDEAL.COM</a:t>
            </a:r>
          </a:p>
        </p:txBody>
      </p:sp>
    </p:spTree>
    <p:extLst>
      <p:ext uri="{BB962C8B-B14F-4D97-AF65-F5344CB8AC3E}">
        <p14:creationId xmlns:p14="http://schemas.microsoft.com/office/powerpoint/2010/main" val="328775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28BA90A1-6BEC-48B7-BBE0-886326225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D7950F2D-29CC-4F1C-8AFA-D6AE15BFA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stationary, writing implement, pen&#10;&#10;Description automatically generated">
            <a:extLst>
              <a:ext uri="{FF2B5EF4-FFF2-40B4-BE49-F238E27FC236}">
                <a16:creationId xmlns:a16="http://schemas.microsoft.com/office/drawing/2014/main" id="{A78A389E-2373-4AB4-A49F-6A8F16A5A85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38488" y="643467"/>
            <a:ext cx="8315023" cy="5571066"/>
          </a:xfrm>
          <a:prstGeom prst="rect">
            <a:avLst/>
          </a:prstGeom>
        </p:spPr>
      </p:pic>
      <p:sp>
        <p:nvSpPr>
          <p:cNvPr id="4" name="TextBox 3">
            <a:extLst>
              <a:ext uri="{FF2B5EF4-FFF2-40B4-BE49-F238E27FC236}">
                <a16:creationId xmlns:a16="http://schemas.microsoft.com/office/drawing/2014/main" id="{66A43DC3-BCF1-4E24-8F43-26C4B1C6EF79}"/>
              </a:ext>
            </a:extLst>
          </p:cNvPr>
          <p:cNvSpPr txBox="1"/>
          <p:nvPr/>
        </p:nvSpPr>
        <p:spPr>
          <a:xfrm>
            <a:off x="7859907" y="6014478"/>
            <a:ext cx="2393604" cy="200055"/>
          </a:xfrm>
          <a:prstGeom prst="rect">
            <a:avLst/>
          </a:prstGeom>
          <a:solidFill>
            <a:srgbClr val="000000"/>
          </a:solidFill>
        </p:spPr>
        <p:txBody>
          <a:bodyPr wrap="none" rtlCol="0">
            <a:spAutoFit/>
          </a:bodyPr>
          <a:lstStyle/>
          <a:p>
            <a:pPr algn="r">
              <a:spcAft>
                <a:spcPts val="600"/>
              </a:spcAft>
            </a:pPr>
            <a:r>
              <a:rPr lang="en-AE" sz="700">
                <a:solidFill>
                  <a:srgbClr val="FFFFFF"/>
                </a:solidFill>
                <a:hlinkClick r:id="rId3" tooltip="http://edm310.blogspot.com/2014/11/another-thank-you-i-just-want-to-thank.html">
                  <a:extLst>
                    <a:ext uri="{A12FA001-AC4F-418D-AE19-62706E023703}">
                      <ahyp:hlinkClr xmlns:ahyp="http://schemas.microsoft.com/office/drawing/2018/hyperlinkcolor" val="tx"/>
                    </a:ext>
                  </a:extLst>
                </a:hlinkClick>
              </a:rPr>
              <a:t>This Photo</a:t>
            </a:r>
            <a:r>
              <a:rPr lang="en-AE" sz="700">
                <a:solidFill>
                  <a:srgbClr val="FFFFFF"/>
                </a:solidFill>
              </a:rPr>
              <a:t> by Unknown Author is licensed under </a:t>
            </a:r>
            <a:r>
              <a:rPr lang="en-AE"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AE" sz="700">
              <a:solidFill>
                <a:srgbClr val="FFFFFF"/>
              </a:solidFill>
            </a:endParaRPr>
          </a:p>
        </p:txBody>
      </p:sp>
    </p:spTree>
    <p:extLst>
      <p:ext uri="{BB962C8B-B14F-4D97-AF65-F5344CB8AC3E}">
        <p14:creationId xmlns:p14="http://schemas.microsoft.com/office/powerpoint/2010/main" val="514214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8ED0DD-8B02-4F30-974F-89BE724B41A9}"/>
              </a:ext>
            </a:extLst>
          </p:cNvPr>
          <p:cNvSpPr>
            <a:spLocks noGrp="1"/>
          </p:cNvSpPr>
          <p:nvPr>
            <p:ph type="title"/>
          </p:nvPr>
        </p:nvSpPr>
        <p:spPr>
          <a:xfrm>
            <a:off x="643468" y="643467"/>
            <a:ext cx="3415612" cy="5571066"/>
          </a:xfrm>
        </p:spPr>
        <p:txBody>
          <a:bodyPr>
            <a:normAutofit/>
          </a:bodyPr>
          <a:lstStyle/>
          <a:p>
            <a:r>
              <a:rPr lang="en-US">
                <a:solidFill>
                  <a:srgbClr val="FFFFFF"/>
                </a:solidFill>
              </a:rPr>
              <a:t>CONTENTS</a:t>
            </a:r>
            <a:endParaRPr lang="en-AE">
              <a:solidFill>
                <a:srgbClr val="FFFFFF"/>
              </a:solidFill>
            </a:endParaRPr>
          </a:p>
        </p:txBody>
      </p:sp>
      <p:graphicFrame>
        <p:nvGraphicFramePr>
          <p:cNvPr id="5" name="Content Placeholder 2">
            <a:extLst>
              <a:ext uri="{FF2B5EF4-FFF2-40B4-BE49-F238E27FC236}">
                <a16:creationId xmlns:a16="http://schemas.microsoft.com/office/drawing/2014/main" id="{65D3B807-B516-6C8E-FC1E-F31F32973DB6}"/>
              </a:ext>
            </a:extLst>
          </p:cNvPr>
          <p:cNvGraphicFramePr>
            <a:graphicFrameLocks noGrp="1"/>
          </p:cNvGraphicFramePr>
          <p:nvPr>
            <p:ph idx="1"/>
            <p:extLst>
              <p:ext uri="{D42A27DB-BD31-4B8C-83A1-F6EECF244321}">
                <p14:modId xmlns:p14="http://schemas.microsoft.com/office/powerpoint/2010/main" val="4047458867"/>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535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637D-0861-49FD-BED1-4DB430D59B57}"/>
              </a:ext>
            </a:extLst>
          </p:cNvPr>
          <p:cNvSpPr>
            <a:spLocks noGrp="1"/>
          </p:cNvSpPr>
          <p:nvPr>
            <p:ph type="title"/>
          </p:nvPr>
        </p:nvSpPr>
        <p:spPr>
          <a:xfrm>
            <a:off x="997528" y="982132"/>
            <a:ext cx="4094017" cy="827003"/>
          </a:xfrm>
        </p:spPr>
        <p:txBody>
          <a:bodyPr vert="horz" lIns="91440" tIns="45720" rIns="91440" bIns="45720" rtlCol="0" anchor="b">
            <a:normAutofit/>
          </a:bodyPr>
          <a:lstStyle/>
          <a:p>
            <a:r>
              <a:rPr lang="en-US" sz="4800" dirty="0">
                <a:solidFill>
                  <a:srgbClr val="262626"/>
                </a:solidFill>
              </a:rPr>
              <a:t>E-COMMERCE</a:t>
            </a:r>
          </a:p>
        </p:txBody>
      </p:sp>
      <p:pic>
        <p:nvPicPr>
          <p:cNvPr id="4" name="Picture 3" descr="Shape, arrow&#10;&#10;Description automatically generated">
            <a:extLst>
              <a:ext uri="{FF2B5EF4-FFF2-40B4-BE49-F238E27FC236}">
                <a16:creationId xmlns:a16="http://schemas.microsoft.com/office/drawing/2014/main" id="{F1EA2BD5-91F8-45BD-A0CD-1A61D85D5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739" y="1395633"/>
            <a:ext cx="5469466" cy="3924341"/>
          </a:xfrm>
          <a:prstGeom prst="rect">
            <a:avLst/>
          </a:prstGeom>
          <a:ln w="57150" cmpd="thickThin">
            <a:solidFill>
              <a:srgbClr val="7F7F7F"/>
            </a:solidFill>
            <a:miter lim="800000"/>
          </a:ln>
        </p:spPr>
      </p:pic>
      <p:sp>
        <p:nvSpPr>
          <p:cNvPr id="5" name="TextBox 4">
            <a:extLst>
              <a:ext uri="{FF2B5EF4-FFF2-40B4-BE49-F238E27FC236}">
                <a16:creationId xmlns:a16="http://schemas.microsoft.com/office/drawing/2014/main" id="{16DE6551-A093-4AB6-B631-89568413F52C}"/>
              </a:ext>
            </a:extLst>
          </p:cNvPr>
          <p:cNvSpPr txBox="1"/>
          <p:nvPr/>
        </p:nvSpPr>
        <p:spPr>
          <a:xfrm>
            <a:off x="786581" y="1809135"/>
            <a:ext cx="4680154" cy="3693319"/>
          </a:xfrm>
          <a:prstGeom prst="rect">
            <a:avLst/>
          </a:prstGeom>
          <a:noFill/>
        </p:spPr>
        <p:txBody>
          <a:bodyPr wrap="square">
            <a:spAutoFit/>
          </a:bodyPr>
          <a:lstStyle/>
          <a:p>
            <a:r>
              <a:rPr lang="en-US" b="0" i="0" dirty="0">
                <a:solidFill>
                  <a:srgbClr val="202122"/>
                </a:solidFill>
                <a:effectLst/>
                <a:latin typeface="Arial" panose="020B0604020202020204" pitchFamily="34" charset="0"/>
              </a:rPr>
              <a:t>E-commerce (electronic commerce") is trading in products or services using computer networks, such as the Internet. Electronic commerce draws on technologies such as mobile commerce, electronic funds transfer, supply in chain management, Internet marketing, online transaction processing, electronic data interchange (EDI), inventory management systems, and automated data collection.</a:t>
            </a:r>
          </a:p>
          <a:p>
            <a:endParaRPr lang="en-US"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E.g.: Amazon, Flipkart, Paytm and other online platforms.</a:t>
            </a:r>
            <a:endParaRPr lang="en-AE" dirty="0"/>
          </a:p>
        </p:txBody>
      </p:sp>
    </p:spTree>
    <p:extLst>
      <p:ext uri="{BB962C8B-B14F-4D97-AF65-F5344CB8AC3E}">
        <p14:creationId xmlns:p14="http://schemas.microsoft.com/office/powerpoint/2010/main" val="251698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FC29-1DC4-4DFC-9547-0FB8CE7DA7FC}"/>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Customer retention</a:t>
            </a:r>
          </a:p>
        </p:txBody>
      </p:sp>
      <p:pic>
        <p:nvPicPr>
          <p:cNvPr id="13" name="Content Placeholder 12" descr="Graphical user interface, text, application&#10;&#10;Description automatically generated">
            <a:extLst>
              <a:ext uri="{FF2B5EF4-FFF2-40B4-BE49-F238E27FC236}">
                <a16:creationId xmlns:a16="http://schemas.microsoft.com/office/drawing/2014/main" id="{523A4FD8-85C4-45AB-9765-72AB56A8F4C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6051" r="5724" b="14409"/>
          <a:stretch/>
        </p:blipFill>
        <p:spPr>
          <a:xfrm>
            <a:off x="953729" y="3926172"/>
            <a:ext cx="4915388" cy="2317780"/>
          </a:xfrm>
        </p:spPr>
      </p:pic>
      <p:pic>
        <p:nvPicPr>
          <p:cNvPr id="5" name="Content Placeholder 4" descr="Diagram&#10;&#10;Description automatically generated">
            <a:extLst>
              <a:ext uri="{FF2B5EF4-FFF2-40B4-BE49-F238E27FC236}">
                <a16:creationId xmlns:a16="http://schemas.microsoft.com/office/drawing/2014/main" id="{52984CFE-CA55-4227-A7C0-71006C10594F}"/>
              </a:ext>
            </a:extLst>
          </p:cNvPr>
          <p:cNvPicPr>
            <a:picLocks noChangeAspect="1"/>
          </p:cNvPicPr>
          <p:nvPr/>
        </p:nvPicPr>
        <p:blipFill rotWithShape="1">
          <a:blip r:embed="rId3">
            <a:extLst>
              <a:ext uri="{28A0092B-C50C-407E-A947-70E740481C1C}">
                <a14:useLocalDpi xmlns:a14="http://schemas.microsoft.com/office/drawing/2010/main" val="0"/>
              </a:ext>
            </a:extLst>
          </a:blip>
          <a:srcRect t="5776" r="1" b="2766"/>
          <a:stretch/>
        </p:blipFill>
        <p:spPr>
          <a:xfrm>
            <a:off x="6629399" y="1232693"/>
            <a:ext cx="4891088" cy="4392613"/>
          </a:xfrm>
          <a:prstGeom prst="rect">
            <a:avLst/>
          </a:prstGeom>
        </p:spPr>
      </p:pic>
      <p:sp>
        <p:nvSpPr>
          <p:cNvPr id="3" name="TextBox 2">
            <a:extLst>
              <a:ext uri="{FF2B5EF4-FFF2-40B4-BE49-F238E27FC236}">
                <a16:creationId xmlns:a16="http://schemas.microsoft.com/office/drawing/2014/main" id="{B7F9B733-9DF4-499F-9AEB-51FF977FF876}"/>
              </a:ext>
            </a:extLst>
          </p:cNvPr>
          <p:cNvSpPr txBox="1"/>
          <p:nvPr/>
        </p:nvSpPr>
        <p:spPr>
          <a:xfrm>
            <a:off x="953729" y="1608390"/>
            <a:ext cx="5837442" cy="1323439"/>
          </a:xfrm>
          <a:prstGeom prst="rect">
            <a:avLst/>
          </a:prstGeom>
          <a:noFill/>
        </p:spPr>
        <p:txBody>
          <a:bodyPr wrap="square" rtlCol="0">
            <a:spAutoFit/>
          </a:bodyPr>
          <a:lstStyle/>
          <a:p>
            <a:r>
              <a:rPr lang="en-US" sz="2000" dirty="0"/>
              <a:t>Customer retention is the practice of business activities that relates increased number of repeat  customer activities.  There by increased profitability and sustainability of the business. </a:t>
            </a:r>
            <a:endParaRPr lang="en-AE" sz="2000" dirty="0"/>
          </a:p>
        </p:txBody>
      </p:sp>
      <p:sp>
        <p:nvSpPr>
          <p:cNvPr id="7" name="TextBox 6">
            <a:extLst>
              <a:ext uri="{FF2B5EF4-FFF2-40B4-BE49-F238E27FC236}">
                <a16:creationId xmlns:a16="http://schemas.microsoft.com/office/drawing/2014/main" id="{0DBEAB80-229A-4A2E-A22B-56E966E82C45}"/>
              </a:ext>
            </a:extLst>
          </p:cNvPr>
          <p:cNvSpPr txBox="1"/>
          <p:nvPr/>
        </p:nvSpPr>
        <p:spPr>
          <a:xfrm>
            <a:off x="953729" y="487727"/>
            <a:ext cx="7642243" cy="646331"/>
          </a:xfrm>
          <a:prstGeom prst="rect">
            <a:avLst/>
          </a:prstGeom>
        </p:spPr>
        <p:txBody>
          <a:bodyPr vert="horz" lIns="91440" tIns="45720" rIns="91440" bIns="45720" rtlCol="0" anchor="b">
            <a:normAutofit/>
          </a:bodyPr>
          <a:lstStyle>
            <a:lvl1pPr defTabSz="914400">
              <a:lnSpc>
                <a:spcPct val="80000"/>
              </a:lnSpc>
              <a:spcBef>
                <a:spcPct val="0"/>
              </a:spcBef>
              <a:buNone/>
              <a:defRPr sz="4800" cap="all" spc="100" baseline="0">
                <a:solidFill>
                  <a:srgbClr val="262626"/>
                </a:solidFill>
                <a:latin typeface="+mj-lt"/>
                <a:ea typeface="+mj-ea"/>
                <a:cs typeface="+mj-cs"/>
              </a:defRPr>
            </a:lvl1pPr>
          </a:lstStyle>
          <a:p>
            <a:r>
              <a:rPr lang="en-US" dirty="0"/>
              <a:t>WHAT IS CUSTOMER RETENTION</a:t>
            </a:r>
            <a:endParaRPr lang="en-AE" dirty="0"/>
          </a:p>
        </p:txBody>
      </p:sp>
      <p:sp>
        <p:nvSpPr>
          <p:cNvPr id="6" name="TextBox 5">
            <a:extLst>
              <a:ext uri="{FF2B5EF4-FFF2-40B4-BE49-F238E27FC236}">
                <a16:creationId xmlns:a16="http://schemas.microsoft.com/office/drawing/2014/main" id="{A2BB93B9-9AB4-43F8-A7CF-50CD892B5A95}"/>
              </a:ext>
            </a:extLst>
          </p:cNvPr>
          <p:cNvSpPr txBox="1"/>
          <p:nvPr/>
        </p:nvSpPr>
        <p:spPr>
          <a:xfrm>
            <a:off x="953729" y="3073526"/>
            <a:ext cx="6275692" cy="702308"/>
          </a:xfrm>
          <a:prstGeom prst="rect">
            <a:avLst/>
          </a:prstGeom>
        </p:spPr>
        <p:txBody>
          <a:bodyPr vert="horz" lIns="91440" tIns="45720" rIns="91440" bIns="45720" rtlCol="0" anchor="b">
            <a:normAutofit/>
          </a:bodyPr>
          <a:lstStyle>
            <a:defPPr>
              <a:defRPr lang="en-US"/>
            </a:defPPr>
            <a:lvl1pPr defTabSz="914400">
              <a:lnSpc>
                <a:spcPct val="80000"/>
              </a:lnSpc>
              <a:spcBef>
                <a:spcPct val="0"/>
              </a:spcBef>
              <a:buNone/>
              <a:defRPr sz="4800" cap="all" spc="100" baseline="0">
                <a:solidFill>
                  <a:srgbClr val="262626"/>
                </a:solidFill>
                <a:latin typeface="+mj-lt"/>
                <a:ea typeface="+mj-ea"/>
                <a:cs typeface="+mj-cs"/>
              </a:defRPr>
            </a:lvl1pPr>
          </a:lstStyle>
          <a:p>
            <a:r>
              <a:rPr lang="en-US" sz="2000" dirty="0"/>
              <a:t>FACTS ON CUSTOMER RETENTION</a:t>
            </a:r>
            <a:endParaRPr lang="en-AE" sz="2000" dirty="0"/>
          </a:p>
        </p:txBody>
      </p:sp>
    </p:spTree>
    <p:extLst>
      <p:ext uri="{BB962C8B-B14F-4D97-AF65-F5344CB8AC3E}">
        <p14:creationId xmlns:p14="http://schemas.microsoft.com/office/powerpoint/2010/main" val="26510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12">
            <a:extLst>
              <a:ext uri="{FF2B5EF4-FFF2-40B4-BE49-F238E27FC236}">
                <a16:creationId xmlns:a16="http://schemas.microsoft.com/office/drawing/2014/main" id="{C23416DF-B283-4D9F-A625-146552CA9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Oval 5">
            <a:extLst>
              <a:ext uri="{FF2B5EF4-FFF2-40B4-BE49-F238E27FC236}">
                <a16:creationId xmlns:a16="http://schemas.microsoft.com/office/drawing/2014/main" id="{73834904-4D9B-41F7-8DA6-0709FD9F7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2" name="Straight Connector 16">
            <a:extLst>
              <a:ext uri="{FF2B5EF4-FFF2-40B4-BE49-F238E27FC236}">
                <a16:creationId xmlns:a16="http://schemas.microsoft.com/office/drawing/2014/main" id="{C00D1207-ECAF-48E9-8834-2CE4D21982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Rectangle 18">
            <a:extLst>
              <a:ext uri="{FF2B5EF4-FFF2-40B4-BE49-F238E27FC236}">
                <a16:creationId xmlns:a16="http://schemas.microsoft.com/office/drawing/2014/main" id="{1D2E3C52-528A-4049-BCAA-5460756BC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useBgFill="1">
        <p:nvSpPr>
          <p:cNvPr id="74" name="Rectangle 20">
            <a:extLst>
              <a:ext uri="{FF2B5EF4-FFF2-40B4-BE49-F238E27FC236}">
                <a16:creationId xmlns:a16="http://schemas.microsoft.com/office/drawing/2014/main" id="{CD5B542C-8183-4445-AF4D-B23AAE329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Graphical user interface, text, application&#10;&#10;Description automatically generated">
            <a:extLst>
              <a:ext uri="{FF2B5EF4-FFF2-40B4-BE49-F238E27FC236}">
                <a16:creationId xmlns:a16="http://schemas.microsoft.com/office/drawing/2014/main" id="{F325C7DA-8250-4006-9F35-0596B53643C2}"/>
              </a:ext>
            </a:extLst>
          </p:cNvPr>
          <p:cNvPicPr>
            <a:picLocks noChangeAspect="1"/>
          </p:cNvPicPr>
          <p:nvPr/>
        </p:nvPicPr>
        <p:blipFill rotWithShape="1">
          <a:blip r:embed="rId2">
            <a:extLst>
              <a:ext uri="{28A0092B-C50C-407E-A947-70E740481C1C}">
                <a14:useLocalDpi xmlns:a14="http://schemas.microsoft.com/office/drawing/2010/main" val="0"/>
              </a:ext>
            </a:extLst>
          </a:blip>
          <a:srcRect l="-281" t="28357" r="1427" b="-4"/>
          <a:stretch/>
        </p:blipFill>
        <p:spPr>
          <a:xfrm>
            <a:off x="6766181" y="490206"/>
            <a:ext cx="4430217" cy="3683983"/>
          </a:xfrm>
          <a:prstGeom prst="rect">
            <a:avLst/>
          </a:prstGeom>
        </p:spPr>
      </p:pic>
      <p:cxnSp>
        <p:nvCxnSpPr>
          <p:cNvPr id="76" name="Straight Connector 22">
            <a:extLst>
              <a:ext uri="{FF2B5EF4-FFF2-40B4-BE49-F238E27FC236}">
                <a16:creationId xmlns:a16="http://schemas.microsoft.com/office/drawing/2014/main" id="{84ED9B5A-5577-4CA5-97AA-0E5E2EA975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60141" y="822682"/>
            <a:ext cx="0" cy="2926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Content Placeholder 5" descr="A picture containing diagram&#10;&#10;Description automatically generated">
            <a:extLst>
              <a:ext uri="{FF2B5EF4-FFF2-40B4-BE49-F238E27FC236}">
                <a16:creationId xmlns:a16="http://schemas.microsoft.com/office/drawing/2014/main" id="{DF23E731-1CD2-45BC-AB7F-A1278975B6EC}"/>
              </a:ext>
            </a:extLst>
          </p:cNvPr>
          <p:cNvPicPr>
            <a:picLocks noChangeAspect="1"/>
          </p:cNvPicPr>
          <p:nvPr/>
        </p:nvPicPr>
        <p:blipFill rotWithShape="1">
          <a:blip r:embed="rId3">
            <a:extLst>
              <a:ext uri="{28A0092B-C50C-407E-A947-70E740481C1C}">
                <a14:useLocalDpi xmlns:a14="http://schemas.microsoft.com/office/drawing/2010/main" val="0"/>
              </a:ext>
            </a:extLst>
          </a:blip>
          <a:srcRect r="3776" b="-4"/>
          <a:stretch/>
        </p:blipFill>
        <p:spPr>
          <a:xfrm>
            <a:off x="995602" y="490206"/>
            <a:ext cx="3376359" cy="3683983"/>
          </a:xfrm>
          <a:prstGeom prst="rect">
            <a:avLst/>
          </a:prstGeom>
        </p:spPr>
      </p:pic>
      <p:cxnSp>
        <p:nvCxnSpPr>
          <p:cNvPr id="78" name="Straight Connector 24">
            <a:extLst>
              <a:ext uri="{FF2B5EF4-FFF2-40B4-BE49-F238E27FC236}">
                <a16:creationId xmlns:a16="http://schemas.microsoft.com/office/drawing/2014/main" id="{2724283B-587C-4A0E-A50E-B8914975B4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9F3CC051-3486-47FA-9B69-577433BC2FDA}"/>
              </a:ext>
            </a:extLst>
          </p:cNvPr>
          <p:cNvSpPr>
            <a:spLocks noGrp="1"/>
          </p:cNvSpPr>
          <p:nvPr>
            <p:ph type="title"/>
          </p:nvPr>
        </p:nvSpPr>
        <p:spPr>
          <a:xfrm>
            <a:off x="696305" y="5343559"/>
            <a:ext cx="7772400" cy="814562"/>
          </a:xfrm>
        </p:spPr>
        <p:txBody>
          <a:bodyPr vert="horz" lIns="91440" tIns="45720" rIns="91440" bIns="45720" rtlCol="0" anchor="b">
            <a:normAutofit/>
          </a:bodyPr>
          <a:lstStyle/>
          <a:p>
            <a:r>
              <a:rPr lang="en-US" sz="4800" dirty="0">
                <a:solidFill>
                  <a:srgbClr val="262626"/>
                </a:solidFill>
              </a:rPr>
              <a:t>IMPORTANCE OF CUSTOMER RETENTION</a:t>
            </a:r>
          </a:p>
        </p:txBody>
      </p:sp>
    </p:spTree>
    <p:extLst>
      <p:ext uri="{BB962C8B-B14F-4D97-AF65-F5344CB8AC3E}">
        <p14:creationId xmlns:p14="http://schemas.microsoft.com/office/powerpoint/2010/main" val="113448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EAE8-9DF3-442F-9691-3E4F3EDF74DE}"/>
              </a:ext>
            </a:extLst>
          </p:cNvPr>
          <p:cNvSpPr>
            <a:spLocks noGrp="1"/>
          </p:cNvSpPr>
          <p:nvPr>
            <p:ph type="title"/>
          </p:nvPr>
        </p:nvSpPr>
        <p:spPr>
          <a:xfrm>
            <a:off x="1259935" y="579611"/>
            <a:ext cx="9989677" cy="1054745"/>
          </a:xfrm>
        </p:spPr>
        <p:txBody>
          <a:bodyPr vert="horz" lIns="91440" tIns="45720" rIns="91440" bIns="45720" rtlCol="0" anchor="b">
            <a:normAutofit/>
          </a:bodyPr>
          <a:lstStyle/>
          <a:p>
            <a:r>
              <a:rPr lang="en-US" sz="5400" kern="1200" cap="none" dirty="0">
                <a:ln w="3175" cmpd="sng">
                  <a:noFill/>
                </a:ln>
                <a:solidFill>
                  <a:schemeClr val="tx1">
                    <a:lumMod val="85000"/>
                    <a:lumOff val="15000"/>
                  </a:schemeClr>
                </a:solidFill>
                <a:effectLst/>
                <a:latin typeface="+mj-lt"/>
                <a:ea typeface="+mj-ea"/>
                <a:cs typeface="+mj-cs"/>
              </a:rPr>
              <a:t>Benefits of customer Retention</a:t>
            </a:r>
          </a:p>
        </p:txBody>
      </p:sp>
      <p:pic>
        <p:nvPicPr>
          <p:cNvPr id="6" name="Content Placeholder 5" descr="Diagram&#10;&#10;Description automatically generated">
            <a:extLst>
              <a:ext uri="{FF2B5EF4-FFF2-40B4-BE49-F238E27FC236}">
                <a16:creationId xmlns:a16="http://schemas.microsoft.com/office/drawing/2014/main" id="{3FBE3034-648E-47FF-8F0B-D21C46660C3E}"/>
              </a:ext>
            </a:extLst>
          </p:cNvPr>
          <p:cNvPicPr>
            <a:picLocks noChangeAspect="1"/>
          </p:cNvPicPr>
          <p:nvPr/>
        </p:nvPicPr>
        <p:blipFill rotWithShape="1">
          <a:blip r:embed="rId2">
            <a:extLst>
              <a:ext uri="{28A0092B-C50C-407E-A947-70E740481C1C}">
                <a14:useLocalDpi xmlns:a14="http://schemas.microsoft.com/office/drawing/2010/main" val="0"/>
              </a:ext>
            </a:extLst>
          </a:blip>
          <a:srcRect t="2531" r="-4" b="9546"/>
          <a:stretch/>
        </p:blipFill>
        <p:spPr>
          <a:xfrm>
            <a:off x="374443" y="2455109"/>
            <a:ext cx="5170950" cy="3409703"/>
          </a:xfrm>
          <a:prstGeom prst="rect">
            <a:avLst/>
          </a:prstGeom>
        </p:spPr>
      </p:pic>
      <p:pic>
        <p:nvPicPr>
          <p:cNvPr id="8" name="Content Placeholder 7" descr="Timeline&#10;&#10;Description automatically generated">
            <a:extLst>
              <a:ext uri="{FF2B5EF4-FFF2-40B4-BE49-F238E27FC236}">
                <a16:creationId xmlns:a16="http://schemas.microsoft.com/office/drawing/2014/main" id="{D91EA7FD-59ED-4ECE-96C1-176F6AF53D43}"/>
              </a:ext>
            </a:extLst>
          </p:cNvPr>
          <p:cNvPicPr>
            <a:picLocks noChangeAspect="1"/>
          </p:cNvPicPr>
          <p:nvPr/>
        </p:nvPicPr>
        <p:blipFill rotWithShape="1">
          <a:blip r:embed="rId3">
            <a:extLst>
              <a:ext uri="{28A0092B-C50C-407E-A947-70E740481C1C}">
                <a14:useLocalDpi xmlns:a14="http://schemas.microsoft.com/office/drawing/2010/main" val="0"/>
              </a:ext>
            </a:extLst>
          </a:blip>
          <a:srcRect t="20890" r="-2" b="5172"/>
          <a:stretch/>
        </p:blipFill>
        <p:spPr>
          <a:xfrm>
            <a:off x="5810864" y="2455108"/>
            <a:ext cx="6148806" cy="3409703"/>
          </a:xfrm>
          <a:prstGeom prst="rect">
            <a:avLst/>
          </a:prstGeom>
        </p:spPr>
      </p:pic>
    </p:spTree>
    <p:extLst>
      <p:ext uri="{BB962C8B-B14F-4D97-AF65-F5344CB8AC3E}">
        <p14:creationId xmlns:p14="http://schemas.microsoft.com/office/powerpoint/2010/main" val="53402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3C32B-B363-44DD-A2E2-F04985A83A54}"/>
              </a:ext>
            </a:extLst>
          </p:cNvPr>
          <p:cNvSpPr>
            <a:spLocks noGrp="1"/>
          </p:cNvSpPr>
          <p:nvPr>
            <p:ph type="title"/>
          </p:nvPr>
        </p:nvSpPr>
        <p:spPr>
          <a:xfrm>
            <a:off x="865240" y="932971"/>
            <a:ext cx="4802185" cy="747252"/>
          </a:xfrm>
        </p:spPr>
        <p:txBody>
          <a:bodyPr>
            <a:normAutofit/>
          </a:bodyPr>
          <a:lstStyle/>
          <a:p>
            <a:r>
              <a:rPr lang="en-US" dirty="0"/>
              <a:t>Literature Review</a:t>
            </a:r>
            <a:endParaRPr lang="en-AE" dirty="0"/>
          </a:p>
        </p:txBody>
      </p:sp>
      <p:sp>
        <p:nvSpPr>
          <p:cNvPr id="103" name="Content Placeholder 2">
            <a:extLst>
              <a:ext uri="{FF2B5EF4-FFF2-40B4-BE49-F238E27FC236}">
                <a16:creationId xmlns:a16="http://schemas.microsoft.com/office/drawing/2014/main" id="{FF50247A-3FBC-4FA9-8512-872599D31511}"/>
              </a:ext>
            </a:extLst>
          </p:cNvPr>
          <p:cNvSpPr>
            <a:spLocks noGrp="1"/>
          </p:cNvSpPr>
          <p:nvPr>
            <p:ph idx="1"/>
          </p:nvPr>
        </p:nvSpPr>
        <p:spPr>
          <a:xfrm>
            <a:off x="5132439" y="2118130"/>
            <a:ext cx="6774426" cy="4006263"/>
          </a:xfrm>
        </p:spPr>
        <p:txBody>
          <a:bodyPr>
            <a:noAutofit/>
          </a:bodyPr>
          <a:lstStyle/>
          <a:p>
            <a:pPr algn="just">
              <a:lnSpc>
                <a:spcPct val="90000"/>
              </a:lnSpc>
            </a:pPr>
            <a:r>
              <a:rPr lang="en-US" sz="1600" dirty="0">
                <a:latin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a:t>
            </a:r>
          </a:p>
          <a:p>
            <a:pPr marL="285750" indent="-285750" algn="just">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Purchase Intention</a:t>
            </a:r>
          </a:p>
          <a:p>
            <a:pPr marL="285750" indent="-285750" algn="just">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User Satisfaction</a:t>
            </a:r>
          </a:p>
          <a:p>
            <a:pPr marL="285750" indent="-285750" algn="just">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Net Advantages</a:t>
            </a:r>
          </a:p>
          <a:p>
            <a:pPr marL="285750" indent="-285750" algn="just">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Data Quality</a:t>
            </a:r>
          </a:p>
          <a:p>
            <a:pPr marL="285750" indent="-285750" algn="just">
              <a:lnSpc>
                <a:spcPct val="9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Framework Quality</a:t>
            </a:r>
          </a:p>
          <a:p>
            <a:pPr algn="just">
              <a:lnSpc>
                <a:spcPct val="90000"/>
              </a:lnSpc>
            </a:pPr>
            <a:endParaRPr lang="en-AE" sz="1600" dirty="0">
              <a:latin typeface="Calibri" panose="020F0502020204030204" pitchFamily="34" charset="0"/>
              <a:cs typeface="Calibri" panose="020F0502020204030204" pitchFamily="34" charset="0"/>
            </a:endParaRPr>
          </a:p>
        </p:txBody>
      </p:sp>
      <p:pic>
        <p:nvPicPr>
          <p:cNvPr id="7" name="Picture 6" descr="A picture containing text, businesscard&#10;&#10;Description automatically generated">
            <a:extLst>
              <a:ext uri="{FF2B5EF4-FFF2-40B4-BE49-F238E27FC236}">
                <a16:creationId xmlns:a16="http://schemas.microsoft.com/office/drawing/2014/main" id="{2D4D24B3-7FC6-4F9B-AB9D-C90B21B8F3BD}"/>
              </a:ext>
            </a:extLst>
          </p:cNvPr>
          <p:cNvPicPr>
            <a:picLocks noChangeAspect="1"/>
          </p:cNvPicPr>
          <p:nvPr/>
        </p:nvPicPr>
        <p:blipFill rotWithShape="1">
          <a:blip r:embed="rId2">
            <a:extLst>
              <a:ext uri="{28A0092B-C50C-407E-A947-70E740481C1C}">
                <a14:useLocalDpi xmlns:a14="http://schemas.microsoft.com/office/drawing/2010/main" val="0"/>
              </a:ext>
            </a:extLst>
          </a:blip>
          <a:srcRect l="16660" r="3288" b="-7"/>
          <a:stretch/>
        </p:blipFill>
        <p:spPr>
          <a:xfrm>
            <a:off x="865240" y="2118131"/>
            <a:ext cx="4024973" cy="4006263"/>
          </a:xfrm>
          <a:prstGeom prst="rect">
            <a:avLst/>
          </a:prstGeom>
        </p:spPr>
      </p:pic>
    </p:spTree>
    <p:extLst>
      <p:ext uri="{BB962C8B-B14F-4D97-AF65-F5344CB8AC3E}">
        <p14:creationId xmlns:p14="http://schemas.microsoft.com/office/powerpoint/2010/main" val="793816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F2E2-5714-4AE5-8D5B-01EDE6B90C4A}"/>
              </a:ext>
            </a:extLst>
          </p:cNvPr>
          <p:cNvSpPr>
            <a:spLocks noGrp="1"/>
          </p:cNvSpPr>
          <p:nvPr>
            <p:ph type="title"/>
          </p:nvPr>
        </p:nvSpPr>
        <p:spPr>
          <a:xfrm>
            <a:off x="777085" y="642408"/>
            <a:ext cx="9601196" cy="1303867"/>
          </a:xfrm>
        </p:spPr>
        <p:txBody>
          <a:bodyPr vert="horz" lIns="91440" tIns="45720" rIns="91440" bIns="45720" rtlCol="0" anchor="ctr">
            <a:normAutofit/>
          </a:bodyPr>
          <a:lstStyle/>
          <a:p>
            <a:r>
              <a:rPr lang="en-US" dirty="0">
                <a:solidFill>
                  <a:srgbClr val="262626"/>
                </a:solidFill>
              </a:rPr>
              <a:t>Exploratory Data Analysis</a:t>
            </a:r>
          </a:p>
        </p:txBody>
      </p:sp>
      <p:sp>
        <p:nvSpPr>
          <p:cNvPr id="3" name="Content Placeholder 2">
            <a:extLst>
              <a:ext uri="{FF2B5EF4-FFF2-40B4-BE49-F238E27FC236}">
                <a16:creationId xmlns:a16="http://schemas.microsoft.com/office/drawing/2014/main" id="{6BDE475B-1F14-4EB2-834C-961D5EAA1677}"/>
              </a:ext>
            </a:extLst>
          </p:cNvPr>
          <p:cNvSpPr>
            <a:spLocks noGrp="1"/>
          </p:cNvSpPr>
          <p:nvPr>
            <p:ph sz="half" idx="1"/>
          </p:nvPr>
        </p:nvSpPr>
        <p:spPr>
          <a:xfrm>
            <a:off x="777084" y="1945763"/>
            <a:ext cx="6538115" cy="3318936"/>
          </a:xfrm>
        </p:spPr>
        <p:txBody>
          <a:bodyPr vert="horz" lIns="91440" tIns="45720" rIns="91440" bIns="45720" rtlCol="0" anchor="t">
            <a:noAutofit/>
          </a:bodyPr>
          <a:lstStyle/>
          <a:p>
            <a:pPr marL="285750" indent="-228600">
              <a:lnSpc>
                <a:spcPct val="90000"/>
              </a:lnSpc>
            </a:pPr>
            <a:r>
              <a:rPr lang="en-US" sz="1600" dirty="0">
                <a:solidFill>
                  <a:srgbClr val="262626"/>
                </a:solidFill>
                <a:latin typeface="Calibri" panose="020F0502020204030204" pitchFamily="34" charset="0"/>
                <a:cs typeface="Calibri" panose="020F0502020204030204" pitchFamily="34" charset="0"/>
              </a:rPr>
              <a:t>There are 269 rows and 71 columns.</a:t>
            </a:r>
          </a:p>
          <a:p>
            <a:pPr marL="285750" indent="-228600">
              <a:lnSpc>
                <a:spcPct val="90000"/>
              </a:lnSpc>
            </a:pPr>
            <a:r>
              <a:rPr lang="en-US" sz="1600" dirty="0">
                <a:solidFill>
                  <a:srgbClr val="262626"/>
                </a:solidFill>
                <a:latin typeface="Calibri" panose="020F0502020204030204" pitchFamily="34" charset="0"/>
                <a:cs typeface="Calibri" panose="020F0502020204030204" pitchFamily="34" charset="0"/>
              </a:rPr>
              <a:t>There are no missing values in the dataset.</a:t>
            </a:r>
          </a:p>
          <a:p>
            <a:pPr marL="285750" indent="-228600">
              <a:lnSpc>
                <a:spcPct val="90000"/>
              </a:lnSpc>
            </a:pPr>
            <a:r>
              <a:rPr lang="en-US" sz="1600" dirty="0">
                <a:solidFill>
                  <a:srgbClr val="262626"/>
                </a:solidFill>
                <a:latin typeface="Calibri" panose="020F0502020204030204" pitchFamily="34" charset="0"/>
                <a:cs typeface="Calibri" panose="020F0502020204030204" pitchFamily="34" charset="0"/>
              </a:rPr>
              <a:t>There are unwanted characters in columns.</a:t>
            </a:r>
          </a:p>
          <a:p>
            <a:pPr marL="285750" indent="-228600">
              <a:lnSpc>
                <a:spcPct val="90000"/>
              </a:lnSpc>
            </a:pPr>
            <a:r>
              <a:rPr lang="en-US" sz="1600" dirty="0">
                <a:solidFill>
                  <a:srgbClr val="262626"/>
                </a:solidFill>
                <a:latin typeface="Calibri" panose="020F0502020204030204" pitchFamily="34" charset="0"/>
                <a:cs typeface="Calibri" panose="020F0502020204030204" pitchFamily="34" charset="0"/>
              </a:rPr>
              <a:t>There are 70 object type variable, and one is int64 variable, however it is also categorical in nature.</a:t>
            </a:r>
          </a:p>
          <a:p>
            <a:pPr indent="-228600">
              <a:lnSpc>
                <a:spcPct val="90000"/>
              </a:lnSpc>
            </a:pPr>
            <a:r>
              <a:rPr lang="en-US" sz="1600" b="1" dirty="0">
                <a:solidFill>
                  <a:srgbClr val="262626"/>
                </a:solidFill>
                <a:latin typeface="Calibri" panose="020F0502020204030204" pitchFamily="34" charset="0"/>
                <a:cs typeface="Calibri" panose="020F0502020204030204" pitchFamily="34" charset="0"/>
              </a:rPr>
              <a:t>Data Cleansings &amp; Pre – processing</a:t>
            </a:r>
            <a:endParaRPr lang="en-US" sz="1600" dirty="0">
              <a:solidFill>
                <a:srgbClr val="262626"/>
              </a:solidFill>
              <a:latin typeface="Calibri" panose="020F0502020204030204" pitchFamily="34" charset="0"/>
              <a:cs typeface="Calibri" panose="020F0502020204030204" pitchFamily="34" charset="0"/>
            </a:endParaRPr>
          </a:p>
          <a:p>
            <a:pPr marL="285750" indent="-228600">
              <a:lnSpc>
                <a:spcPct val="90000"/>
              </a:lnSpc>
            </a:pPr>
            <a:r>
              <a:rPr lang="en-US" sz="1600" dirty="0">
                <a:solidFill>
                  <a:srgbClr val="262626"/>
                </a:solidFill>
                <a:latin typeface="Calibri" panose="020F0502020204030204" pitchFamily="34" charset="0"/>
                <a:cs typeface="Calibri" panose="020F0502020204030204" pitchFamily="34" charset="0"/>
              </a:rPr>
              <a:t>There are a lot of special characters and space in the column name.</a:t>
            </a:r>
          </a:p>
          <a:p>
            <a:pPr marL="285750" indent="-228600">
              <a:lnSpc>
                <a:spcPct val="90000"/>
              </a:lnSpc>
            </a:pPr>
            <a:r>
              <a:rPr lang="en-US" sz="1600" dirty="0">
                <a:solidFill>
                  <a:srgbClr val="262626"/>
                </a:solidFill>
                <a:latin typeface="Calibri" panose="020F0502020204030204" pitchFamily="34" charset="0"/>
                <a:cs typeface="Calibri" panose="020F0502020204030204" pitchFamily="34" charset="0"/>
              </a:rPr>
              <a:t>There are numeric bullets in some of the columns we will remove it.</a:t>
            </a:r>
          </a:p>
          <a:p>
            <a:pPr marL="285750" indent="-228600">
              <a:lnSpc>
                <a:spcPct val="90000"/>
              </a:lnSpc>
            </a:pPr>
            <a:r>
              <a:rPr lang="en-US" sz="1600" dirty="0">
                <a:solidFill>
                  <a:srgbClr val="262626"/>
                </a:solidFill>
                <a:latin typeface="Calibri" panose="020F0502020204030204" pitchFamily="34" charset="0"/>
                <a:cs typeface="Calibri" panose="020F0502020204030204" pitchFamily="34" charset="0"/>
              </a:rPr>
              <a:t>To fix the column problem following command has been used</a:t>
            </a:r>
            <a:r>
              <a:rPr lang="en-US" sz="1800" dirty="0">
                <a:solidFill>
                  <a:srgbClr val="262626"/>
                </a:solidFill>
                <a:latin typeface="Calibri" panose="020F0502020204030204" pitchFamily="34" charset="0"/>
                <a:cs typeface="Calibri" panose="020F0502020204030204" pitchFamily="34" charset="0"/>
              </a:rPr>
              <a:t>.</a:t>
            </a:r>
          </a:p>
          <a:p>
            <a:pPr lvl="2" indent="-228600"/>
            <a:r>
              <a:rPr lang="en-US" sz="1800" dirty="0">
                <a:solidFill>
                  <a:srgbClr val="262626"/>
                </a:solidFill>
                <a:latin typeface="Calibri" panose="020F0502020204030204" pitchFamily="34" charset="0"/>
                <a:cs typeface="Calibri" panose="020F0502020204030204" pitchFamily="34" charset="0"/>
              </a:rPr>
              <a:t> </a:t>
            </a:r>
            <a:r>
              <a:rPr lang="en-US" sz="1800" dirty="0" err="1">
                <a:solidFill>
                  <a:srgbClr val="262626"/>
                </a:solidFill>
                <a:latin typeface="Calibri" panose="020F0502020204030204" pitchFamily="34" charset="0"/>
                <a:cs typeface="Calibri" panose="020F0502020204030204" pitchFamily="34" charset="0"/>
              </a:rPr>
              <a:t>df.columns</a:t>
            </a:r>
            <a:r>
              <a:rPr lang="en-US" sz="1800" dirty="0">
                <a:solidFill>
                  <a:srgbClr val="262626"/>
                </a:solidFill>
                <a:latin typeface="Calibri" panose="020F0502020204030204" pitchFamily="34" charset="0"/>
                <a:cs typeface="Calibri" panose="020F0502020204030204" pitchFamily="34" charset="0"/>
              </a:rPr>
              <a:t>=</a:t>
            </a:r>
            <a:r>
              <a:rPr lang="en-US" sz="1800" dirty="0" err="1">
                <a:solidFill>
                  <a:srgbClr val="262626"/>
                </a:solidFill>
                <a:latin typeface="Calibri" panose="020F0502020204030204" pitchFamily="34" charset="0"/>
                <a:cs typeface="Calibri" panose="020F0502020204030204" pitchFamily="34" charset="0"/>
              </a:rPr>
              <a:t>df.columns.str.replace</a:t>
            </a:r>
            <a:r>
              <a:rPr lang="en-US" sz="1800" dirty="0">
                <a:solidFill>
                  <a:srgbClr val="262626"/>
                </a:solidFill>
                <a:latin typeface="Calibri" panose="020F0502020204030204" pitchFamily="34" charset="0"/>
                <a:cs typeface="Calibri" panose="020F0502020204030204" pitchFamily="34" charset="0"/>
              </a:rPr>
              <a:t>(‘[#,@,&amp;,\t,]’,’ ’)</a:t>
            </a:r>
          </a:p>
          <a:p>
            <a:pPr lvl="2" indent="-228600"/>
            <a:r>
              <a:rPr lang="en-US" sz="1800" dirty="0" err="1">
                <a:solidFill>
                  <a:srgbClr val="262626"/>
                </a:solidFill>
                <a:latin typeface="Calibri" panose="020F0502020204030204" pitchFamily="34" charset="0"/>
                <a:cs typeface="Calibri" panose="020F0502020204030204" pitchFamily="34" charset="0"/>
              </a:rPr>
              <a:t>df.columns</a:t>
            </a:r>
            <a:r>
              <a:rPr lang="en-US" sz="1800" dirty="0">
                <a:solidFill>
                  <a:srgbClr val="262626"/>
                </a:solidFill>
                <a:latin typeface="Calibri" panose="020F0502020204030204" pitchFamily="34" charset="0"/>
                <a:cs typeface="Calibri" panose="020F0502020204030204" pitchFamily="34" charset="0"/>
              </a:rPr>
              <a:t>= </a:t>
            </a:r>
            <a:r>
              <a:rPr lang="en-US" sz="1800" dirty="0" err="1">
                <a:solidFill>
                  <a:srgbClr val="262626"/>
                </a:solidFill>
                <a:latin typeface="Calibri" panose="020F0502020204030204" pitchFamily="34" charset="0"/>
                <a:cs typeface="Calibri" panose="020F0502020204030204" pitchFamily="34" charset="0"/>
              </a:rPr>
              <a:t>df.columns.str.replace</a:t>
            </a:r>
            <a:r>
              <a:rPr lang="en-US" sz="1800" dirty="0">
                <a:solidFill>
                  <a:srgbClr val="262626"/>
                </a:solidFill>
                <a:latin typeface="Calibri" panose="020F0502020204030204" pitchFamily="34" charset="0"/>
                <a:cs typeface="Calibri" panose="020F0502020204030204" pitchFamily="34" charset="0"/>
              </a:rPr>
              <a:t>(‘\d+’,’ ‘)</a:t>
            </a:r>
          </a:p>
          <a:p>
            <a:pPr lvl="2" indent="-228600"/>
            <a:r>
              <a:rPr lang="en-US" sz="1800" dirty="0">
                <a:solidFill>
                  <a:srgbClr val="262626"/>
                </a:solidFill>
                <a:latin typeface="Calibri" panose="020F0502020204030204" pitchFamily="34" charset="0"/>
                <a:cs typeface="Calibri" panose="020F0502020204030204" pitchFamily="34" charset="0"/>
              </a:rPr>
              <a:t> </a:t>
            </a:r>
            <a:r>
              <a:rPr lang="en-US" sz="1800" dirty="0" err="1">
                <a:solidFill>
                  <a:srgbClr val="262626"/>
                </a:solidFill>
                <a:latin typeface="Calibri" panose="020F0502020204030204" pitchFamily="34" charset="0"/>
                <a:cs typeface="Calibri" panose="020F0502020204030204" pitchFamily="34" charset="0"/>
              </a:rPr>
              <a:t>df.columns</a:t>
            </a:r>
            <a:r>
              <a:rPr lang="en-US" sz="1800" dirty="0">
                <a:solidFill>
                  <a:srgbClr val="262626"/>
                </a:solidFill>
                <a:latin typeface="Calibri" panose="020F0502020204030204" pitchFamily="34" charset="0"/>
                <a:cs typeface="Calibri" panose="020F0502020204030204" pitchFamily="34" charset="0"/>
              </a:rPr>
              <a:t>= </a:t>
            </a:r>
            <a:r>
              <a:rPr lang="en-US" sz="1800" dirty="0" err="1">
                <a:solidFill>
                  <a:srgbClr val="262626"/>
                </a:solidFill>
                <a:latin typeface="Calibri" panose="020F0502020204030204" pitchFamily="34" charset="0"/>
                <a:cs typeface="Calibri" panose="020F0502020204030204" pitchFamily="34" charset="0"/>
              </a:rPr>
              <a:t>df.columns.str.strip</a:t>
            </a:r>
            <a:r>
              <a:rPr lang="en-US" sz="1800" dirty="0">
                <a:solidFill>
                  <a:srgbClr val="262626"/>
                </a:solidFill>
                <a:latin typeface="Calibri" panose="020F0502020204030204" pitchFamily="34" charset="0"/>
                <a:cs typeface="Calibri" panose="020F0502020204030204" pitchFamily="34" charset="0"/>
              </a:rPr>
              <a:t>()</a:t>
            </a:r>
          </a:p>
          <a:p>
            <a:pPr>
              <a:lnSpc>
                <a:spcPct val="90000"/>
              </a:lnSpc>
            </a:pPr>
            <a:endParaRPr lang="en-US" sz="1800" dirty="0">
              <a:solidFill>
                <a:srgbClr val="262626"/>
              </a:solidFill>
              <a:latin typeface="Calibri" panose="020F0502020204030204" pitchFamily="34" charset="0"/>
              <a:cs typeface="Calibri" panose="020F0502020204030204" pitchFamily="34" charset="0"/>
            </a:endParaRPr>
          </a:p>
        </p:txBody>
      </p:sp>
      <p:pic>
        <p:nvPicPr>
          <p:cNvPr id="6" name="Content Placeholder 5" descr="Icon&#10;&#10;Description automatically generated">
            <a:extLst>
              <a:ext uri="{FF2B5EF4-FFF2-40B4-BE49-F238E27FC236}">
                <a16:creationId xmlns:a16="http://schemas.microsoft.com/office/drawing/2014/main" id="{F590978E-F844-47CD-802B-ACE8415C5D8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51698" y="1946275"/>
            <a:ext cx="4022725" cy="4022725"/>
          </a:xfrm>
          <a:prstGeom prst="rect">
            <a:avLst/>
          </a:prstGeom>
          <a:ln w="57150" cmpd="thickThin">
            <a:solidFill>
              <a:srgbClr val="7F7F7F"/>
            </a:solidFill>
            <a:miter lim="800000"/>
          </a:ln>
        </p:spPr>
      </p:pic>
    </p:spTree>
    <p:extLst>
      <p:ext uri="{BB962C8B-B14F-4D97-AF65-F5344CB8AC3E}">
        <p14:creationId xmlns:p14="http://schemas.microsoft.com/office/powerpoint/2010/main" val="7502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E72D-122E-4185-B544-1846EDD8364A}"/>
              </a:ext>
            </a:extLst>
          </p:cNvPr>
          <p:cNvSpPr>
            <a:spLocks noGrp="1"/>
          </p:cNvSpPr>
          <p:nvPr>
            <p:ph type="title"/>
          </p:nvPr>
        </p:nvSpPr>
        <p:spPr>
          <a:xfrm>
            <a:off x="1170564" y="982132"/>
            <a:ext cx="4561069" cy="1416721"/>
          </a:xfrm>
        </p:spPr>
        <p:txBody>
          <a:bodyPr vert="horz" lIns="91440" tIns="45720" rIns="91440" bIns="45720" rtlCol="0" anchor="ctr">
            <a:normAutofit/>
          </a:bodyPr>
          <a:lstStyle/>
          <a:p>
            <a:r>
              <a:rPr lang="en-US" sz="4000"/>
              <a:t>Exploratory Data Analysis(EDA)</a:t>
            </a:r>
          </a:p>
        </p:txBody>
      </p:sp>
      <p:pic>
        <p:nvPicPr>
          <p:cNvPr id="1026" name="Picture 2">
            <a:extLst>
              <a:ext uri="{FF2B5EF4-FFF2-40B4-BE49-F238E27FC236}">
                <a16:creationId xmlns:a16="http://schemas.microsoft.com/office/drawing/2014/main" id="{4A15FCBB-50F1-4B12-895F-FAF280A796E4}"/>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tretch/>
        </p:blipFill>
        <p:spPr bwMode="auto">
          <a:xfrm>
            <a:off x="6993232" y="4008128"/>
            <a:ext cx="4754562" cy="218113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BD91002-DF19-4CE1-A364-31D6628C8D2A}"/>
              </a:ext>
            </a:extLst>
          </p:cNvPr>
          <p:cNvSpPr>
            <a:spLocks noChangeArrowheads="1"/>
          </p:cNvSpPr>
          <p:nvPr/>
        </p:nvSpPr>
        <p:spPr bwMode="auto">
          <a:xfrm>
            <a:off x="1167385" y="2566218"/>
            <a:ext cx="4567427" cy="33096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spcBef>
                <a:spcPct val="20000"/>
              </a:spcBef>
              <a:spcAft>
                <a:spcPts val="600"/>
              </a:spcAft>
              <a:buClr>
                <a:schemeClr val="accent1"/>
              </a:buClr>
              <a:buSzPct val="115000"/>
              <a:buFont typeface="Arial"/>
              <a:buChar char="•"/>
              <a:tabLst/>
            </a:pPr>
            <a:r>
              <a:rPr lang="en-US" altLang="en-US">
                <a:solidFill>
                  <a:schemeClr val="tx1">
                    <a:lumMod val="85000"/>
                    <a:lumOff val="15000"/>
                  </a:schemeClr>
                </a:solidFill>
              </a:rPr>
              <a:t>Majority,181 of the customers are Female where as Male are 88</a:t>
            </a:r>
            <a:endParaRPr kumimoji="0" lang="en-US" altLang="en-US" b="0" i="0" u="none" strike="noStrike" normalizeH="0" baseline="0">
              <a:ln>
                <a:noFill/>
              </a:ln>
              <a:solidFill>
                <a:schemeClr val="tx1">
                  <a:lumMod val="85000"/>
                  <a:lumOff val="15000"/>
                </a:schemeClr>
              </a:solidFill>
            </a:endParaRPr>
          </a:p>
          <a:p>
            <a:pPr marL="0" marR="0" lvl="0" indent="-228600" fontAlgn="base">
              <a:spcBef>
                <a:spcPct val="20000"/>
              </a:spcBef>
              <a:spcAft>
                <a:spcPts val="600"/>
              </a:spcAft>
              <a:buClr>
                <a:schemeClr val="accent1"/>
              </a:buClr>
              <a:buSzPct val="115000"/>
              <a:buFont typeface="Arial"/>
              <a:buChar char="•"/>
              <a:tabLst/>
            </a:pPr>
            <a:r>
              <a:rPr kumimoji="0" lang="en-US" altLang="en-US" b="0" i="0" u="none" strike="noStrike" normalizeH="0" baseline="0">
                <a:ln>
                  <a:noFill/>
                </a:ln>
                <a:solidFill>
                  <a:schemeClr val="tx1">
                    <a:lumMod val="85000"/>
                    <a:lumOff val="15000"/>
                  </a:schemeClr>
                </a:solidFill>
              </a:rPr>
              <a:t>Majority,81 of the customers are from age group 31-40years</a:t>
            </a:r>
            <a:br>
              <a:rPr kumimoji="0" lang="en-US" altLang="en-US" b="0" i="0" u="none" strike="noStrike" normalizeH="0" baseline="0">
                <a:ln>
                  <a:noFill/>
                </a:ln>
                <a:solidFill>
                  <a:schemeClr val="tx1">
                    <a:lumMod val="85000"/>
                    <a:lumOff val="15000"/>
                  </a:schemeClr>
                </a:solidFill>
              </a:rPr>
            </a:br>
            <a:endParaRPr kumimoji="0" lang="en-US" altLang="en-US" b="0" i="0" u="none" strike="noStrike" normalizeH="0" baseline="0">
              <a:ln>
                <a:noFill/>
              </a:ln>
              <a:solidFill>
                <a:schemeClr val="tx1">
                  <a:lumMod val="85000"/>
                  <a:lumOff val="15000"/>
                </a:schemeClr>
              </a:solidFill>
            </a:endParaRPr>
          </a:p>
        </p:txBody>
      </p:sp>
      <p:pic>
        <p:nvPicPr>
          <p:cNvPr id="1027" name="Picture 3">
            <a:extLst>
              <a:ext uri="{FF2B5EF4-FFF2-40B4-BE49-F238E27FC236}">
                <a16:creationId xmlns:a16="http://schemas.microsoft.com/office/drawing/2014/main" id="{D7C0E6C5-48DE-46D7-9E42-9F5FE001CC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535" r="5545" b="-1"/>
          <a:stretch/>
        </p:blipFill>
        <p:spPr bwMode="auto">
          <a:xfrm>
            <a:off x="6993232" y="668737"/>
            <a:ext cx="2510350" cy="2494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4713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7CE033BED9F744C9749BB38C268A5CB" ma:contentTypeVersion="4" ma:contentTypeDescription="Create a new document." ma:contentTypeScope="" ma:versionID="519433ffef711bc0e076d80015be1c9d">
  <xsd:schema xmlns:xsd="http://www.w3.org/2001/XMLSchema" xmlns:xs="http://www.w3.org/2001/XMLSchema" xmlns:p="http://schemas.microsoft.com/office/2006/metadata/properties" xmlns:ns3="a55167d1-aa2f-4d62-be53-6cd63561d1e4" targetNamespace="http://schemas.microsoft.com/office/2006/metadata/properties" ma:root="true" ma:fieldsID="c7bc615ad8c0b0bf7babfa653e7cd269" ns3:_="">
    <xsd:import namespace="a55167d1-aa2f-4d62-be53-6cd63561d1e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5167d1-aa2f-4d62-be53-6cd63561d1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27928B-9585-495E-BC09-1479EB70A48B}">
  <ds:schemaRefs>
    <ds:schemaRef ds:uri="http://schemas.microsoft.com/sharepoint/v3/contenttype/forms"/>
  </ds:schemaRefs>
</ds:datastoreItem>
</file>

<file path=customXml/itemProps2.xml><?xml version="1.0" encoding="utf-8"?>
<ds:datastoreItem xmlns:ds="http://schemas.openxmlformats.org/officeDocument/2006/customXml" ds:itemID="{BA5E8688-4339-45DF-889E-BB4C621FCFCA}">
  <ds:schemaRefs>
    <ds:schemaRef ds:uri="http://schemas.microsoft.com/office/2006/metadata/properties"/>
    <ds:schemaRef ds:uri="http://purl.org/dc/terms/"/>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a55167d1-aa2f-4d62-be53-6cd63561d1e4"/>
  </ds:schemaRefs>
</ds:datastoreItem>
</file>

<file path=customXml/itemProps3.xml><?xml version="1.0" encoding="utf-8"?>
<ds:datastoreItem xmlns:ds="http://schemas.openxmlformats.org/officeDocument/2006/customXml" ds:itemID="{C0826ECD-736F-4AF7-AFE8-C1D683B8C4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5167d1-aa2f-4d62-be53-6cd63561d1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TM03457475[[fn=Frame]]</Template>
  <TotalTime>713</TotalTime>
  <Words>687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Helvetica Neue</vt:lpstr>
      <vt:lpstr>Tw Cen MT</vt:lpstr>
      <vt:lpstr>Tw Cen MT Condensed</vt:lpstr>
      <vt:lpstr>Wingdings 3</vt:lpstr>
      <vt:lpstr>Integral</vt:lpstr>
      <vt:lpstr>CUSTOMER RETENTION  data analysis in  e-commerce business</vt:lpstr>
      <vt:lpstr>CONTENTS</vt:lpstr>
      <vt:lpstr>E-COMMERCE</vt:lpstr>
      <vt:lpstr>Customer retention</vt:lpstr>
      <vt:lpstr>IMPORTANCE OF CUSTOMER RETENTION</vt:lpstr>
      <vt:lpstr>Benefits of customer Retention</vt:lpstr>
      <vt:lpstr>Literature Review</vt:lpstr>
      <vt:lpstr>Exploratory Data Analysis</vt:lpstr>
      <vt:lpstr>Exploratory Data Analysis(EDA)</vt:lpstr>
      <vt:lpstr>PowerPoint Presentation</vt:lpstr>
      <vt:lpstr>PowerPoint Presentation</vt:lpstr>
      <vt:lpstr>PowerPoint Presentation</vt:lpstr>
      <vt:lpstr>Multivariate analysis</vt:lpstr>
      <vt:lpstr>OBSERVATIONS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CUSTOMER_RETENTION_DATASET</dc:title>
  <dc:creator>A1482</dc:creator>
  <cp:lastModifiedBy>A1482</cp:lastModifiedBy>
  <cp:revision>2</cp:revision>
  <dcterms:created xsi:type="dcterms:W3CDTF">2022-04-07T06:41:32Z</dcterms:created>
  <dcterms:modified xsi:type="dcterms:W3CDTF">2022-05-11T12:04:33Z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0x010100D7CE033BED9F744C9749BB38C268A5CB</vt:lpwstr>
  </property>
</Properties>
</file>